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ppt/drawings/drawing7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drawings/drawing8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5.xml" ContentType="application/vnd.openxmlformats-officedocument.drawingml.chart+xml"/>
  <Override PartName="/ppt/theme/themeOverride5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6.xml" ContentType="application/vnd.openxmlformats-officedocument.drawingml.chart+xml"/>
  <Override PartName="/ppt/theme/themeOverride6.xml" ContentType="application/vnd.openxmlformats-officedocument.themeOverride+xml"/>
  <Override PartName="/ppt/charts/chart17.xml" ContentType="application/vnd.openxmlformats-officedocument.drawingml.chart+xml"/>
  <Override PartName="/ppt/theme/themeOverride7.xml" ContentType="application/vnd.openxmlformats-officedocument.themeOverride+xml"/>
  <Override PartName="/ppt/charts/chart18.xml" ContentType="application/vnd.openxmlformats-officedocument.drawingml.chart+xml"/>
  <Override PartName="/ppt/theme/themeOverride8.xml" ContentType="application/vnd.openxmlformats-officedocument.themeOverride+xml"/>
  <Override PartName="/ppt/charts/chart19.xml" ContentType="application/vnd.openxmlformats-officedocument.drawingml.chart+xml"/>
  <Override PartName="/ppt/theme/themeOverride9.xml" ContentType="application/vnd.openxmlformats-officedocument.themeOverride+xml"/>
  <Override PartName="/ppt/charts/chart20.xml" ContentType="application/vnd.openxmlformats-officedocument.drawingml.chart+xml"/>
  <Override PartName="/ppt/theme/themeOverride10.xml" ContentType="application/vnd.openxmlformats-officedocument.themeOverride+xml"/>
  <Override PartName="/ppt/charts/chart21.xml" ContentType="application/vnd.openxmlformats-officedocument.drawingml.chart+xml"/>
  <Override PartName="/ppt/theme/themeOverride11.xml" ContentType="application/vnd.openxmlformats-officedocument.themeOverride+xml"/>
  <Override PartName="/ppt/charts/chart22.xml" ContentType="application/vnd.openxmlformats-officedocument.drawingml.chart+xml"/>
  <Override PartName="/ppt/theme/themeOverride12.xml" ContentType="application/vnd.openxmlformats-officedocument.themeOverride+xml"/>
  <Override PartName="/ppt/charts/chart23.xml" ContentType="application/vnd.openxmlformats-officedocument.drawingml.chart+xml"/>
  <Override PartName="/ppt/theme/themeOverride13.xml" ContentType="application/vnd.openxmlformats-officedocument.themeOverride+xml"/>
  <Override PartName="/ppt/charts/chart24.xml" ContentType="application/vnd.openxmlformats-officedocument.drawingml.chart+xml"/>
  <Override PartName="/ppt/theme/themeOverride14.xml" ContentType="application/vnd.openxmlformats-officedocument.themeOverride+xml"/>
  <Override PartName="/ppt/charts/chart25.xml" ContentType="application/vnd.openxmlformats-officedocument.drawingml.chart+xml"/>
  <Override PartName="/ppt/theme/themeOverride15.xml" ContentType="application/vnd.openxmlformats-officedocument.themeOverride+xml"/>
  <Override PartName="/ppt/charts/chart26.xml" ContentType="application/vnd.openxmlformats-officedocument.drawingml.chart+xml"/>
  <Override PartName="/ppt/theme/themeOverride16.xml" ContentType="application/vnd.openxmlformats-officedocument.themeOverride+xml"/>
  <Override PartName="/ppt/charts/chart27.xml" ContentType="application/vnd.openxmlformats-officedocument.drawingml.chart+xml"/>
  <Override PartName="/ppt/theme/themeOverride17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drawings/drawing9.xml" ContentType="application/vnd.openxmlformats-officedocument.drawingml.chartshapes+xml"/>
  <Override PartName="/ppt/charts/chart32.xml" ContentType="application/vnd.openxmlformats-officedocument.drawingml.chart+xml"/>
  <Override PartName="/ppt/notesSlides/notesSlide23.xml" ContentType="application/vnd.openxmlformats-officedocument.presentationml.notesSlide+xml"/>
  <Override PartName="/ppt/charts/chart33.xml" ContentType="application/vnd.openxmlformats-officedocument.drawingml.chart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charts/chart34.xml" ContentType="application/vnd.openxmlformats-officedocument.drawingml.chart+xml"/>
  <Override PartName="/ppt/notesSlides/notesSlide26.xml" ContentType="application/vnd.openxmlformats-officedocument.presentationml.notesSlide+xml"/>
  <Override PartName="/ppt/charts/chart35.xml" ContentType="application/vnd.openxmlformats-officedocument.drawingml.chart+xml"/>
  <Override PartName="/ppt/theme/themeOverride18.xml" ContentType="application/vnd.openxmlformats-officedocument.themeOverride+xml"/>
  <Override PartName="/ppt/charts/chart36.xml" ContentType="application/vnd.openxmlformats-officedocument.drawingml.chart+xml"/>
  <Override PartName="/ppt/theme/themeOverride19.xml" ContentType="application/vnd.openxmlformats-officedocument.themeOverride+xml"/>
  <Override PartName="/ppt/charts/chart37.xml" ContentType="application/vnd.openxmlformats-officedocument.drawingml.chart+xml"/>
  <Override PartName="/ppt/theme/themeOverride20.xml" ContentType="application/vnd.openxmlformats-officedocument.themeOverride+xml"/>
  <Override PartName="/ppt/charts/chart38.xml" ContentType="application/vnd.openxmlformats-officedocument.drawingml.chart+xml"/>
  <Override PartName="/ppt/theme/themeOverride21.xml" ContentType="application/vnd.openxmlformats-officedocument.themeOverride+xml"/>
  <Override PartName="/ppt/charts/chart39.xml" ContentType="application/vnd.openxmlformats-officedocument.drawingml.chart+xml"/>
  <Override PartName="/ppt/theme/themeOverride22.xml" ContentType="application/vnd.openxmlformats-officedocument.themeOverride+xml"/>
  <Override PartName="/ppt/charts/chart40.xml" ContentType="application/vnd.openxmlformats-officedocument.drawingml.chart+xml"/>
  <Override PartName="/ppt/theme/themeOverride23.xml" ContentType="application/vnd.openxmlformats-officedocument.themeOverride+xml"/>
  <Override PartName="/ppt/charts/chart41.xml" ContentType="application/vnd.openxmlformats-officedocument.drawingml.chart+xml"/>
  <Override PartName="/ppt/theme/themeOverride24.xml" ContentType="application/vnd.openxmlformats-officedocument.themeOverride+xml"/>
  <Override PartName="/ppt/charts/chart42.xml" ContentType="application/vnd.openxmlformats-officedocument.drawingml.chart+xml"/>
  <Override PartName="/ppt/theme/themeOverride25.xml" ContentType="application/vnd.openxmlformats-officedocument.themeOverride+xml"/>
  <Override PartName="/ppt/charts/chart43.xml" ContentType="application/vnd.openxmlformats-officedocument.drawingml.chart+xml"/>
  <Override PartName="/ppt/theme/themeOverride26.xml" ContentType="application/vnd.openxmlformats-officedocument.themeOverride+xml"/>
  <Override PartName="/ppt/charts/chart44.xml" ContentType="application/vnd.openxmlformats-officedocument.drawingml.chart+xml"/>
  <Override PartName="/ppt/theme/themeOverride27.xml" ContentType="application/vnd.openxmlformats-officedocument.themeOverride+xml"/>
  <Override PartName="/ppt/charts/chart45.xml" ContentType="application/vnd.openxmlformats-officedocument.drawingml.chart+xml"/>
  <Override PartName="/ppt/theme/themeOverride28.xml" ContentType="application/vnd.openxmlformats-officedocument.themeOverride+xml"/>
  <Override PartName="/ppt/charts/chart46.xml" ContentType="application/vnd.openxmlformats-officedocument.drawingml.chart+xml"/>
  <Override PartName="/ppt/theme/themeOverride29.xml" ContentType="application/vnd.openxmlformats-officedocument.themeOverride+xml"/>
  <Override PartName="/ppt/charts/chart47.xml" ContentType="application/vnd.openxmlformats-officedocument.drawingml.chart+xml"/>
  <Override PartName="/ppt/theme/themeOverride30.xml" ContentType="application/vnd.openxmlformats-officedocument.themeOverride+xml"/>
  <Override PartName="/ppt/charts/chart48.xml" ContentType="application/vnd.openxmlformats-officedocument.drawingml.chart+xml"/>
  <Override PartName="/ppt/theme/themeOverride31.xml" ContentType="application/vnd.openxmlformats-officedocument.themeOverride+xml"/>
  <Override PartName="/ppt/charts/chart49.xml" ContentType="application/vnd.openxmlformats-officedocument.drawingml.chart+xml"/>
  <Override PartName="/ppt/theme/themeOverride32.xml" ContentType="application/vnd.openxmlformats-officedocument.themeOverride+xml"/>
  <Override PartName="/ppt/notesSlides/notesSlide27.xml" ContentType="application/vnd.openxmlformats-officedocument.presentationml.notesSlide+xml"/>
  <Override PartName="/ppt/charts/chart50.xml" ContentType="application/vnd.openxmlformats-officedocument.drawingml.chart+xml"/>
  <Override PartName="/ppt/theme/themeOverride33.xml" ContentType="application/vnd.openxmlformats-officedocument.themeOverride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theme/themeOverride34.xml" ContentType="application/vnd.openxmlformats-officedocument.themeOverride+xml"/>
  <Override PartName="/ppt/charts/chart53.xml" ContentType="application/vnd.openxmlformats-officedocument.drawingml.chart+xml"/>
  <Override PartName="/ppt/theme/themeOverride35.xml" ContentType="application/vnd.openxmlformats-officedocument.themeOverride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theme/themeOverride36.xml" ContentType="application/vnd.openxmlformats-officedocument.themeOverride+xml"/>
  <Override PartName="/ppt/drawings/drawing10.xml" ContentType="application/vnd.openxmlformats-officedocument.drawingml.chartshapes+xml"/>
  <Override PartName="/ppt/charts/chart57.xml" ContentType="application/vnd.openxmlformats-officedocument.drawingml.chart+xml"/>
  <Override PartName="/ppt/theme/themeOverride37.xml" ContentType="application/vnd.openxmlformats-officedocument.themeOverride+xml"/>
  <Override PartName="/ppt/charts/chart58.xml" ContentType="application/vnd.openxmlformats-officedocument.drawingml.chart+xml"/>
  <Override PartName="/ppt/drawings/drawing11.xml" ContentType="application/vnd.openxmlformats-officedocument.drawingml.chartshapes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theme/themeOverride38.xml" ContentType="application/vnd.openxmlformats-officedocument.themeOverride+xml"/>
  <Override PartName="/ppt/charts/chart62.xml" ContentType="application/vnd.openxmlformats-officedocument.drawingml.chart+xml"/>
  <Override PartName="/ppt/theme/themeOverride39.xml" ContentType="application/vnd.openxmlformats-officedocument.themeOverride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theme/themeOverride40.xml" ContentType="application/vnd.openxmlformats-officedocument.themeOverride+xml"/>
  <Override PartName="/ppt/charts/chart65.xml" ContentType="application/vnd.openxmlformats-officedocument.drawingml.chart+xml"/>
  <Override PartName="/ppt/theme/themeOverride41.xml" ContentType="application/vnd.openxmlformats-officedocument.themeOverride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theme/themeOverride42.xml" ContentType="application/vnd.openxmlformats-officedocument.themeOverride+xml"/>
  <Override PartName="/ppt/charts/chart70.xml" ContentType="application/vnd.openxmlformats-officedocument.drawingml.chart+xml"/>
  <Override PartName="/ppt/theme/themeOverride4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416" r:id="rId2"/>
    <p:sldId id="257" r:id="rId3"/>
    <p:sldId id="256" r:id="rId4"/>
    <p:sldId id="393" r:id="rId5"/>
    <p:sldId id="392" r:id="rId6"/>
    <p:sldId id="258" r:id="rId7"/>
    <p:sldId id="260" r:id="rId8"/>
    <p:sldId id="261" r:id="rId9"/>
    <p:sldId id="262" r:id="rId10"/>
    <p:sldId id="263" r:id="rId11"/>
    <p:sldId id="399" r:id="rId12"/>
    <p:sldId id="381" r:id="rId13"/>
    <p:sldId id="382" r:id="rId14"/>
    <p:sldId id="406" r:id="rId15"/>
    <p:sldId id="407" r:id="rId16"/>
    <p:sldId id="408" r:id="rId17"/>
    <p:sldId id="409" r:id="rId18"/>
    <p:sldId id="410" r:id="rId19"/>
    <p:sldId id="411" r:id="rId20"/>
    <p:sldId id="412" r:id="rId21"/>
    <p:sldId id="413" r:id="rId22"/>
    <p:sldId id="414" r:id="rId23"/>
    <p:sldId id="417" r:id="rId24"/>
    <p:sldId id="418" r:id="rId25"/>
    <p:sldId id="419" r:id="rId26"/>
    <p:sldId id="537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29" r:id="rId37"/>
    <p:sldId id="430" r:id="rId38"/>
    <p:sldId id="431" r:id="rId39"/>
    <p:sldId id="432" r:id="rId40"/>
    <p:sldId id="433" r:id="rId41"/>
    <p:sldId id="434" r:id="rId42"/>
    <p:sldId id="435" r:id="rId43"/>
    <p:sldId id="436" r:id="rId44"/>
    <p:sldId id="437" r:id="rId45"/>
    <p:sldId id="438" r:id="rId46"/>
    <p:sldId id="439" r:id="rId47"/>
    <p:sldId id="443" r:id="rId48"/>
    <p:sldId id="444" r:id="rId49"/>
    <p:sldId id="445" r:id="rId50"/>
    <p:sldId id="446" r:id="rId51"/>
    <p:sldId id="447" r:id="rId52"/>
    <p:sldId id="448" r:id="rId53"/>
    <p:sldId id="449" r:id="rId54"/>
    <p:sldId id="450" r:id="rId55"/>
    <p:sldId id="451" r:id="rId56"/>
    <p:sldId id="452" r:id="rId57"/>
    <p:sldId id="453" r:id="rId58"/>
    <p:sldId id="454" r:id="rId59"/>
    <p:sldId id="455" r:id="rId60"/>
    <p:sldId id="456" r:id="rId61"/>
    <p:sldId id="457" r:id="rId62"/>
    <p:sldId id="458" r:id="rId63"/>
    <p:sldId id="459" r:id="rId64"/>
    <p:sldId id="460" r:id="rId65"/>
    <p:sldId id="461" r:id="rId66"/>
    <p:sldId id="462" r:id="rId67"/>
    <p:sldId id="463" r:id="rId68"/>
    <p:sldId id="464" r:id="rId69"/>
    <p:sldId id="465" r:id="rId70"/>
    <p:sldId id="466" r:id="rId71"/>
    <p:sldId id="467" r:id="rId72"/>
    <p:sldId id="468" r:id="rId73"/>
    <p:sldId id="469" r:id="rId74"/>
    <p:sldId id="470" r:id="rId75"/>
    <p:sldId id="535" r:id="rId76"/>
    <p:sldId id="536" r:id="rId77"/>
    <p:sldId id="471" r:id="rId78"/>
    <p:sldId id="472" r:id="rId79"/>
    <p:sldId id="473" r:id="rId80"/>
    <p:sldId id="474" r:id="rId81"/>
    <p:sldId id="475" r:id="rId82"/>
    <p:sldId id="476" r:id="rId83"/>
    <p:sldId id="477" r:id="rId84"/>
    <p:sldId id="478" r:id="rId85"/>
    <p:sldId id="479" r:id="rId86"/>
    <p:sldId id="538" r:id="rId87"/>
    <p:sldId id="480" r:id="rId88"/>
    <p:sldId id="481" r:id="rId89"/>
    <p:sldId id="482" r:id="rId90"/>
    <p:sldId id="483" r:id="rId91"/>
    <p:sldId id="484" r:id="rId92"/>
    <p:sldId id="485" r:id="rId93"/>
    <p:sldId id="486" r:id="rId94"/>
    <p:sldId id="487" r:id="rId95"/>
    <p:sldId id="488" r:id="rId96"/>
    <p:sldId id="489" r:id="rId97"/>
    <p:sldId id="490" r:id="rId98"/>
    <p:sldId id="494" r:id="rId99"/>
    <p:sldId id="495" r:id="rId100"/>
    <p:sldId id="496" r:id="rId101"/>
    <p:sldId id="498" r:id="rId102"/>
    <p:sldId id="499" r:id="rId103"/>
    <p:sldId id="500" r:id="rId104"/>
    <p:sldId id="501" r:id="rId105"/>
    <p:sldId id="502" r:id="rId106"/>
    <p:sldId id="503" r:id="rId107"/>
    <p:sldId id="504" r:id="rId108"/>
    <p:sldId id="505" r:id="rId109"/>
    <p:sldId id="506" r:id="rId110"/>
    <p:sldId id="507" r:id="rId111"/>
    <p:sldId id="508" r:id="rId112"/>
    <p:sldId id="509" r:id="rId113"/>
    <p:sldId id="510" r:id="rId114"/>
    <p:sldId id="511" r:id="rId115"/>
    <p:sldId id="512" r:id="rId116"/>
    <p:sldId id="513" r:id="rId117"/>
    <p:sldId id="514" r:id="rId118"/>
    <p:sldId id="515" r:id="rId119"/>
    <p:sldId id="539" r:id="rId120"/>
    <p:sldId id="540" r:id="rId121"/>
    <p:sldId id="541" r:id="rId122"/>
    <p:sldId id="516" r:id="rId123"/>
    <p:sldId id="517" r:id="rId124"/>
    <p:sldId id="518" r:id="rId125"/>
    <p:sldId id="519" r:id="rId126"/>
    <p:sldId id="520" r:id="rId127"/>
    <p:sldId id="521" r:id="rId128"/>
    <p:sldId id="522" r:id="rId129"/>
    <p:sldId id="523" r:id="rId130"/>
    <p:sldId id="524" r:id="rId131"/>
    <p:sldId id="525" r:id="rId132"/>
    <p:sldId id="526" r:id="rId133"/>
    <p:sldId id="527" r:id="rId134"/>
    <p:sldId id="528" r:id="rId135"/>
    <p:sldId id="529" r:id="rId136"/>
    <p:sldId id="530" r:id="rId137"/>
    <p:sldId id="531" r:id="rId138"/>
    <p:sldId id="532" r:id="rId139"/>
    <p:sldId id="390" r:id="rId140"/>
  </p:sldIdLst>
  <p:sldSz cx="9144000" cy="5143500" type="screen16x9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C3C3D7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65" autoAdjust="0"/>
  </p:normalViewPr>
  <p:slideViewPr>
    <p:cSldViewPr>
      <p:cViewPr>
        <p:scale>
          <a:sx n="93" d="100"/>
          <a:sy n="93" d="100"/>
        </p:scale>
        <p:origin x="-64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E:\&#3626;&#3635;&#3609;&#3633;&#3585;&#3591;&#3634;&#3609;&#3611;&#3657;&#3629;&#3591;&#3585;&#3633;&#3609;&#3588;&#3623;&#3610;&#3588;&#3640;&#3617;&#3650;&#3619;&#3588;&#3607;&#3637;&#3656;%208%20&#3592;&#3633;&#3591;&#3627;&#3623;&#3633;&#3604;&#3629;&#3640;&#3604;&#3619;&#3608;&#3634;&#3609;&#3637;\&#3611;&#3637;&#3591;&#3610;&#3611;&#3619;&#3632;&#3617;&#3634;&#3603;%202561\18.&#3605;&#3619;&#3623;&#3592;&#3619;&#3634;&#3594;&#3585;&#3634;&#3619;%2061\&#3619;&#3634;&#3618;&#3591;&#3634;&#3609;&#3626;&#3619;&#3640;&#3611;&#3605;&#3619;&#3623;&#3592;&#3619;&#3634;&#3594;&#3585;&#3634;&#3619;%20&#3648;&#3586;&#3605;8\&#3652;&#3615;&#3621;&#3660;&#3626;&#3619;&#3640;&#3611;&#3605;&#3619;&#3623;&#3592;&#3619;&#3634;&#3594;&#3585;&#3634;&#3619;&#3588;&#3619;&#3633;&#3657;&#3591;&#3607;&#3637;&#3656;%202%20&#3592;&#3617;&#3609;&#3657;&#3635;(all)\&#3605;&#3634;&#3619;&#3634;&#3591;&#3623;&#3636;&#3648;&#3588;&#3619;&#3634;&#3632;&#3627;&#3660;&#3585;&#3634;&#3619;&#3648;&#3626;&#3637;&#3618;&#3594;&#3637;&#3623;&#3636;&#3605;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585;&#3621;&#3640;&#3656;&#3617;&#3619;&#3632;&#3610;&#3634;&#3604;&#3623;&#3636;&#3607;&#3618;&#3634;&#3649;&#3621;&#3632;&#3586;&#3656;&#3634;&#3623;&#3585;&#3619;&#3629;&#3591;%20&#3626;&#3588;&#3619;.8\&#3648;&#3613;&#3657;&#3634;&#3619;&#3632;&#3623;&#3633;&#3591;\&#3585;&#3623;&#3611;.&#3648;&#3586;&#3605;\Median.xls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\\Mac\Home\Udonthani_Cancer_Hospital\&#3605;&#3619;&#3623;&#3592;&#3619;&#3634;&#3594;&#3585;&#3634;&#3619;%20&#3611;&#3637;&#3591;&#3610;&#3631;%202561\&#3619;&#3629;&#3610;&#3607;&#3637;&#3656;%202\slide_&#3626;&#3619;&#3640;&#3611;&#3605;&#3619;&#3623;&#3592;&#3619;&#3629;&#3610;&#3607;&#3637;&#3656;%202\data_&#3619;&#3629;&#3610;&#3607;&#3637;&#3656;%202.xlsx" TargetMode="External"/><Relationship Id="rId1" Type="http://schemas.openxmlformats.org/officeDocument/2006/relationships/themeOverride" Target="../theme/themeOverride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1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4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5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6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7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&#3626;&#3617;&#3640;&#3604;&#3591;&#3634;&#3609;1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FO\CFO&#3585;&#3619;&#3632;&#3607;&#3619;&#3623;&#3591;\RiskScore\3Q61\3Q61.xlsx" TargetMode="Externa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18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19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20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21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2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23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24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4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25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26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27.xm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28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29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30.xml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31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3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6&#3648;&#3604;&#3639;&#3629;&#3609;\&#3615;&#3629;&#3619;&#3660;&#3617;&#3619;&#3634;&#3618;&#3591;&#3634;&#3609;&#3619;&#3632;&#3604;&#3633;&#3610;&#3592;&#3633;&#3591;&#3627;&#3623;&#3633;&#3604;%20PA%20&#3652;&#3605;&#3619;&#3617;&#3634;&#3626;2-61.xlsx" TargetMode="External"/><Relationship Id="rId1" Type="http://schemas.openxmlformats.org/officeDocument/2006/relationships/themeOverride" Target="../theme/themeOverride33.xm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6&#3648;&#3604;&#3639;&#3629;&#3609;\&#3615;&#3629;&#3619;&#3660;&#3617;&#3619;&#3634;&#3618;&#3591;&#3634;&#3609;&#3619;&#3632;&#3604;&#3633;&#3610;&#3592;&#3633;&#3591;&#3627;&#3623;&#3633;&#3604;%20PA%20&#3652;&#3605;&#3619;&#3617;&#3634;&#3626;2-61.xlsx" TargetMode="External"/><Relationship Id="rId1" Type="http://schemas.openxmlformats.org/officeDocument/2006/relationships/themeOverride" Target="../theme/themeOverride34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35.xm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ob\PA%202561\&#3652;&#3605;&#3619;&#3617;&#3634;&#3626;%203\&#3585;&#3619;&#3634;&#3615;.xls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36.xml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37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D:\job\PA%202561\&#3652;&#3605;&#3619;&#3617;&#3634;&#3626;%203\&#3585;&#3619;&#3634;&#3615;.xls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issa\Downloads\accident_20180816225058728.csv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&#3586;&#3657;&#3629;&#3617;&#3641;&#3621;%20HDC\&#3623;&#3636;&#3585;&#3620;&#3605;&#3636;%2020%20&#3594;&#3617;.%20&#3619;&#3632;&#3604;&#3633;&#3610;%20F2%20&#3586;&#3638;&#3657;&#3609;&#3652;&#3611;.xls" TargetMode="External"/><Relationship Id="rId1" Type="http://schemas.openxmlformats.org/officeDocument/2006/relationships/themeOverride" Target="../theme/themeOverride38.xml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TB\&#3594;&#3657;&#3629;&#3617;&#3641;&#3621;%20&#3623;&#3633;&#3609;&#3607;&#3637;&#3656;%2030%20&#3617;&#3636;&#3618;%2061%20PA%20TB%201045%20&#3619;&#3634;&#3618;%20&#3666;.xlsx" TargetMode="External"/><Relationship Id="rId1" Type="http://schemas.openxmlformats.org/officeDocument/2006/relationships/themeOverride" Target="../theme/themeOverride39.xm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/Relationships>
</file>

<file path=ppt/charts/_rels/chart64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40.xml"/></Relationships>
</file>

<file path=ppt/charts/_rels/chart65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Relationship Id="rId1" Type="http://schemas.openxmlformats.org/officeDocument/2006/relationships/themeOverride" Target="../theme/themeOverride41.xm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ob\PA%202561\&#3652;&#3605;&#3619;&#3617;&#3634;&#3626;%203\&#3585;&#3619;&#3634;&#3615;.xls" TargetMode="Externa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1.PA\PA_61\9&#3648;&#3604;&#3639;&#3629;&#3609;\form%20&#3592;&#3633;&#3591;&#3627;&#3623;&#3633;&#3604;_&#3626;&#3656;&#3591;&#3648;&#3586;&#3605;.xlsx" TargetMode="External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69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&#3586;&#3657;&#3629;&#3617;&#3641;&#3621;%20HDC\DM9moR8.xls" TargetMode="External"/><Relationship Id="rId1" Type="http://schemas.openxmlformats.org/officeDocument/2006/relationships/themeOverride" Target="../theme/themeOverride4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oleObject" Target="file:///F:\1.PA\PA_61\9&#3648;&#3604;&#3639;&#3629;&#3609;\&#3586;&#3657;&#3629;&#3617;&#3641;&#3621;%20HDC\DM9mo.xls" TargetMode="External"/><Relationship Id="rId1" Type="http://schemas.openxmlformats.org/officeDocument/2006/relationships/themeOverride" Target="../theme/themeOverride4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th-TH" dirty="0" smtClean="0"/>
              <a:t>อัตราส่วนมารดาตาย</a:t>
            </a:r>
            <a:r>
              <a:rPr lang="th-TH" baseline="0" dirty="0" smtClean="0"/>
              <a:t> </a:t>
            </a:r>
            <a:r>
              <a:rPr lang="th-TH" dirty="0" smtClean="0"/>
              <a:t>ย้อนหลัง </a:t>
            </a:r>
            <a:r>
              <a:rPr lang="en-US" dirty="0"/>
              <a:t>3</a:t>
            </a:r>
            <a:r>
              <a:rPr lang="th-TH" dirty="0"/>
              <a:t> ปี</a:t>
            </a:r>
          </a:p>
        </c:rich>
      </c:tx>
      <c:layout>
        <c:manualLayout>
          <c:xMode val="edge"/>
          <c:yMode val="edge"/>
          <c:x val="0.26052617885918533"/>
          <c:y val="2.9300779204700462E-3"/>
        </c:manualLayout>
      </c:layout>
      <c:overlay val="0"/>
      <c:spPr>
        <a:solidFill>
          <a:schemeClr val="accent4">
            <a:lumMod val="40000"/>
            <a:lumOff val="60000"/>
          </a:schemeClr>
        </a:solidFill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2700436385621232E-2"/>
          <c:y val="7.67983840575448E-2"/>
          <c:w val="0.85976703492893569"/>
          <c:h val="0.6741540354330708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อัตราตายมารดา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0"/>
              <c:layout>
                <c:manualLayout>
                  <c:x val="4.1666666666666666E-3"/>
                  <c:y val="-5.0000000000000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5AD-4B52-AE4D-914E84A9C3F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874030812044595E-2"/>
                  <c:y val="-4.086043882802396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14.15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5AD-4B52-AE4D-914E84A9C3FA}"/>
                </c:ext>
                <c:ext xmlns:c15="http://schemas.microsoft.com/office/drawing/2012/chart" uri="{CE6537A1-D6FC-4f65-9D91-7224C49458BB}">
                  <c15:layout>
                    <c:manualLayout>
                      <c:w val="8.2270311605862081E-2"/>
                      <c:h val="0.14903312913295177"/>
                    </c:manualLayout>
                  </c15:layout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18.25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5AD-4B52-AE4D-914E84A9C3F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700" b="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16.09</c:v>
                </c:pt>
                <c:pt idx="1">
                  <c:v>14.55</c:v>
                </c:pt>
                <c:pt idx="2">
                  <c:v>18.25</c:v>
                </c:pt>
                <c:pt idx="3">
                  <c:v>23.06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5AD-4B52-AE4D-914E84A9C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550400"/>
        <c:axId val="238953600"/>
      </c:lineChart>
      <c:catAx>
        <c:axId val="2385504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38953600"/>
        <c:crosses val="autoZero"/>
        <c:auto val="1"/>
        <c:lblAlgn val="ctr"/>
        <c:lblOffset val="100"/>
        <c:noMultiLvlLbl val="0"/>
      </c:catAx>
      <c:valAx>
        <c:axId val="238953600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38550400"/>
        <c:crosses val="autoZero"/>
        <c:crossBetween val="between"/>
        <c:majorUnit val="1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9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ปี 60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1.4175654968278717E-2"/>
                  <c:y val="1.07001612606980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Sheet1!$A$3:$A$10</c:f>
              <c:strCache>
                <c:ptCount val="8"/>
                <c:pt idx="0">
                  <c:v>นครพนม</c:v>
                </c:pt>
                <c:pt idx="1">
                  <c:v>บึงกาฬ</c:v>
                </c:pt>
                <c:pt idx="2">
                  <c:v>เลย</c:v>
                </c:pt>
                <c:pt idx="3">
                  <c:v>อุดรธานี</c:v>
                </c:pt>
                <c:pt idx="4">
                  <c:v>สกลนคร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เขตสุขภาพที่ 8</c:v>
                </c:pt>
              </c:strCache>
            </c:strRef>
          </c:cat>
          <c:val>
            <c:numRef>
              <c:f>Sheet1!$D$3:$D$10</c:f>
              <c:numCache>
                <c:formatCode>General</c:formatCode>
                <c:ptCount val="8"/>
                <c:pt idx="0">
                  <c:v>9</c:v>
                </c:pt>
                <c:pt idx="1">
                  <c:v>4.5999999999999996</c:v>
                </c:pt>
                <c:pt idx="2">
                  <c:v>7.98</c:v>
                </c:pt>
                <c:pt idx="3">
                  <c:v>6.88</c:v>
                </c:pt>
                <c:pt idx="4">
                  <c:v>6.6</c:v>
                </c:pt>
                <c:pt idx="5">
                  <c:v>6.53</c:v>
                </c:pt>
                <c:pt idx="6">
                  <c:v>6.01</c:v>
                </c:pt>
                <c:pt idx="7">
                  <c:v>8.1</c:v>
                </c:pt>
              </c:numCache>
            </c:numRef>
          </c:val>
        </c:ser>
        <c:ser>
          <c:idx val="1"/>
          <c:order val="1"/>
          <c:tx>
            <c:strRef>
              <c:f>Sheet1!$E$2</c:f>
              <c:strCache>
                <c:ptCount val="1"/>
                <c:pt idx="0">
                  <c:v>ปี 61</c:v>
                </c:pt>
              </c:strCache>
            </c:strRef>
          </c:tx>
          <c:spPr>
            <a:solidFill>
              <a:srgbClr val="57EF74"/>
            </a:solidFill>
          </c:spPr>
          <c:invertIfNegative val="0"/>
          <c:dLbls>
            <c:dLbl>
              <c:idx val="0"/>
              <c:layout>
                <c:manualLayout>
                  <c:x val="4.725218322759572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988700775177648E-2"/>
                  <c:y val="1.60502418910470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13045806898931E-2"/>
                  <c:y val="1.07001612606980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538264129658503E-2"/>
                  <c:y val="5.350080630349027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126329642020064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4504366455191446E-3"/>
                  <c:y val="5.350080630349027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430812527518333E-3"/>
                  <c:y val="-4.69551264276022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Sheet1!$A$3:$A$10</c:f>
              <c:strCache>
                <c:ptCount val="8"/>
                <c:pt idx="0">
                  <c:v>นครพนม</c:v>
                </c:pt>
                <c:pt idx="1">
                  <c:v>บึงกาฬ</c:v>
                </c:pt>
                <c:pt idx="2">
                  <c:v>เลย</c:v>
                </c:pt>
                <c:pt idx="3">
                  <c:v>อุดรธานี</c:v>
                </c:pt>
                <c:pt idx="4">
                  <c:v>สกลนคร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เขตสุขภาพที่ 8</c:v>
                </c:pt>
              </c:strCache>
            </c:strRef>
          </c:cat>
          <c:val>
            <c:numRef>
              <c:f>Sheet1!$E$3:$E$10</c:f>
              <c:numCache>
                <c:formatCode>0.00</c:formatCode>
                <c:ptCount val="8"/>
                <c:pt idx="0">
                  <c:v>4.986500829896209</c:v>
                </c:pt>
                <c:pt idx="1">
                  <c:v>7.0072174339569759</c:v>
                </c:pt>
                <c:pt idx="2">
                  <c:v>4.0153385934268906</c:v>
                </c:pt>
                <c:pt idx="3">
                  <c:v>4.5865698682016385</c:v>
                </c:pt>
                <c:pt idx="4">
                  <c:v>5.5921303474746447</c:v>
                </c:pt>
                <c:pt idx="5">
                  <c:v>5.5199213963193161</c:v>
                </c:pt>
                <c:pt idx="6">
                  <c:v>3.8972680151214001</c:v>
                </c:pt>
                <c:pt idx="7">
                  <c:v>4.9961598144171537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184960"/>
        <c:axId val="202207232"/>
      </c:barChart>
      <c:catAx>
        <c:axId val="202184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2207232"/>
        <c:crosses val="autoZero"/>
        <c:auto val="1"/>
        <c:lblAlgn val="ctr"/>
        <c:lblOffset val="100"/>
        <c:noMultiLvlLbl val="0"/>
      </c:catAx>
      <c:valAx>
        <c:axId val="202207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2184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0492293026063775"/>
          <c:y val="6.7994652599063496E-2"/>
          <c:w val="7.2188313716546063E-2"/>
          <c:h val="0.193490089291581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'[แผนภูมิ ใน Microsoft PowerPoint]Sheet1'!$B$1</c:f>
              <c:strCache>
                <c:ptCount val="1"/>
                <c:pt idx="0">
                  <c:v>ตำบล LTC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535-4F46-868E-08A6D82DB3D4}"/>
              </c:ext>
            </c:extLst>
          </c:dPt>
          <c:dLbls>
            <c:dLbl>
              <c:idx val="0"/>
              <c:layout>
                <c:manualLayout>
                  <c:x val="-7.246376811594203E-3"/>
                  <c:y val="1.83498050398021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246376811594203E-3"/>
                  <c:y val="2.007884816867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246376811594203E-3"/>
                  <c:y val="1.14720845079550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077294685990338E-2"/>
                  <c:y val="4.31051056889493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830917874396135E-3"/>
                  <c:y val="1.13096356782563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2.44952097037253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415458937197979E-3"/>
                  <c:y val="2.27899290366481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4338966853727035E-3"/>
                  <c:y val="-2.88938661852202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'[แผนภูมิ ใน Microsoft PowerPoint]Sheet1'!$A$2:$A$9</c:f>
              <c:strCache>
                <c:ptCount val="8"/>
                <c:pt idx="0">
                  <c:v>เลย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หนองคาย</c:v>
                </c:pt>
                <c:pt idx="4">
                  <c:v>บึงกาฬ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 8</c:v>
                </c:pt>
              </c:strCache>
            </c:strRef>
          </c:cat>
          <c:val>
            <c:numRef>
              <c:f>'[แผนภูมิ ใน Microsoft PowerPoint]Sheet1'!$B$2:$B$9</c:f>
              <c:numCache>
                <c:formatCode>General</c:formatCode>
                <c:ptCount val="8"/>
                <c:pt idx="0">
                  <c:v>26.7</c:v>
                </c:pt>
                <c:pt idx="1">
                  <c:v>67.8</c:v>
                </c:pt>
                <c:pt idx="2">
                  <c:v>98.7</c:v>
                </c:pt>
                <c:pt idx="3">
                  <c:v>53.2</c:v>
                </c:pt>
                <c:pt idx="4">
                  <c:v>34</c:v>
                </c:pt>
                <c:pt idx="5">
                  <c:v>87.2</c:v>
                </c:pt>
                <c:pt idx="6">
                  <c:v>56.6</c:v>
                </c:pt>
                <c:pt idx="7">
                  <c:v>69.599999999999994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35-4F46-868E-08A6D82DB3D4}"/>
            </c:ext>
          </c:extLst>
        </c:ser>
        <c:ser>
          <c:idx val="1"/>
          <c:order val="1"/>
          <c:tx>
            <c:strRef>
              <c:f>'[แผนภูมิ ใน Microsoft PowerPoint]Sheet1'!$C$1</c:f>
              <c:strCache>
                <c:ptCount val="1"/>
                <c:pt idx="0">
                  <c:v> Care Plan</c:v>
                </c:pt>
              </c:strCache>
            </c:strRef>
          </c:tx>
          <c:spPr>
            <a:solidFill>
              <a:srgbClr val="1F497D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2.4154589371980675E-3"/>
                  <c:y val="5.8650076147889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30917874396135E-3"/>
                  <c:y val="1.55782379054470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077294685990295E-2"/>
                  <c:y val="1.44121490986466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154589371980675E-3"/>
                  <c:y val="3.40796906559520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830917874396135E-3"/>
                  <c:y val="1.86673579382824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7.2463768115942915E-3"/>
                  <c:y val="2.49117008522082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6618357487922701E-3"/>
                  <c:y val="2.49117008522082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4154589371980675E-3"/>
                  <c:y val="2.12540099154272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'[แผนภูมิ ใน Microsoft PowerPoint]Sheet1'!$A$2:$A$9</c:f>
              <c:strCache>
                <c:ptCount val="8"/>
                <c:pt idx="0">
                  <c:v>เลย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หนองคาย</c:v>
                </c:pt>
                <c:pt idx="4">
                  <c:v>บึงกาฬ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 8</c:v>
                </c:pt>
              </c:strCache>
            </c:strRef>
          </c:cat>
          <c:val>
            <c:numRef>
              <c:f>'[แผนภูมิ ใน Microsoft PowerPoint]Sheet1'!$C$2:$C$9</c:f>
              <c:numCache>
                <c:formatCode>General</c:formatCode>
                <c:ptCount val="8"/>
                <c:pt idx="0">
                  <c:v>63.3</c:v>
                </c:pt>
                <c:pt idx="1">
                  <c:v>67.7</c:v>
                </c:pt>
                <c:pt idx="2">
                  <c:v>79.599999999999994</c:v>
                </c:pt>
                <c:pt idx="3">
                  <c:v>94.5</c:v>
                </c:pt>
                <c:pt idx="4">
                  <c:v>51.7</c:v>
                </c:pt>
                <c:pt idx="5">
                  <c:v>59.5</c:v>
                </c:pt>
                <c:pt idx="6">
                  <c:v>59.5</c:v>
                </c:pt>
                <c:pt idx="7">
                  <c:v>65.3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241449600"/>
        <c:axId val="241471872"/>
      </c:barChart>
      <c:catAx>
        <c:axId val="24144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41471872"/>
        <c:crosses val="autoZero"/>
        <c:auto val="1"/>
        <c:lblAlgn val="ctr"/>
        <c:lblOffset val="100"/>
        <c:noMultiLvlLbl val="0"/>
      </c:catAx>
      <c:valAx>
        <c:axId val="241471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41449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439310266338969"/>
          <c:y val="1.6552867668651831E-3"/>
          <c:w val="0.42705801433083773"/>
          <c:h val="0.15290203969477759"/>
        </c:manualLayout>
      </c:layout>
      <c:overlay val="0"/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49760967379077E-2"/>
          <c:y val="8.7032278859879339E-2"/>
          <c:w val="0.82724983595800528"/>
          <c:h val="0.58104779665699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ระดับพื้นฐาน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นครพนม</c:v>
                </c:pt>
                <c:pt idx="1">
                  <c:v>บึงกาฬ</c:v>
                </c:pt>
                <c:pt idx="2">
                  <c:v>เลย</c:v>
                </c:pt>
                <c:pt idx="3">
                  <c:v>สกลนคร</c:v>
                </c:pt>
                <c:pt idx="4">
                  <c:v>หนองคาย</c:v>
                </c:pt>
                <c:pt idx="5">
                  <c:v>หนองบัวลำภู</c:v>
                </c:pt>
                <c:pt idx="6">
                  <c:v>อุดรธานี</c:v>
                </c:pt>
                <c:pt idx="7">
                  <c:v>ภาพรวมเขต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6</c:v>
                </c:pt>
                <c:pt idx="1">
                  <c:v>5</c:v>
                </c:pt>
                <c:pt idx="2">
                  <c:v>2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12</c:v>
                </c:pt>
                <c:pt idx="7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C2-4624-A55B-E51BD2FC78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ระดับดี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c:spPr>
          <c:invertIfNegative val="0"/>
          <c:dLbls>
            <c:dLbl>
              <c:idx val="7"/>
              <c:layout>
                <c:manualLayout>
                  <c:x val="1.9345238095238096E-2"/>
                  <c:y val="-1.6589384518159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797619047619055E-2"/>
                      <c:h val="7.654342016678732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นครพนม</c:v>
                </c:pt>
                <c:pt idx="1">
                  <c:v>บึงกาฬ</c:v>
                </c:pt>
                <c:pt idx="2">
                  <c:v>เลย</c:v>
                </c:pt>
                <c:pt idx="3">
                  <c:v>สกลนคร</c:v>
                </c:pt>
                <c:pt idx="4">
                  <c:v>หนองคาย</c:v>
                </c:pt>
                <c:pt idx="5">
                  <c:v>หนองบัวลำภู</c:v>
                </c:pt>
                <c:pt idx="6">
                  <c:v>อุดรธานี</c:v>
                </c:pt>
                <c:pt idx="7">
                  <c:v>ภาพรวมเขต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3</c:v>
                </c:pt>
                <c:pt idx="1">
                  <c:v>2</c:v>
                </c:pt>
                <c:pt idx="2">
                  <c:v>9</c:v>
                </c:pt>
                <c:pt idx="3">
                  <c:v>7</c:v>
                </c:pt>
                <c:pt idx="4">
                  <c:v>5</c:v>
                </c:pt>
                <c:pt idx="5">
                  <c:v>3</c:v>
                </c:pt>
                <c:pt idx="6">
                  <c:v>6</c:v>
                </c:pt>
                <c:pt idx="7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C2-4624-A55B-E51BD2FC78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ระดับดีมาก</c:v>
                </c:pt>
              </c:strCache>
            </c:strRef>
          </c:tx>
          <c:spPr>
            <a:solidFill>
              <a:srgbClr val="57EF74"/>
            </a:solidFill>
            <a:ln>
              <a:solidFill>
                <a:srgbClr val="00FF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นครพนม</c:v>
                </c:pt>
                <c:pt idx="1">
                  <c:v>บึงกาฬ</c:v>
                </c:pt>
                <c:pt idx="2">
                  <c:v>เลย</c:v>
                </c:pt>
                <c:pt idx="3">
                  <c:v>สกลนคร</c:v>
                </c:pt>
                <c:pt idx="4">
                  <c:v>หนองคาย</c:v>
                </c:pt>
                <c:pt idx="5">
                  <c:v>หนองบัวลำภู</c:v>
                </c:pt>
                <c:pt idx="6">
                  <c:v>อุดรธานี</c:v>
                </c:pt>
                <c:pt idx="7">
                  <c:v>ภาพรวมเขต</c:v>
                </c:pt>
              </c:strCache>
            </c:strRef>
          </c:cat>
          <c:val>
            <c:numRef>
              <c:f>Sheet1!$D$2:$D$9</c:f>
              <c:numCache>
                <c:formatCode>0</c:formatCode>
                <c:ptCount val="8"/>
                <c:pt idx="0">
                  <c:v>4</c:v>
                </c:pt>
                <c:pt idx="1">
                  <c:v>1</c:v>
                </c:pt>
                <c:pt idx="2">
                  <c:v>4</c:v>
                </c:pt>
                <c:pt idx="3">
                  <c:v>11</c:v>
                </c:pt>
                <c:pt idx="4">
                  <c:v>2</c:v>
                </c:pt>
                <c:pt idx="5">
                  <c:v>3</c:v>
                </c:pt>
                <c:pt idx="6">
                  <c:v>5</c:v>
                </c:pt>
                <c:pt idx="7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C2-4624-A55B-E51BD2FC7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594304"/>
        <c:axId val="238604288"/>
      </c:barChart>
      <c:catAx>
        <c:axId val="23859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38604288"/>
        <c:crosses val="autoZero"/>
        <c:auto val="1"/>
        <c:lblAlgn val="ctr"/>
        <c:lblOffset val="100"/>
        <c:noMultiLvlLbl val="0"/>
      </c:catAx>
      <c:valAx>
        <c:axId val="238604288"/>
        <c:scaling>
          <c:orientation val="minMax"/>
          <c:max val="4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3859430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overlay val="0"/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ahoma" pitchFamily="34" charset="0"/>
          <a:ea typeface="Tahoma" pitchFamily="34" charset="0"/>
          <a:cs typeface="Tahoma" pitchFamily="34" charset="0"/>
        </a:defRPr>
      </a:pPr>
      <a:endParaRPr lang="th-TH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895304080061582E-2"/>
          <c:y val="0.14338949251455299"/>
          <c:w val="0.91647421093148573"/>
          <c:h val="0.6191815129254094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Sheet1!$B$10</c:f>
              <c:strCache>
                <c:ptCount val="1"/>
                <c:pt idx="0">
                  <c:v>2561</c:v>
                </c:pt>
              </c:strCache>
            </c:strRef>
          </c:tx>
          <c:spPr>
            <a:ln w="12700">
              <a:solidFill>
                <a:schemeClr val="accent2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Sheet1!$C$3:$N$3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Sheet1!$C$10:$I$10</c:f>
              <c:numCache>
                <c:formatCode>General</c:formatCode>
                <c:ptCount val="7"/>
                <c:pt idx="0">
                  <c:v>8</c:v>
                </c:pt>
                <c:pt idx="1">
                  <c:v>11</c:v>
                </c:pt>
                <c:pt idx="2">
                  <c:v>40</c:v>
                </c:pt>
                <c:pt idx="3">
                  <c:v>51</c:v>
                </c:pt>
                <c:pt idx="4">
                  <c:v>261</c:v>
                </c:pt>
                <c:pt idx="5">
                  <c:v>562</c:v>
                </c:pt>
                <c:pt idx="6">
                  <c:v>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271360"/>
        <c:axId val="202277632"/>
      </c:barChart>
      <c:lineChart>
        <c:grouping val="standard"/>
        <c:varyColors val="0"/>
        <c:ser>
          <c:idx val="0"/>
          <c:order val="0"/>
          <c:tx>
            <c:strRef>
              <c:f>Sheet1!$B$9</c:f>
              <c:strCache>
                <c:ptCount val="1"/>
                <c:pt idx="0">
                  <c:v>Median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Sheet1!$C$3:$N$3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Sheet1!$C$9:$N$9</c:f>
              <c:numCache>
                <c:formatCode>General</c:formatCode>
                <c:ptCount val="12"/>
                <c:pt idx="0">
                  <c:v>36</c:v>
                </c:pt>
                <c:pt idx="1">
                  <c:v>29</c:v>
                </c:pt>
                <c:pt idx="2">
                  <c:v>48</c:v>
                </c:pt>
                <c:pt idx="3">
                  <c:v>84</c:v>
                </c:pt>
                <c:pt idx="4">
                  <c:v>219</c:v>
                </c:pt>
                <c:pt idx="5">
                  <c:v>532</c:v>
                </c:pt>
                <c:pt idx="6">
                  <c:v>585</c:v>
                </c:pt>
                <c:pt idx="7">
                  <c:v>463</c:v>
                </c:pt>
                <c:pt idx="8">
                  <c:v>253</c:v>
                </c:pt>
                <c:pt idx="9">
                  <c:v>130</c:v>
                </c:pt>
                <c:pt idx="10">
                  <c:v>50</c:v>
                </c:pt>
                <c:pt idx="11">
                  <c:v>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Sheet1!$B$11</c:f>
              <c:strCache>
                <c:ptCount val="1"/>
                <c:pt idx="0">
                  <c:v>เป้าหมาย(ลดจาก Median 25%)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strRef>
              <c:f>Sheet1!$C$3:$N$3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Sheet1!$C$11:$N$11</c:f>
              <c:numCache>
                <c:formatCode>0</c:formatCode>
                <c:ptCount val="12"/>
                <c:pt idx="0">
                  <c:v>27</c:v>
                </c:pt>
                <c:pt idx="1">
                  <c:v>21.75</c:v>
                </c:pt>
                <c:pt idx="2">
                  <c:v>36</c:v>
                </c:pt>
                <c:pt idx="3">
                  <c:v>63</c:v>
                </c:pt>
                <c:pt idx="4">
                  <c:v>164.25</c:v>
                </c:pt>
                <c:pt idx="5">
                  <c:v>399</c:v>
                </c:pt>
                <c:pt idx="6">
                  <c:v>438.75</c:v>
                </c:pt>
                <c:pt idx="7">
                  <c:v>347.25</c:v>
                </c:pt>
                <c:pt idx="8">
                  <c:v>189.75</c:v>
                </c:pt>
                <c:pt idx="9">
                  <c:v>97.5</c:v>
                </c:pt>
                <c:pt idx="10">
                  <c:v>37.5</c:v>
                </c:pt>
                <c:pt idx="11">
                  <c:v>16.5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271360"/>
        <c:axId val="202277632"/>
      </c:lineChart>
      <c:catAx>
        <c:axId val="202271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th-TH"/>
                  <a:t>เดือน</a:t>
                </a:r>
              </a:p>
            </c:rich>
          </c:tx>
          <c:layout>
            <c:manualLayout>
              <c:xMode val="edge"/>
              <c:yMode val="edge"/>
              <c:x val="0.5"/>
              <c:y val="0.8156436311382864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th-TH"/>
          </a:p>
        </c:txPr>
        <c:crossAx val="2022776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227763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/>
                </a:pPr>
                <a:r>
                  <a:rPr lang="th-TH"/>
                  <a:t>จำนวนผู้ป่วย(ราย)</a:t>
                </a:r>
              </a:p>
            </c:rich>
          </c:tx>
          <c:layout>
            <c:manualLayout>
              <c:xMode val="edge"/>
              <c:yMode val="edge"/>
              <c:x val="5.5042340261739799E-2"/>
              <c:y val="2.5139664804469275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th-TH"/>
          </a:p>
        </c:txPr>
        <c:crossAx val="202271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3.8548266865449127E-2"/>
          <c:y val="0.83280432870651677"/>
          <c:w val="0.93493554335579643"/>
          <c:h val="9.7764190090763758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700" b="0" i="0" u="none" strike="noStrike" baseline="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82872928176796"/>
          <c:y val="8.1813471502590676E-2"/>
          <c:w val="0.85497237569060769"/>
          <c:h val="0.446874056546040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F923CB">
                <a:alpha val="61961"/>
              </a:srgb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2F9-4108-B11B-70A92B747480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2F9-4108-B11B-70A92B747480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52F9-4108-B11B-70A92B747480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52F9-4108-B11B-70A92B747480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52F9-4108-B11B-70A92B747480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52F9-4108-B11B-70A92B747480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52F9-4108-B11B-70A92B747480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52F9-4108-B11B-70A92B7474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 8 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26.68</c:v>
                </c:pt>
                <c:pt idx="1">
                  <c:v>26.37</c:v>
                </c:pt>
                <c:pt idx="2">
                  <c:v>27.77</c:v>
                </c:pt>
                <c:pt idx="3">
                  <c:v>30.34</c:v>
                </c:pt>
                <c:pt idx="4">
                  <c:v>31.03</c:v>
                </c:pt>
                <c:pt idx="5">
                  <c:v>38.909999999999997</c:v>
                </c:pt>
                <c:pt idx="6">
                  <c:v>35.659999999999997</c:v>
                </c:pt>
                <c:pt idx="7">
                  <c:v>31.73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52F9-4108-B11B-70A92B7474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41137536"/>
        <c:axId val="241156864"/>
      </c:barChart>
      <c:catAx>
        <c:axId val="241137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th-TH"/>
          </a:p>
        </c:txPr>
        <c:crossAx val="241156864"/>
        <c:crosses val="autoZero"/>
        <c:auto val="1"/>
        <c:lblAlgn val="ctr"/>
        <c:lblOffset val="100"/>
        <c:noMultiLvlLbl val="0"/>
      </c:catAx>
      <c:valAx>
        <c:axId val="241156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th-TH"/>
          </a:p>
        </c:txPr>
        <c:crossAx val="241137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263383996120181E-2"/>
          <c:y val="4.8518518518518516E-2"/>
          <c:w val="0.94294428278654618"/>
          <c:h val="0.75176217556138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อัตราต่อแสน</c:v>
                </c:pt>
              </c:strCache>
            </c:strRef>
          </c:tx>
          <c:spPr>
            <a:solidFill>
              <a:srgbClr val="F151BF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DA-49F7-8B80-987207FAB2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Sheet1!$M$3:$M$10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รวมเขต 8</c:v>
                </c:pt>
              </c:strCache>
            </c:strRef>
          </c:cat>
          <c:val>
            <c:numRef>
              <c:f>Sheet1!$N$3:$N$10</c:f>
              <c:numCache>
                <c:formatCode>0.00</c:formatCode>
                <c:ptCount val="8"/>
                <c:pt idx="0">
                  <c:v>4.018798521082144</c:v>
                </c:pt>
                <c:pt idx="1">
                  <c:v>4.0409093970385905</c:v>
                </c:pt>
                <c:pt idx="2">
                  <c:v>4.2531284298782914</c:v>
                </c:pt>
                <c:pt idx="3">
                  <c:v>5.5649983861504682</c:v>
                </c:pt>
                <c:pt idx="4">
                  <c:v>4.4199999231304368</c:v>
                </c:pt>
                <c:pt idx="5">
                  <c:v>3.3248084079154938</c:v>
                </c:pt>
                <c:pt idx="6">
                  <c:v>3.8013177901672579</c:v>
                </c:pt>
                <c:pt idx="7">
                  <c:v>4.130057690384791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DA-49F7-8B80-987207FAB2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46515584"/>
        <c:axId val="246559872"/>
      </c:barChart>
      <c:catAx>
        <c:axId val="24651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46559872"/>
        <c:crosses val="autoZero"/>
        <c:auto val="1"/>
        <c:lblAlgn val="ctr"/>
        <c:lblOffset val="100"/>
        <c:noMultiLvlLbl val="0"/>
      </c:catAx>
      <c:valAx>
        <c:axId val="246559872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4651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th-TH" sz="1600" b="1" i="0" baseline="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อัตราตายของผู้ป่วยโรคหลอดเลือดหัวใจ </a:t>
            </a:r>
            <a:r>
              <a:rPr lang="en-US" sz="1600" b="1" i="0" baseline="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≤ 27: 100,000</a:t>
            </a:r>
            <a:endParaRPr lang="en-US" sz="1600" dirty="0">
              <a:solidFill>
                <a:srgbClr val="0000FF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layout>
        <c:manualLayout>
          <c:xMode val="edge"/>
          <c:yMode val="edge"/>
          <c:x val="0.20250892499110701"/>
          <c:y val="5.876062883640588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Sheet1!$J$2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Sheet1!$I$3:$I$9</c:f>
              <c:strCache>
                <c:ptCount val="7"/>
                <c:pt idx="0">
                  <c:v>นครพนม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บึงกาฬ</c:v>
                </c:pt>
                <c:pt idx="4">
                  <c:v>หนองบัวลำภู</c:v>
                </c:pt>
                <c:pt idx="5">
                  <c:v>หนองคาย</c:v>
                </c:pt>
                <c:pt idx="6">
                  <c:v>อุดรธานี</c:v>
                </c:pt>
              </c:strCache>
            </c:strRef>
          </c:cat>
          <c:val>
            <c:numRef>
              <c:f>Sheet1!$J$3:$J$9</c:f>
              <c:numCache>
                <c:formatCode>General</c:formatCode>
                <c:ptCount val="7"/>
                <c:pt idx="0">
                  <c:v>11.72</c:v>
                </c:pt>
                <c:pt idx="1">
                  <c:v>12.38</c:v>
                </c:pt>
                <c:pt idx="2">
                  <c:v>29.82</c:v>
                </c:pt>
                <c:pt idx="3">
                  <c:v>16.59</c:v>
                </c:pt>
                <c:pt idx="4">
                  <c:v>29.71</c:v>
                </c:pt>
                <c:pt idx="5">
                  <c:v>11.02</c:v>
                </c:pt>
                <c:pt idx="6">
                  <c:v>17.82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65-4DFC-A950-ACE3A09B0E5D}"/>
            </c:ext>
          </c:extLst>
        </c:ser>
        <c:ser>
          <c:idx val="1"/>
          <c:order val="1"/>
          <c:tx>
            <c:strRef>
              <c:f>Sheet1!$K$2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Sheet1!$I$3:$I$9</c:f>
              <c:strCache>
                <c:ptCount val="7"/>
                <c:pt idx="0">
                  <c:v>นครพนม</c:v>
                </c:pt>
                <c:pt idx="1">
                  <c:v>สกลนคร</c:v>
                </c:pt>
                <c:pt idx="2">
                  <c:v>เลย</c:v>
                </c:pt>
                <c:pt idx="3">
                  <c:v>บึงกาฬ</c:v>
                </c:pt>
                <c:pt idx="4">
                  <c:v>หนองบัวลำภู</c:v>
                </c:pt>
                <c:pt idx="5">
                  <c:v>หนองคาย</c:v>
                </c:pt>
                <c:pt idx="6">
                  <c:v>อุดรธานี</c:v>
                </c:pt>
              </c:strCache>
            </c:strRef>
          </c:cat>
          <c:val>
            <c:numRef>
              <c:f>Sheet1!$K$3:$K$9</c:f>
              <c:numCache>
                <c:formatCode>General</c:formatCode>
                <c:ptCount val="7"/>
                <c:pt idx="0">
                  <c:v>6.19</c:v>
                </c:pt>
                <c:pt idx="1">
                  <c:v>5.6</c:v>
                </c:pt>
                <c:pt idx="2">
                  <c:v>12.54</c:v>
                </c:pt>
                <c:pt idx="3">
                  <c:v>5.87</c:v>
                </c:pt>
                <c:pt idx="4">
                  <c:v>16.45</c:v>
                </c:pt>
                <c:pt idx="5">
                  <c:v>6.71</c:v>
                </c:pt>
                <c:pt idx="6">
                  <c:v>12.91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65-4DFC-A950-ACE3A09B0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171712"/>
        <c:axId val="203173248"/>
      </c:barChart>
      <c:catAx>
        <c:axId val="20317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03173248"/>
        <c:crosses val="autoZero"/>
        <c:auto val="1"/>
        <c:lblAlgn val="ctr"/>
        <c:lblOffset val="100"/>
        <c:noMultiLvlLbl val="0"/>
      </c:catAx>
      <c:valAx>
        <c:axId val="203173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3171712"/>
        <c:crosses val="autoZero"/>
        <c:crossBetween val="between"/>
        <c:majorUnit val="1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th-TH" sz="1800" b="1" i="0" baseline="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อัตราตายของผู้ป่วยโรคหลอดเลือดหัวใจ </a:t>
            </a:r>
            <a:r>
              <a:rPr lang="en-US" sz="1800" b="1" i="0" baseline="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≤ 27: 100,000</a:t>
            </a:r>
            <a:endParaRPr lang="en-US" sz="1400" dirty="0">
              <a:solidFill>
                <a:srgbClr val="0000FF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layout>
        <c:manualLayout>
          <c:xMode val="edge"/>
          <c:yMode val="edge"/>
          <c:x val="0.1541434565215060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Sheet1!$K$49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Sheet1!$J$50:$J$62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ภาพรวมประเทศ</c:v>
                </c:pt>
              </c:strCache>
            </c:strRef>
          </c:cat>
          <c:val>
            <c:numRef>
              <c:f>Sheet1!$K$50:$K$62</c:f>
              <c:numCache>
                <c:formatCode>General</c:formatCode>
                <c:ptCount val="13"/>
                <c:pt idx="0" formatCode="0.00">
                  <c:v>29.7</c:v>
                </c:pt>
                <c:pt idx="1">
                  <c:v>25.88</c:v>
                </c:pt>
                <c:pt idx="2" formatCode="0.00">
                  <c:v>30.6</c:v>
                </c:pt>
                <c:pt idx="3">
                  <c:v>38.090000000000003</c:v>
                </c:pt>
                <c:pt idx="4">
                  <c:v>31.36</c:v>
                </c:pt>
                <c:pt idx="5">
                  <c:v>29.21</c:v>
                </c:pt>
                <c:pt idx="6">
                  <c:v>19.87</c:v>
                </c:pt>
                <c:pt idx="7">
                  <c:v>17.649999999999999</c:v>
                </c:pt>
                <c:pt idx="8">
                  <c:v>18.39</c:v>
                </c:pt>
                <c:pt idx="9">
                  <c:v>18.77</c:v>
                </c:pt>
                <c:pt idx="10">
                  <c:v>33.380000000000003</c:v>
                </c:pt>
                <c:pt idx="11">
                  <c:v>28.35</c:v>
                </c:pt>
                <c:pt idx="12">
                  <c:v>26.44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92-4D82-A794-5ECFF1E49D53}"/>
            </c:ext>
          </c:extLst>
        </c:ser>
        <c:ser>
          <c:idx val="1"/>
          <c:order val="1"/>
          <c:tx>
            <c:strRef>
              <c:f>Sheet1!$L$49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Sheet1!$J$50:$J$62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ภาพรวมประเทศ</c:v>
                </c:pt>
              </c:strCache>
            </c:strRef>
          </c:cat>
          <c:val>
            <c:numRef>
              <c:f>Sheet1!$L$50:$L$62</c:f>
              <c:numCache>
                <c:formatCode>0.00</c:formatCode>
                <c:ptCount val="13"/>
                <c:pt idx="0">
                  <c:v>15.9</c:v>
                </c:pt>
                <c:pt idx="1">
                  <c:v>13.9</c:v>
                </c:pt>
                <c:pt idx="2">
                  <c:v>14.8</c:v>
                </c:pt>
                <c:pt idx="3" formatCode="General">
                  <c:v>20.03</c:v>
                </c:pt>
                <c:pt idx="4" formatCode="General">
                  <c:v>18.12</c:v>
                </c:pt>
                <c:pt idx="5" formatCode="General">
                  <c:v>15.32</c:v>
                </c:pt>
                <c:pt idx="6">
                  <c:v>10.6</c:v>
                </c:pt>
                <c:pt idx="7" formatCode="General">
                  <c:v>9.0500000000000007</c:v>
                </c:pt>
                <c:pt idx="8" formatCode="General">
                  <c:v>10.51</c:v>
                </c:pt>
                <c:pt idx="9" formatCode="General">
                  <c:v>10.71</c:v>
                </c:pt>
                <c:pt idx="10" formatCode="General">
                  <c:v>15.92</c:v>
                </c:pt>
                <c:pt idx="11">
                  <c:v>16.04</c:v>
                </c:pt>
                <c:pt idx="12" formatCode="General">
                  <c:v>14.15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92-4D82-A794-5ECFF1E49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237632"/>
        <c:axId val="203239424"/>
      </c:barChart>
      <c:catAx>
        <c:axId val="20323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03239424"/>
        <c:crosses val="autoZero"/>
        <c:auto val="1"/>
        <c:lblAlgn val="ctr"/>
        <c:lblOffset val="100"/>
        <c:noMultiLvlLbl val="0"/>
      </c:catAx>
      <c:valAx>
        <c:axId val="203239424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03237632"/>
        <c:crosses val="autoZero"/>
        <c:crossBetween val="between"/>
        <c:majorUnit val="1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B0F0"/>
              </a:solidFill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A4-47CC-964C-1882CD6E67E6}"/>
              </c:ext>
            </c:extLst>
          </c:dPt>
          <c:dLbls>
            <c:delete val="1"/>
          </c:dLbls>
          <c:cat>
            <c:strRef>
              <c:f>Sheet1!$A$2:$A$9</c:f>
              <c:strCache>
                <c:ptCount val="8"/>
                <c:pt idx="0">
                  <c:v>อุดรธานี  </c:v>
                </c:pt>
                <c:pt idx="1">
                  <c:v>สกลนคร</c:v>
                </c:pt>
                <c:pt idx="2">
                  <c:v>นครพนม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หนองบัว</c:v>
                </c:pt>
                <c:pt idx="6">
                  <c:v>บึงกาฬ</c:v>
                </c:pt>
                <c:pt idx="7">
                  <c:v>รวม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29.01</c:v>
                </c:pt>
                <c:pt idx="1">
                  <c:v>32.21</c:v>
                </c:pt>
                <c:pt idx="2">
                  <c:v>32.630000000000003</c:v>
                </c:pt>
                <c:pt idx="3">
                  <c:v>46.01</c:v>
                </c:pt>
                <c:pt idx="4">
                  <c:v>29.08</c:v>
                </c:pt>
                <c:pt idx="5">
                  <c:v>25.03</c:v>
                </c:pt>
                <c:pt idx="6">
                  <c:v>15.52</c:v>
                </c:pt>
                <c:pt idx="7">
                  <c:v>29.11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A4-47CC-964C-1882CD6E67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rgbClr val="FFC000"/>
              </a:solidFill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EA4-47CC-964C-1882CD6E67E6}"/>
              </c:ext>
            </c:extLst>
          </c:dPt>
          <c:dLbls>
            <c:delete val="1"/>
          </c:dLbls>
          <c:cat>
            <c:strRef>
              <c:f>Sheet1!$A$2:$A$9</c:f>
              <c:strCache>
                <c:ptCount val="8"/>
                <c:pt idx="0">
                  <c:v>อุดรธานี  </c:v>
                </c:pt>
                <c:pt idx="1">
                  <c:v>สกลนคร</c:v>
                </c:pt>
                <c:pt idx="2">
                  <c:v>นครพนม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หนองบัว</c:v>
                </c:pt>
                <c:pt idx="6">
                  <c:v>บึงกาฬ</c:v>
                </c:pt>
                <c:pt idx="7">
                  <c:v>รวม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28.89</c:v>
                </c:pt>
                <c:pt idx="1">
                  <c:v>25.21</c:v>
                </c:pt>
                <c:pt idx="2">
                  <c:v>26.92</c:v>
                </c:pt>
                <c:pt idx="3">
                  <c:v>29.6</c:v>
                </c:pt>
                <c:pt idx="4">
                  <c:v>39.26</c:v>
                </c:pt>
                <c:pt idx="5">
                  <c:v>21.42</c:v>
                </c:pt>
                <c:pt idx="6">
                  <c:v>14.38</c:v>
                </c:pt>
                <c:pt idx="7">
                  <c:v>27.03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A4-47CC-964C-1882CD6E67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6259968"/>
        <c:axId val="236261760"/>
      </c:barChart>
      <c:catAx>
        <c:axId val="23625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pPr>
            <a:endParaRPr lang="th-TH"/>
          </a:p>
        </c:txPr>
        <c:crossAx val="236261760"/>
        <c:crosses val="autoZero"/>
        <c:auto val="1"/>
        <c:lblAlgn val="ctr"/>
        <c:lblOffset val="100"/>
        <c:noMultiLvlLbl val="0"/>
      </c:catAx>
      <c:valAx>
        <c:axId val="236261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pPr>
            <a:endParaRPr lang="th-TH"/>
          </a:p>
        </c:txPr>
        <c:crossAx val="23625996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B0F0"/>
      </a:solidFill>
    </a:ln>
    <a:effectLst/>
  </c:spPr>
  <c:txPr>
    <a:bodyPr/>
    <a:lstStyle/>
    <a:p>
      <a:pPr>
        <a:defRPr/>
      </a:pPr>
      <a:endParaRPr lang="th-TH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266979961436301E-2"/>
          <c:y val="0.12268026991839824"/>
          <c:w val="0.90408355354818182"/>
          <c:h val="0.613591187466009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00B0F0"/>
              </a:solidFill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5A-41D8-B784-F19CDB932398}"/>
              </c:ext>
            </c:extLst>
          </c:dPt>
          <c:dLbls>
            <c:delete val="1"/>
          </c:dLbls>
          <c:cat>
            <c:strRef>
              <c:f>Sheet1!$A$2:$A$14</c:f>
              <c:strCache>
                <c:ptCount val="13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  <c:pt idx="9">
                  <c:v>เขต 10</c:v>
                </c:pt>
                <c:pt idx="10">
                  <c:v>เขต 11</c:v>
                </c:pt>
                <c:pt idx="11">
                  <c:v>เขต 12</c:v>
                </c:pt>
                <c:pt idx="12">
                  <c:v>รวม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43.12</c:v>
                </c:pt>
                <c:pt idx="1">
                  <c:v>42.04</c:v>
                </c:pt>
                <c:pt idx="2">
                  <c:v>46.76</c:v>
                </c:pt>
                <c:pt idx="3">
                  <c:v>45.74</c:v>
                </c:pt>
                <c:pt idx="4">
                  <c:v>49.48</c:v>
                </c:pt>
                <c:pt idx="5">
                  <c:v>37.950000000000003</c:v>
                </c:pt>
                <c:pt idx="6">
                  <c:v>36.29</c:v>
                </c:pt>
                <c:pt idx="7">
                  <c:v>29.11</c:v>
                </c:pt>
                <c:pt idx="8">
                  <c:v>37.479999999999997</c:v>
                </c:pt>
                <c:pt idx="9">
                  <c:v>37.61</c:v>
                </c:pt>
                <c:pt idx="10">
                  <c:v>38.86</c:v>
                </c:pt>
                <c:pt idx="11">
                  <c:v>35.75</c:v>
                </c:pt>
                <c:pt idx="12">
                  <c:v>39.159999999999997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25A-41D8-B784-F19CDB9323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C000"/>
              </a:solidFill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25A-41D8-B784-F19CDB932398}"/>
              </c:ext>
            </c:extLst>
          </c:dPt>
          <c:dLbls>
            <c:delete val="1"/>
          </c:dLbls>
          <c:cat>
            <c:strRef>
              <c:f>Sheet1!$A$2:$A$14</c:f>
              <c:strCache>
                <c:ptCount val="13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  <c:pt idx="9">
                  <c:v>เขต 10</c:v>
                </c:pt>
                <c:pt idx="10">
                  <c:v>เขต 11</c:v>
                </c:pt>
                <c:pt idx="11">
                  <c:v>เขต 12</c:v>
                </c:pt>
                <c:pt idx="12">
                  <c:v>รวม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37.01</c:v>
                </c:pt>
                <c:pt idx="1">
                  <c:v>35.049999999999997</c:v>
                </c:pt>
                <c:pt idx="2">
                  <c:v>37.5</c:v>
                </c:pt>
                <c:pt idx="3">
                  <c:v>50.38</c:v>
                </c:pt>
                <c:pt idx="4">
                  <c:v>43.47</c:v>
                </c:pt>
                <c:pt idx="5">
                  <c:v>38.44</c:v>
                </c:pt>
                <c:pt idx="6">
                  <c:v>30.6</c:v>
                </c:pt>
                <c:pt idx="7">
                  <c:v>27.03</c:v>
                </c:pt>
                <c:pt idx="8">
                  <c:v>30.18</c:v>
                </c:pt>
                <c:pt idx="9">
                  <c:v>29.69</c:v>
                </c:pt>
                <c:pt idx="10">
                  <c:v>42.81</c:v>
                </c:pt>
                <c:pt idx="11">
                  <c:v>33.6</c:v>
                </c:pt>
                <c:pt idx="12">
                  <c:v>34.840000000000003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25A-41D8-B784-F19CDB9323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6327680"/>
        <c:axId val="236329216"/>
      </c:barChart>
      <c:catAx>
        <c:axId val="23632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pPr>
            <a:endParaRPr lang="th-TH"/>
          </a:p>
        </c:txPr>
        <c:crossAx val="236329216"/>
        <c:crosses val="autoZero"/>
        <c:auto val="1"/>
        <c:lblAlgn val="ctr"/>
        <c:lblOffset val="100"/>
        <c:noMultiLvlLbl val="0"/>
      </c:catAx>
      <c:valAx>
        <c:axId val="236329216"/>
        <c:scaling>
          <c:orientation val="minMax"/>
          <c:max val="5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pPr>
            <a:endParaRPr lang="th-TH"/>
          </a:p>
        </c:txPr>
        <c:crossAx val="236327680"/>
        <c:crosses val="autoZero"/>
        <c:crossBetween val="between"/>
        <c:majorUnit val="10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B0F0"/>
      </a:solidFill>
    </a:ln>
    <a:effectLst/>
  </c:spPr>
  <c:txPr>
    <a:bodyPr/>
    <a:lstStyle/>
    <a:p>
      <a:pPr>
        <a:defRPr/>
      </a:pPr>
      <a:endParaRPr lang="th-TH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คัดกรอง(90%)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63572985369101E-3"/>
                  <c:y val="9.930084412957420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AE1-4982-8E35-25DC5FE7EEE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1720576633436351E-3"/>
                  <c:y val="2.978973606762972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3CB-45DE-981A-01F310DACDC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72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E8C-464E-B40F-B9200E93B1F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654548797366733E-4"/>
                  <c:y val="9.930084412957420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3CB-45DE-981A-01F310DACDC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8771291370723144E-3"/>
                  <c:y val="2.2393698382735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3CB-45DE-981A-01F310DACDC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0514974739343303E-2"/>
                  <c:y val="2.675168514379338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3CB-45DE-981A-01F310DACDC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เขต8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75.209999999999994</c:v>
                </c:pt>
                <c:pt idx="1">
                  <c:v>91.16</c:v>
                </c:pt>
                <c:pt idx="2">
                  <c:v>74.86</c:v>
                </c:pt>
                <c:pt idx="3">
                  <c:v>85.6</c:v>
                </c:pt>
                <c:pt idx="4">
                  <c:v>77.59</c:v>
                </c:pt>
                <c:pt idx="5">
                  <c:v>74.94</c:v>
                </c:pt>
                <c:pt idx="6">
                  <c:v>83.43</c:v>
                </c:pt>
                <c:pt idx="7">
                  <c:v>78.989999999999995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CB-45DE-981A-01F310DACD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สมวัย(80%)</c:v>
                </c:pt>
              </c:strCache>
            </c:strRef>
          </c:tx>
          <c:spPr>
            <a:solidFill>
              <a:srgbClr val="57EF7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E8C-464E-B40F-B9200E93B1F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E8C-464E-B40F-B9200E93B1F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E8C-464E-B40F-B9200E93B1F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94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E8C-464E-B40F-B9200E93B1F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6.7011872502954501E-3"/>
                  <c:y val="4.964822815280509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3CB-45DE-981A-01F310DACDC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เขต8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95.53</c:v>
                </c:pt>
                <c:pt idx="1">
                  <c:v>93.75</c:v>
                </c:pt>
                <c:pt idx="2">
                  <c:v>93.51</c:v>
                </c:pt>
                <c:pt idx="3">
                  <c:v>94.97</c:v>
                </c:pt>
                <c:pt idx="4">
                  <c:v>91.77</c:v>
                </c:pt>
                <c:pt idx="5">
                  <c:v>95.66</c:v>
                </c:pt>
                <c:pt idx="6">
                  <c:v>95.8</c:v>
                </c:pt>
                <c:pt idx="7">
                  <c:v>94.47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3CB-45DE-981A-01F310DACD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สงสัยล่าช้า(&gt;20%)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เขต8</c:v>
                </c:pt>
              </c:strCache>
            </c:strRef>
          </c:cat>
          <c:val>
            <c:numRef>
              <c:f>Sheet1!$D$2:$D$9</c:f>
              <c:numCache>
                <c:formatCode>0</c:formatCode>
                <c:ptCount val="8"/>
                <c:pt idx="0">
                  <c:v>10.536480686695279</c:v>
                </c:pt>
                <c:pt idx="1">
                  <c:v>18.85695298222296</c:v>
                </c:pt>
                <c:pt idx="2">
                  <c:v>12.070920523657355</c:v>
                </c:pt>
                <c:pt idx="3">
                  <c:v>5.6658038538970379</c:v>
                </c:pt>
                <c:pt idx="4">
                  <c:v>23.858341099720409</c:v>
                </c:pt>
                <c:pt idx="5">
                  <c:v>10.192436786753188</c:v>
                </c:pt>
                <c:pt idx="6">
                  <c:v>18.762222477855747</c:v>
                </c:pt>
                <c:pt idx="7">
                  <c:v>13.632956305908614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ติดตาม(100%)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เขต8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79</c:v>
                </c:pt>
                <c:pt idx="1">
                  <c:v>82</c:v>
                </c:pt>
                <c:pt idx="2">
                  <c:v>80</c:v>
                </c:pt>
                <c:pt idx="3">
                  <c:v>64</c:v>
                </c:pt>
                <c:pt idx="4">
                  <c:v>85</c:v>
                </c:pt>
                <c:pt idx="5">
                  <c:v>80</c:v>
                </c:pt>
                <c:pt idx="6">
                  <c:v>84</c:v>
                </c:pt>
                <c:pt idx="7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4"/>
        <c:overlap val="-1"/>
        <c:axId val="236952576"/>
        <c:axId val="236856064"/>
      </c:barChart>
      <c:catAx>
        <c:axId val="23695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/>
            </a:pPr>
            <a:endParaRPr lang="th-TH"/>
          </a:p>
        </c:txPr>
        <c:crossAx val="236856064"/>
        <c:crosses val="autoZero"/>
        <c:auto val="1"/>
        <c:lblAlgn val="ctr"/>
        <c:lblOffset val="100"/>
        <c:noMultiLvlLbl val="0"/>
      </c:catAx>
      <c:valAx>
        <c:axId val="236856064"/>
        <c:scaling>
          <c:orientation val="minMax"/>
          <c:max val="1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369525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827872192824459"/>
          <c:y val="0.7931940812403524"/>
          <c:w val="0.66148464074755009"/>
          <c:h val="0.1081697313420654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h-TH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8E4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0CC-4AC0-B8E7-980275661F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/>
                    </a:solidFill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อุดรธานี  </c:v>
                </c:pt>
                <c:pt idx="1">
                  <c:v>สกลนคร</c:v>
                </c:pt>
                <c:pt idx="2">
                  <c:v>นครพนม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หนองบัว</c:v>
                </c:pt>
                <c:pt idx="6">
                  <c:v>บึงกาฬ</c:v>
                </c:pt>
                <c:pt idx="7">
                  <c:v>รวม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4.13</c:v>
                </c:pt>
                <c:pt idx="1">
                  <c:v>1.64</c:v>
                </c:pt>
                <c:pt idx="2">
                  <c:v>1.9</c:v>
                </c:pt>
                <c:pt idx="3">
                  <c:v>8.19</c:v>
                </c:pt>
                <c:pt idx="4">
                  <c:v>6.37</c:v>
                </c:pt>
                <c:pt idx="5">
                  <c:v>4.51</c:v>
                </c:pt>
                <c:pt idx="6">
                  <c:v>1.1200000000000001</c:v>
                </c:pt>
                <c:pt idx="7">
                  <c:v>2.0499999999999998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0CC-4AC0-B8E7-980275661F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7346304"/>
        <c:axId val="247353728"/>
      </c:barChart>
      <c:catAx>
        <c:axId val="24734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pPr>
            <a:endParaRPr lang="th-TH"/>
          </a:p>
        </c:txPr>
        <c:crossAx val="247353728"/>
        <c:crosses val="autoZero"/>
        <c:auto val="1"/>
        <c:lblAlgn val="ctr"/>
        <c:lblOffset val="100"/>
        <c:noMultiLvlLbl val="0"/>
      </c:catAx>
      <c:valAx>
        <c:axId val="247353728"/>
        <c:scaling>
          <c:orientation val="minMax"/>
          <c:max val="1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pPr>
            <a:endParaRPr lang="th-TH"/>
          </a:p>
        </c:txPr>
        <c:crossAx val="247346304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B0F0"/>
      </a:solidFill>
    </a:ln>
    <a:effectLst/>
  </c:spPr>
  <c:txPr>
    <a:bodyPr/>
    <a:lstStyle/>
    <a:p>
      <a:pPr>
        <a:defRPr/>
      </a:pPr>
      <a:endParaRPr lang="th-TH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EF6BDF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008E4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ED-4712-86D9-22F67609E9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2"/>
                    </a:solidFill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  <c:pt idx="9">
                  <c:v>เขต 10</c:v>
                </c:pt>
                <c:pt idx="10">
                  <c:v>เขต 11</c:v>
                </c:pt>
                <c:pt idx="11">
                  <c:v>เขต 12</c:v>
                </c:pt>
                <c:pt idx="12">
                  <c:v>รวม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3.14</c:v>
                </c:pt>
                <c:pt idx="1">
                  <c:v>4.13</c:v>
                </c:pt>
                <c:pt idx="2">
                  <c:v>5.89</c:v>
                </c:pt>
                <c:pt idx="3">
                  <c:v>1.83</c:v>
                </c:pt>
                <c:pt idx="4">
                  <c:v>3.57</c:v>
                </c:pt>
                <c:pt idx="5">
                  <c:v>3.17</c:v>
                </c:pt>
                <c:pt idx="6">
                  <c:v>2.13</c:v>
                </c:pt>
                <c:pt idx="7">
                  <c:v>2.0499999999999998</c:v>
                </c:pt>
                <c:pt idx="8">
                  <c:v>2.86</c:v>
                </c:pt>
                <c:pt idx="9">
                  <c:v>4.07</c:v>
                </c:pt>
                <c:pt idx="10">
                  <c:v>3.52</c:v>
                </c:pt>
                <c:pt idx="11">
                  <c:v>2.58</c:v>
                </c:pt>
                <c:pt idx="12">
                  <c:v>2.88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7ED-4712-86D9-22F67609E9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7381376"/>
        <c:axId val="247392896"/>
      </c:barChart>
      <c:catAx>
        <c:axId val="24738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2"/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pPr>
            <a:endParaRPr lang="th-TH"/>
          </a:p>
        </c:txPr>
        <c:crossAx val="247392896"/>
        <c:crosses val="autoZero"/>
        <c:auto val="1"/>
        <c:lblAlgn val="ctr"/>
        <c:lblOffset val="100"/>
        <c:noMultiLvlLbl val="0"/>
      </c:catAx>
      <c:valAx>
        <c:axId val="247392896"/>
        <c:scaling>
          <c:orientation val="minMax"/>
          <c:max val="1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pPr>
            <a:endParaRPr lang="th-TH"/>
          </a:p>
        </c:txPr>
        <c:crossAx val="247381376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B0F0"/>
      </a:solidFill>
    </a:ln>
    <a:effectLst/>
  </c:spPr>
  <c:txPr>
    <a:bodyPr/>
    <a:lstStyle/>
    <a:p>
      <a:pPr>
        <a:defRPr/>
      </a:pPr>
      <a:endParaRPr lang="th-TH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3.4296199265139091E-2"/>
          <c:y val="5.62500173222803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Sheet1!$C$29</c:f>
              <c:strCache>
                <c:ptCount val="1"/>
                <c:pt idx="0">
                  <c:v>ร้อยละ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8833969205061379E-2"/>
                  <c:y val="-4.9047342271278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AD-4FC4-AA55-234A2D3042A8}"/>
                </c:ext>
              </c:extLst>
            </c:dLbl>
            <c:dLbl>
              <c:idx val="1"/>
              <c:layout>
                <c:manualLayout>
                  <c:x val="8.912934316937628E-3"/>
                  <c:y val="-3.1020203189658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AD-4FC4-AA55-234A2D3042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Sheet1!$B$30:$B$31</c:f>
              <c:strCache>
                <c:ptCount val="2"/>
                <c:pt idx="0">
                  <c:v>1/2561</c:v>
                </c:pt>
                <c:pt idx="1">
                  <c:v>2/2561</c:v>
                </c:pt>
              </c:strCache>
            </c:strRef>
          </c:cat>
          <c:val>
            <c:numRef>
              <c:f>Sheet1!$C$30:$C$31</c:f>
              <c:numCache>
                <c:formatCode>General</c:formatCode>
                <c:ptCount val="2"/>
                <c:pt idx="0">
                  <c:v>55.55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5AD-4FC4-AA55-234A2D304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8646784"/>
        <c:axId val="258648320"/>
        <c:axId val="0"/>
      </c:bar3DChart>
      <c:catAx>
        <c:axId val="25864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58648320"/>
        <c:crosses val="autoZero"/>
        <c:auto val="1"/>
        <c:lblAlgn val="ctr"/>
        <c:lblOffset val="100"/>
        <c:noMultiLvlLbl val="0"/>
      </c:catAx>
      <c:valAx>
        <c:axId val="25864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5864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th-TH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805710026455442E-2"/>
          <c:y val="4.5208515602216393E-2"/>
          <c:w val="0.93019432699012849"/>
          <c:h val="0.47290755322251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ปี 2559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Sheet1!$A$16:$A$25</c:f>
              <c:strCache>
                <c:ptCount val="10"/>
                <c:pt idx="0">
                  <c:v>นครพนม  (S)</c:v>
                </c:pt>
                <c:pt idx="1">
                  <c:v>          สกลนคร (A)</c:v>
                </c:pt>
                <c:pt idx="2">
                  <c:v>     สว่างแดนดิน (M1)</c:v>
                </c:pt>
                <c:pt idx="3">
                  <c:v>  เลย (S)</c:v>
                </c:pt>
                <c:pt idx="4">
                  <c:v>          บึงกาฬ (S)</c:v>
                </c:pt>
                <c:pt idx="5">
                  <c:v>       หนองบัวลำภู (S)</c:v>
                </c:pt>
                <c:pt idx="6">
                  <c:v>  หนองคาย (S)</c:v>
                </c:pt>
                <c:pt idx="7">
                  <c:v>  อุดรธานี  (A)</c:v>
                </c:pt>
                <c:pt idx="8">
                  <c:v>กุมภวาปี (M1)</c:v>
                </c:pt>
                <c:pt idx="9">
                  <c:v>เขต  8</c:v>
                </c:pt>
              </c:strCache>
            </c:strRef>
          </c:cat>
          <c:val>
            <c:numRef>
              <c:f>Sheet1!$B$16:$B$25</c:f>
              <c:numCache>
                <c:formatCode>General</c:formatCode>
                <c:ptCount val="10"/>
                <c:pt idx="0">
                  <c:v>2.0699999999999998</c:v>
                </c:pt>
                <c:pt idx="1">
                  <c:v>1.94</c:v>
                </c:pt>
                <c:pt idx="2">
                  <c:v>2.2799999999999998</c:v>
                </c:pt>
                <c:pt idx="3">
                  <c:v>2.02</c:v>
                </c:pt>
                <c:pt idx="4">
                  <c:v>2.19</c:v>
                </c:pt>
                <c:pt idx="5">
                  <c:v>2.5499999999999998</c:v>
                </c:pt>
                <c:pt idx="6">
                  <c:v>2.09</c:v>
                </c:pt>
                <c:pt idx="7">
                  <c:v>2.84</c:v>
                </c:pt>
                <c:pt idx="8">
                  <c:v>2.77</c:v>
                </c:pt>
                <c:pt idx="9">
                  <c:v>2.19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CC-40AD-A4A8-A2DAA7ABA077}"/>
            </c:ext>
          </c:extLst>
        </c:ser>
        <c:ser>
          <c:idx val="1"/>
          <c:order val="1"/>
          <c:tx>
            <c:strRef>
              <c:f>Sheet1!$C$15</c:f>
              <c:strCache>
                <c:ptCount val="1"/>
                <c:pt idx="0">
                  <c:v>ปี 2560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Sheet1!$A$16:$A$25</c:f>
              <c:strCache>
                <c:ptCount val="10"/>
                <c:pt idx="0">
                  <c:v>นครพนม  (S)</c:v>
                </c:pt>
                <c:pt idx="1">
                  <c:v>          สกลนคร (A)</c:v>
                </c:pt>
                <c:pt idx="2">
                  <c:v>     สว่างแดนดิน (M1)</c:v>
                </c:pt>
                <c:pt idx="3">
                  <c:v>  เลย (S)</c:v>
                </c:pt>
                <c:pt idx="4">
                  <c:v>          บึงกาฬ (S)</c:v>
                </c:pt>
                <c:pt idx="5">
                  <c:v>       หนองบัวลำภู (S)</c:v>
                </c:pt>
                <c:pt idx="6">
                  <c:v>  หนองคาย (S)</c:v>
                </c:pt>
                <c:pt idx="7">
                  <c:v>  อุดรธานี  (A)</c:v>
                </c:pt>
                <c:pt idx="8">
                  <c:v>กุมภวาปี (M1)</c:v>
                </c:pt>
                <c:pt idx="9">
                  <c:v>เขต  8</c:v>
                </c:pt>
              </c:strCache>
            </c:strRef>
          </c:cat>
          <c:val>
            <c:numRef>
              <c:f>Sheet1!$C$16:$C$25</c:f>
              <c:numCache>
                <c:formatCode>General</c:formatCode>
                <c:ptCount val="10"/>
                <c:pt idx="0">
                  <c:v>1.55</c:v>
                </c:pt>
                <c:pt idx="1">
                  <c:v>2.1</c:v>
                </c:pt>
                <c:pt idx="2">
                  <c:v>3.47</c:v>
                </c:pt>
                <c:pt idx="3">
                  <c:v>2.3199999999999998</c:v>
                </c:pt>
                <c:pt idx="4">
                  <c:v>1.59</c:v>
                </c:pt>
                <c:pt idx="5">
                  <c:v>2.69</c:v>
                </c:pt>
                <c:pt idx="6">
                  <c:v>2.8</c:v>
                </c:pt>
                <c:pt idx="7">
                  <c:v>3.38</c:v>
                </c:pt>
                <c:pt idx="8">
                  <c:v>1.1100000000000001</c:v>
                </c:pt>
                <c:pt idx="9">
                  <c:v>1.59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CC-40AD-A4A8-A2DAA7ABA077}"/>
            </c:ext>
          </c:extLst>
        </c:ser>
        <c:ser>
          <c:idx val="2"/>
          <c:order val="2"/>
          <c:tx>
            <c:strRef>
              <c:f>Sheet1!$D$15</c:f>
              <c:strCache>
                <c:ptCount val="1"/>
                <c:pt idx="0">
                  <c:v> ปี 2561 (6 m)</c:v>
                </c:pt>
              </c:strCache>
            </c:strRef>
          </c:tx>
          <c:spPr>
            <a:solidFill>
              <a:srgbClr val="EF6BDF"/>
            </a:solidFill>
            <a:ln>
              <a:noFill/>
            </a:ln>
            <a:effectLst/>
          </c:spPr>
          <c:invertIfNegative val="0"/>
          <c:cat>
            <c:strRef>
              <c:f>Sheet1!$A$16:$A$25</c:f>
              <c:strCache>
                <c:ptCount val="10"/>
                <c:pt idx="0">
                  <c:v>นครพนม  (S)</c:v>
                </c:pt>
                <c:pt idx="1">
                  <c:v>          สกลนคร (A)</c:v>
                </c:pt>
                <c:pt idx="2">
                  <c:v>     สว่างแดนดิน (M1)</c:v>
                </c:pt>
                <c:pt idx="3">
                  <c:v>  เลย (S)</c:v>
                </c:pt>
                <c:pt idx="4">
                  <c:v>          บึงกาฬ (S)</c:v>
                </c:pt>
                <c:pt idx="5">
                  <c:v>       หนองบัวลำภู (S)</c:v>
                </c:pt>
                <c:pt idx="6">
                  <c:v>  หนองคาย (S)</c:v>
                </c:pt>
                <c:pt idx="7">
                  <c:v>  อุดรธานี  (A)</c:v>
                </c:pt>
                <c:pt idx="8">
                  <c:v>กุมภวาปี (M1)</c:v>
                </c:pt>
                <c:pt idx="9">
                  <c:v>เขต  8</c:v>
                </c:pt>
              </c:strCache>
            </c:strRef>
          </c:cat>
          <c:val>
            <c:numRef>
              <c:f>Sheet1!$D$16:$D$25</c:f>
              <c:numCache>
                <c:formatCode>General</c:formatCode>
                <c:ptCount val="10"/>
                <c:pt idx="0">
                  <c:v>1.71</c:v>
                </c:pt>
                <c:pt idx="1">
                  <c:v>2.3199999999999998</c:v>
                </c:pt>
                <c:pt idx="2">
                  <c:v>2.2799999999999998</c:v>
                </c:pt>
                <c:pt idx="3">
                  <c:v>1.56</c:v>
                </c:pt>
                <c:pt idx="4">
                  <c:v>1.41</c:v>
                </c:pt>
                <c:pt idx="5">
                  <c:v>3.03</c:v>
                </c:pt>
                <c:pt idx="6">
                  <c:v>3.1</c:v>
                </c:pt>
                <c:pt idx="7">
                  <c:v>3.34</c:v>
                </c:pt>
                <c:pt idx="8">
                  <c:v>0.72</c:v>
                </c:pt>
                <c:pt idx="9">
                  <c:v>1.41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CCC-40AD-A4A8-A2DAA7ABA0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953984"/>
        <c:axId val="258955520"/>
      </c:barChart>
      <c:catAx>
        <c:axId val="25895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j-cs"/>
              </a:defRPr>
            </a:pPr>
            <a:endParaRPr lang="th-TH"/>
          </a:p>
        </c:txPr>
        <c:crossAx val="258955520"/>
        <c:crosses val="autoZero"/>
        <c:auto val="1"/>
        <c:lblAlgn val="ctr"/>
        <c:lblOffset val="100"/>
        <c:noMultiLvlLbl val="0"/>
      </c:catAx>
      <c:valAx>
        <c:axId val="258955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589539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cs typeface="+mj-cs"/>
        </a:defRPr>
      </a:pPr>
      <a:endParaRPr lang="th-TH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th-TH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ร้อยละของผู้ป่วย</a:t>
            </a:r>
            <a:r>
              <a:rPr lang="en-US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CKD</a:t>
            </a:r>
            <a:r>
              <a:rPr lang="th-TH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ที่มีอัตราการลดลงของ</a:t>
            </a:r>
            <a:r>
              <a:rPr lang="en-US" sz="1400" b="1" baseline="0" dirty="0" err="1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eGFR</a:t>
            </a:r>
            <a:r>
              <a:rPr lang="en-US" sz="1400" b="1" baseline="0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&lt;4ml/min/1.73m2/</a:t>
            </a:r>
            <a:r>
              <a:rPr lang="en-US" sz="1400" b="1" baseline="0" dirty="0" err="1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yr</a:t>
            </a:r>
            <a:endParaRPr lang="en-US" sz="1400" b="1" baseline="0" dirty="0">
              <a:solidFill>
                <a:schemeClr val="dk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lang="th-TH" sz="1400" b="1" baseline="0" dirty="0">
                <a:solidFill>
                  <a:srgbClr val="0000FF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แยกรายจังหวัด</a:t>
            </a:r>
            <a:r>
              <a:rPr lang="en-US" sz="1400" b="1" baseline="0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lang="th-TH" sz="1400" b="1" baseline="0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</a:t>
            </a:r>
            <a:r>
              <a:rPr lang="en-US" sz="1400" b="1" baseline="0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2561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layout>
        <c:manualLayout>
          <c:xMode val="edge"/>
          <c:yMode val="edge"/>
          <c:x val="0.13937523023485077"/>
          <c:y val="0"/>
        </c:manualLayout>
      </c:layout>
      <c:overlay val="0"/>
      <c:spPr>
        <a:solidFill>
          <a:schemeClr val="lt1"/>
        </a:solidFill>
        <a:ln w="12700" cap="flat" cmpd="sng" algn="ctr">
          <a:solidFill>
            <a:srgbClr val="F151BF"/>
          </a:solidFill>
          <a:prstDash val="solid"/>
          <a:miter lim="800000"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940714582884296"/>
          <c:y val="0.28918213067276938"/>
          <c:w val="0.82141589098133172"/>
          <c:h val="0.352785086063891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ร้อยละ</c:v>
                </c:pt>
              </c:strCache>
            </c:strRef>
          </c:tx>
          <c:invertIfNegative val="0"/>
          <c:dPt>
            <c:idx val="7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F3-435A-B74B-85C89827C127}"/>
              </c:ext>
            </c:extLst>
          </c:dPt>
          <c:cat>
            <c:strRef>
              <c:f>Sheet1!$A$2:$A$9</c:f>
              <c:strCache>
                <c:ptCount val="8"/>
                <c:pt idx="0">
                  <c:v>อุดรธานี</c:v>
                </c:pt>
                <c:pt idx="1">
                  <c:v>สกลนคร</c:v>
                </c:pt>
                <c:pt idx="2">
                  <c:v>นครพนม</c:v>
                </c:pt>
                <c:pt idx="3">
                  <c:v>บึงกาฬ</c:v>
                </c:pt>
                <c:pt idx="4">
                  <c:v>หนองคาย</c:v>
                </c:pt>
                <c:pt idx="5">
                  <c:v>เลย</c:v>
                </c:pt>
                <c:pt idx="6">
                  <c:v>หนองบัวลำภู</c:v>
                </c:pt>
                <c:pt idx="7">
                  <c:v>ภาพรวมเขต8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52.86</c:v>
                </c:pt>
                <c:pt idx="1">
                  <c:v>55.25</c:v>
                </c:pt>
                <c:pt idx="2">
                  <c:v>64.11</c:v>
                </c:pt>
                <c:pt idx="3">
                  <c:v>61.01</c:v>
                </c:pt>
                <c:pt idx="4">
                  <c:v>55.95</c:v>
                </c:pt>
                <c:pt idx="5">
                  <c:v>56.13</c:v>
                </c:pt>
                <c:pt idx="6">
                  <c:v>51.91</c:v>
                </c:pt>
                <c:pt idx="7">
                  <c:v>55.77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F3-435A-B74B-85C89827C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9685376"/>
        <c:axId val="259699456"/>
      </c:barChart>
      <c:catAx>
        <c:axId val="259685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59699456"/>
        <c:crosses val="autoZero"/>
        <c:auto val="1"/>
        <c:lblAlgn val="ctr"/>
        <c:lblOffset val="100"/>
        <c:noMultiLvlLbl val="0"/>
      </c:catAx>
      <c:valAx>
        <c:axId val="259699456"/>
        <c:scaling>
          <c:orientation val="minMax"/>
          <c:max val="8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59685376"/>
        <c:crosses val="autoZero"/>
        <c:crossBetween val="between"/>
        <c:majorUnit val="20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th-TH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ร้อยละของผู้ป่วย</a:t>
            </a:r>
            <a:r>
              <a:rPr lang="en-US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CKD</a:t>
            </a:r>
            <a:r>
              <a:rPr lang="th-TH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ที่มีอัตราการลดลงของ</a:t>
            </a:r>
            <a:r>
              <a:rPr lang="en-US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eGFR</a:t>
            </a:r>
            <a:r>
              <a:rPr lang="th-TH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&lt;</a:t>
            </a:r>
            <a:r>
              <a:rPr lang="en-US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4ml/min/1.73m2/</a:t>
            </a:r>
            <a:r>
              <a:rPr lang="en-US" sz="1400" b="1" dirty="0" err="1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yr</a:t>
            </a:r>
            <a:endParaRPr lang="en-US" sz="1400" b="1" dirty="0">
              <a:solidFill>
                <a:schemeClr val="dk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lang="th-TH" sz="1400" b="1" dirty="0">
                <a:solidFill>
                  <a:srgbClr val="0000FF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แยกรายเขตสุขภาพ</a:t>
            </a:r>
            <a:r>
              <a:rPr lang="en-US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lang="th-TH" sz="1400" b="1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 </a:t>
            </a:r>
            <a:r>
              <a:rPr lang="en-US" sz="1400" b="1" baseline="0" dirty="0">
                <a:solidFill>
                  <a:schemeClr val="dk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2561</a:t>
            </a:r>
            <a:endParaRPr lang="th-TH" sz="1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layout>
        <c:manualLayout>
          <c:xMode val="edge"/>
          <c:yMode val="edge"/>
          <c:x val="0.12962988680270093"/>
          <c:y val="7.5283829624339008E-2"/>
        </c:manualLayout>
      </c:layout>
      <c:overlay val="0"/>
      <c:spPr>
        <a:solidFill>
          <a:schemeClr val="lt1"/>
        </a:solidFill>
        <a:ln w="12700" cap="flat" cmpd="sng" algn="ctr">
          <a:solidFill>
            <a:srgbClr val="F151BF"/>
          </a:solidFill>
          <a:prstDash val="solid"/>
          <a:miter lim="800000"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600393700787402"/>
          <c:y val="0.29873036889979671"/>
          <c:w val="0.82462106299212601"/>
          <c:h val="0.32307359601486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ร้อยละ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0DA-454F-BD0C-FB3C85661A8E}"/>
              </c:ext>
            </c:extLst>
          </c:dPt>
          <c:dPt>
            <c:idx val="12"/>
            <c:invertIfNegative val="0"/>
            <c:bubble3D val="0"/>
            <c:spPr>
              <a:solidFill>
                <a:srgbClr val="F923C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0DA-454F-BD0C-FB3C85661A8E}"/>
              </c:ext>
            </c:extLst>
          </c:dPt>
          <c:cat>
            <c:strRef>
              <c:f>Sheet1!$A$2:$A$14</c:f>
              <c:strCache>
                <c:ptCount val="13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  <c:pt idx="9">
                  <c:v>เขต 10</c:v>
                </c:pt>
                <c:pt idx="10">
                  <c:v>เขต 11</c:v>
                </c:pt>
                <c:pt idx="11">
                  <c:v>เขต 12</c:v>
                </c:pt>
                <c:pt idx="12">
                  <c:v>ภาพ  รวม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57.66</c:v>
                </c:pt>
                <c:pt idx="1">
                  <c:v>59.1</c:v>
                </c:pt>
                <c:pt idx="2">
                  <c:v>60.31</c:v>
                </c:pt>
                <c:pt idx="3">
                  <c:v>60.31</c:v>
                </c:pt>
                <c:pt idx="4">
                  <c:v>59.01</c:v>
                </c:pt>
                <c:pt idx="5">
                  <c:v>56.26</c:v>
                </c:pt>
                <c:pt idx="6">
                  <c:v>62.11</c:v>
                </c:pt>
                <c:pt idx="7">
                  <c:v>55.77</c:v>
                </c:pt>
                <c:pt idx="8">
                  <c:v>58.6</c:v>
                </c:pt>
                <c:pt idx="9">
                  <c:v>56.98</c:v>
                </c:pt>
                <c:pt idx="10">
                  <c:v>61.91</c:v>
                </c:pt>
                <c:pt idx="11">
                  <c:v>59.3</c:v>
                </c:pt>
                <c:pt idx="12">
                  <c:v>58.8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0DA-454F-BD0C-FB3C85661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9739008"/>
        <c:axId val="259753088"/>
      </c:barChart>
      <c:catAx>
        <c:axId val="259739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59753088"/>
        <c:crosses val="autoZero"/>
        <c:auto val="1"/>
        <c:lblAlgn val="ctr"/>
        <c:lblOffset val="100"/>
        <c:noMultiLvlLbl val="0"/>
      </c:catAx>
      <c:valAx>
        <c:axId val="259753088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59739008"/>
        <c:crosses val="autoZero"/>
        <c:crossBetween val="between"/>
        <c:majorUnit val="20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th-TH" sz="14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อัตราส่วนจำนวนผู้บริจาคอวัยวะจากผู้ป่วยสมองตาย</a:t>
            </a:r>
          </a:p>
          <a:p>
            <a:pPr>
              <a:defRPr sz="1100"/>
            </a:pPr>
            <a:r>
              <a:rPr lang="th-TH" sz="14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ต่อจำนวนผู้เสียชีวิตในรพ. (</a:t>
            </a:r>
            <a:r>
              <a:rPr lang="en-US" sz="14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0.7:100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บริจาคอวัยวะ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อุดรธานี</c:v>
                </c:pt>
                <c:pt idx="1">
                  <c:v>สกลนคร</c:v>
                </c:pt>
                <c:pt idx="2">
                  <c:v>หนองคาย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BC-42D6-B5B0-706B03C5F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0189184"/>
        <c:axId val="260203264"/>
      </c:barChart>
      <c:catAx>
        <c:axId val="2601891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60203264"/>
        <c:crosses val="autoZero"/>
        <c:auto val="1"/>
        <c:lblAlgn val="ctr"/>
        <c:lblOffset val="100"/>
        <c:noMultiLvlLbl val="0"/>
      </c:catAx>
      <c:valAx>
        <c:axId val="260203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6018918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spPr>
    <a:ln>
      <a:solidFill>
        <a:srgbClr val="00B0F0"/>
      </a:solidFill>
    </a:ln>
  </c:spPr>
  <c:txPr>
    <a:bodyPr/>
    <a:lstStyle/>
    <a:p>
      <a:pPr>
        <a:defRPr sz="1800"/>
      </a:pPr>
      <a:endParaRPr lang="th-TH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/>
            </a:pPr>
            <a:r>
              <a:rPr lang="th-TH" sz="14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อัตราส่วนจำนวนผู้บริจาคดวงตาจากผู้ป่วยสมองตาย</a:t>
            </a:r>
          </a:p>
          <a:p>
            <a:pPr>
              <a:defRPr sz="1000"/>
            </a:pPr>
            <a:r>
              <a:rPr lang="th-TH" sz="14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ต่อจำนวนผู้เสียชีวิตในรพ. (</a:t>
            </a:r>
            <a:r>
              <a:rPr lang="en-US" sz="14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1.2:100</a:t>
            </a:r>
            <a:r>
              <a:rPr lang="th-TH" sz="14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191578047842156"/>
          <c:y val="0.3233873026200545"/>
          <c:w val="0.77865112576843132"/>
          <c:h val="0.324776657240809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บริจาคดวงตา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Sheet1!$A$2:$A$9</c:f>
              <c:strCache>
                <c:ptCount val="8"/>
                <c:pt idx="0">
                  <c:v>อุดรธานี</c:v>
                </c:pt>
                <c:pt idx="1">
                  <c:v>สกลนคร</c:v>
                </c:pt>
                <c:pt idx="2">
                  <c:v>หนองคาย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หนองบัวฯ</c:v>
                </c:pt>
                <c:pt idx="6">
                  <c:v>บึงกาฬ</c:v>
                </c:pt>
                <c:pt idx="7">
                  <c:v>เขต 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0.7</c:v>
                </c:pt>
                <c:pt idx="1">
                  <c:v>0.6</c:v>
                </c:pt>
                <c:pt idx="2">
                  <c:v>0.6</c:v>
                </c:pt>
                <c:pt idx="3">
                  <c:v>0</c:v>
                </c:pt>
                <c:pt idx="4">
                  <c:v>0.3</c:v>
                </c:pt>
                <c:pt idx="5">
                  <c:v>0</c:v>
                </c:pt>
                <c:pt idx="6">
                  <c:v>0</c:v>
                </c:pt>
                <c:pt idx="7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9C-48AF-AF10-C101FECCF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0225280"/>
        <c:axId val="260227072"/>
      </c:barChart>
      <c:catAx>
        <c:axId val="260225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60227072"/>
        <c:crosses val="autoZero"/>
        <c:auto val="1"/>
        <c:lblAlgn val="ctr"/>
        <c:lblOffset val="100"/>
        <c:noMultiLvlLbl val="0"/>
      </c:catAx>
      <c:valAx>
        <c:axId val="260227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  <c:crossAx val="2602252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00" b="1">
                <a:latin typeface="TH SarabunPSK" panose="020B0500040200020003" pitchFamily="34" charset="-34"/>
                <a:cs typeface="TH SarabunPSK" panose="020B0500040200020003" pitchFamily="34" charset="-34"/>
              </a:defRPr>
            </a:pPr>
            <a:endParaRPr lang="th-TH"/>
          </a:p>
        </c:txPr>
      </c:dTable>
    </c:plotArea>
    <c:plotVisOnly val="1"/>
    <c:dispBlanksAs val="gap"/>
    <c:showDLblsOverMax val="0"/>
  </c:chart>
  <c:spPr>
    <a:ln>
      <a:solidFill>
        <a:srgbClr val="00B0F0"/>
      </a:solidFill>
    </a:ln>
  </c:spPr>
  <c:txPr>
    <a:bodyPr/>
    <a:lstStyle/>
    <a:p>
      <a:pPr>
        <a:defRPr sz="1800"/>
      </a:pPr>
      <a:endParaRPr lang="th-TH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Sheet1!$C$11</c:f>
              <c:strCache>
                <c:ptCount val="1"/>
                <c:pt idx="0">
                  <c:v>อัตราคงอยู่ </c:v>
                </c:pt>
              </c:strCache>
            </c:strRef>
          </c:tx>
          <c:invertIfNegative val="0"/>
          <c:dPt>
            <c:idx val="7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55D-4E53-A22C-4DFBA6DDFDD8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Sheet1!$B$12:$B$19</c:f>
              <c:strCache>
                <c:ptCount val="8"/>
                <c:pt idx="0">
                  <c:v>นครพนม</c:v>
                </c:pt>
                <c:pt idx="1">
                  <c:v>หนองคาย</c:v>
                </c:pt>
                <c:pt idx="2">
                  <c:v>เลย</c:v>
                </c:pt>
                <c:pt idx="3">
                  <c:v>อุดรธานี</c:v>
                </c:pt>
                <c:pt idx="4">
                  <c:v>สกลนคร</c:v>
                </c:pt>
                <c:pt idx="5">
                  <c:v>หนองบัวลำภู</c:v>
                </c:pt>
                <c:pt idx="6">
                  <c:v>บึงกาฬ</c:v>
                </c:pt>
                <c:pt idx="7">
                  <c:v>เขต 8</c:v>
                </c:pt>
              </c:strCache>
            </c:strRef>
          </c:cat>
          <c:val>
            <c:numRef>
              <c:f>Sheet1!$C$12:$C$19</c:f>
              <c:numCache>
                <c:formatCode>_(* #,##0.00_);_(* \(#,##0.00\);_(* "-"??_);_(@_)</c:formatCode>
                <c:ptCount val="8"/>
                <c:pt idx="0">
                  <c:v>98.2</c:v>
                </c:pt>
                <c:pt idx="1">
                  <c:v>97.8</c:v>
                </c:pt>
                <c:pt idx="2">
                  <c:v>97.74</c:v>
                </c:pt>
                <c:pt idx="3">
                  <c:v>97.04</c:v>
                </c:pt>
                <c:pt idx="4">
                  <c:v>96.47</c:v>
                </c:pt>
                <c:pt idx="5">
                  <c:v>95.74</c:v>
                </c:pt>
                <c:pt idx="6">
                  <c:v>94.2</c:v>
                </c:pt>
                <c:pt idx="7">
                  <c:v>96.741428571428585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5D-4E53-A22C-4DFBA6DDFD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3297152"/>
        <c:axId val="203298688"/>
      </c:barChart>
      <c:catAx>
        <c:axId val="203297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203298688"/>
        <c:crosses val="autoZero"/>
        <c:auto val="1"/>
        <c:lblAlgn val="ctr"/>
        <c:lblOffset val="100"/>
        <c:noMultiLvlLbl val="0"/>
      </c:catAx>
      <c:valAx>
        <c:axId val="203298688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203297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 sz="2400">
                <a:latin typeface="TH SarabunPSK" pitchFamily="34" charset="-34"/>
                <a:cs typeface="TH SarabunPSK" pitchFamily="34" charset="-34"/>
              </a:defRPr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อัตรา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คง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อยู่ แยกตามประเภทบุคลากร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c:rich>
      </c:tx>
      <c:layout>
        <c:manualLayout>
          <c:xMode val="edge"/>
          <c:yMode val="edge"/>
          <c:x val="0.46176027611187853"/>
          <c:y val="0"/>
        </c:manualLayout>
      </c:layout>
      <c:overlay val="0"/>
      <c:spPr>
        <a:solidFill>
          <a:schemeClr val="accent5">
            <a:lumMod val="40000"/>
            <a:lumOff val="60000"/>
          </a:schemeClr>
        </a:solidFill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อัตราคงอยู่ 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Sheet1!$B$3:$B$7</c:f>
              <c:strCache>
                <c:ptCount val="5"/>
                <c:pt idx="0">
                  <c:v>ขรก.</c:v>
                </c:pt>
                <c:pt idx="1">
                  <c:v>ลจป.</c:v>
                </c:pt>
                <c:pt idx="2">
                  <c:v>พกส.</c:v>
                </c:pt>
                <c:pt idx="3">
                  <c:v>พนร.</c:v>
                </c:pt>
                <c:pt idx="4">
                  <c:v>ลจช.</c:v>
                </c:pt>
              </c:strCache>
            </c:strRef>
          </c:cat>
          <c:val>
            <c:numRef>
              <c:f>Sheet1!$C$3:$C$7</c:f>
              <c:numCache>
                <c:formatCode>_(* #,##0.00_);_(* \(#,##0.00\);_(* "-"??_);_(@_)</c:formatCode>
                <c:ptCount val="5"/>
                <c:pt idx="0">
                  <c:v>98.43</c:v>
                </c:pt>
                <c:pt idx="1">
                  <c:v>97.96</c:v>
                </c:pt>
                <c:pt idx="2">
                  <c:v>97.65</c:v>
                </c:pt>
                <c:pt idx="3">
                  <c:v>93.6</c:v>
                </c:pt>
                <c:pt idx="4">
                  <c:v>91.81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C7-4F06-802B-F344806ED3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3338496"/>
        <c:axId val="203341184"/>
      </c:barChart>
      <c:catAx>
        <c:axId val="2033384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203341184"/>
        <c:crosses val="autoZero"/>
        <c:auto val="1"/>
        <c:lblAlgn val="ctr"/>
        <c:lblOffset val="100"/>
        <c:noMultiLvlLbl val="0"/>
      </c:catAx>
      <c:valAx>
        <c:axId val="203341184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one"/>
        <c:crossAx val="203338496"/>
        <c:crosses val="autoZero"/>
        <c:crossBetween val="between"/>
      </c:valAx>
    </c:plotArea>
    <c:plotVisOnly val="1"/>
    <c:dispBlanksAs val="gap"/>
    <c:showDLblsOverMax val="0"/>
  </c:chart>
  <c:spPr>
    <a:ln>
      <a:solidFill>
        <a:srgbClr val="FF0000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h-TH"/>
              <a:t>สูงดีสมส่วน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0-2ปี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อุดรธานี</c:v>
                </c:pt>
                <c:pt idx="1">
                  <c:v>หนองคาย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หนองบัวลำภู</c:v>
                </c:pt>
                <c:pt idx="6">
                  <c:v>บึงกาฬ</c:v>
                </c:pt>
                <c:pt idx="7">
                  <c:v>เขต</c:v>
                </c:pt>
              </c:strCache>
            </c:strRef>
          </c:cat>
          <c:val>
            <c:numRef>
              <c:f>Sheet1!$B$2:$B$9</c:f>
              <c:numCache>
                <c:formatCode>0.0</c:formatCode>
                <c:ptCount val="8"/>
                <c:pt idx="0">
                  <c:v>60.07</c:v>
                </c:pt>
                <c:pt idx="1">
                  <c:v>61.53</c:v>
                </c:pt>
                <c:pt idx="2">
                  <c:v>57.71</c:v>
                </c:pt>
                <c:pt idx="3">
                  <c:v>61.06</c:v>
                </c:pt>
                <c:pt idx="4">
                  <c:v>54.72</c:v>
                </c:pt>
                <c:pt idx="5">
                  <c:v>63.93</c:v>
                </c:pt>
                <c:pt idx="6">
                  <c:v>53.36</c:v>
                </c:pt>
                <c:pt idx="7">
                  <c:v>59.21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3-5ปี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อุดรธานี</c:v>
                </c:pt>
                <c:pt idx="1">
                  <c:v>หนองคาย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หนองบัวลำภู</c:v>
                </c:pt>
                <c:pt idx="6">
                  <c:v>บึงกาฬ</c:v>
                </c:pt>
                <c:pt idx="7">
                  <c:v>เขต</c:v>
                </c:pt>
              </c:strCache>
            </c:strRef>
          </c:cat>
          <c:val>
            <c:numRef>
              <c:f>Sheet1!$C$2:$C$9</c:f>
              <c:numCache>
                <c:formatCode>0.0</c:formatCode>
                <c:ptCount val="8"/>
                <c:pt idx="0">
                  <c:v>36.369999999999997</c:v>
                </c:pt>
                <c:pt idx="1">
                  <c:v>35.659999999999997</c:v>
                </c:pt>
                <c:pt idx="2">
                  <c:v>37.61</c:v>
                </c:pt>
                <c:pt idx="3">
                  <c:v>37.39</c:v>
                </c:pt>
                <c:pt idx="4">
                  <c:v>33.200000000000003</c:v>
                </c:pt>
                <c:pt idx="5">
                  <c:v>38.86</c:v>
                </c:pt>
                <c:pt idx="6">
                  <c:v>34.200000000000003</c:v>
                </c:pt>
                <c:pt idx="7">
                  <c:v>36.44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032192"/>
        <c:axId val="239033728"/>
      </c:barChart>
      <c:catAx>
        <c:axId val="23903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39033728"/>
        <c:crosses val="autoZero"/>
        <c:auto val="1"/>
        <c:lblAlgn val="ctr"/>
        <c:lblOffset val="100"/>
        <c:noMultiLvlLbl val="0"/>
      </c:catAx>
      <c:valAx>
        <c:axId val="23903372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3903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076646310701363"/>
          <c:y val="0.86731399537107579"/>
          <c:w val="0.11004788174720112"/>
          <c:h val="9.3347108724031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sz="2400" b="1" i="0" u="none" strike="noStrike" baseline="0" dirty="0" smtClean="0"/>
              <a:t>ร้อยละ</a:t>
            </a:r>
            <a:r>
              <a:rPr lang="en-US" sz="2400" b="1" i="0" u="none" strike="noStrike" baseline="0" dirty="0" smtClean="0"/>
              <a:t> </a:t>
            </a:r>
            <a:r>
              <a:rPr lang="th-TH" sz="2400" b="1" i="0" u="none" strike="noStrike" baseline="0" dirty="0" smtClean="0"/>
              <a:t>(สะสม)ของ รพ.สต. ที่ผ่านเกณฑ์การพัฒนาคุณภาพ รพ.สต. ติดดาว</a:t>
            </a:r>
            <a:endParaRPr lang="th-TH" dirty="0"/>
          </a:p>
        </c:rich>
      </c:tx>
      <c:layout>
        <c:manualLayout>
          <c:xMode val="edge"/>
          <c:yMode val="edge"/>
          <c:x val="0.1430875618339958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9430515253484076E-2"/>
          <c:y val="0.19272283922476047"/>
          <c:w val="0.967117589571027"/>
          <c:h val="0.676419574070314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Sheet3!$C$4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rgbClr val="0000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302-43D0-A76B-6A5029889F47}"/>
              </c:ext>
            </c:extLst>
          </c:dPt>
          <c:dLbls>
            <c:dLbl>
              <c:idx val="0"/>
              <c:layout>
                <c:manualLayout>
                  <c:x val="4.4839650584963253E-3"/>
                  <c:y val="0.15730234178184405"/>
                </c:manualLayout>
              </c:layout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02-43D0-A76B-6A5029889F47}"/>
                </c:ext>
              </c:extLst>
            </c:dLbl>
            <c:dLbl>
              <c:idx val="1"/>
              <c:layout>
                <c:manualLayout>
                  <c:x val="2.9893100389975502E-3"/>
                  <c:y val="5.9584220371910628E-2"/>
                </c:manualLayout>
              </c:layout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02-43D0-A76B-6A5029889F47}"/>
                </c:ext>
              </c:extLst>
            </c:dLbl>
            <c:dLbl>
              <c:idx val="2"/>
              <c:layout>
                <c:manualLayout>
                  <c:x val="0"/>
                  <c:y val="5.72008515570342E-2"/>
                </c:manualLayout>
              </c:layout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02-43D0-A76B-6A5029889F47}"/>
                </c:ext>
              </c:extLst>
            </c:dLbl>
            <c:dLbl>
              <c:idx val="3"/>
              <c:layout>
                <c:manualLayout>
                  <c:x val="0"/>
                  <c:y val="0.13108528481820339"/>
                </c:manualLayout>
              </c:layout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02-43D0-A76B-6A5029889F47}"/>
                </c:ext>
              </c:extLst>
            </c:dLbl>
            <c:dLbl>
              <c:idx val="4"/>
              <c:layout>
                <c:manualLayout>
                  <c:x val="-2.9893100389975502E-3"/>
                  <c:y val="7.3884433261169183E-2"/>
                </c:manualLayout>
              </c:layout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02-43D0-A76B-6A5029889F47}"/>
                </c:ext>
              </c:extLst>
            </c:dLbl>
            <c:dLbl>
              <c:idx val="5"/>
              <c:layout>
                <c:manualLayout>
                  <c:x val="1.4946550194987751E-3"/>
                  <c:y val="2.1450319333887826E-2"/>
                </c:manualLayout>
              </c:layout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02-43D0-A76B-6A5029889F47}"/>
                </c:ext>
              </c:extLst>
            </c:dLbl>
            <c:dLbl>
              <c:idx val="6"/>
              <c:layout>
                <c:manualLayout>
                  <c:x val="-1.1768937161407678E-7"/>
                  <c:y val="9.5334752595057012E-3"/>
                </c:manualLayout>
              </c:layout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02-43D0-A76B-6A5029889F47}"/>
                </c:ext>
              </c:extLst>
            </c:dLbl>
            <c:dLbl>
              <c:idx val="7"/>
              <c:layout>
                <c:manualLayout>
                  <c:x val="-1.4946550194987751E-3"/>
                  <c:y val="8.3417908520674877E-2"/>
                </c:manualLayout>
              </c:layout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02-43D0-A76B-6A5029889F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Sheet3!$B$5:$B$12</c:f>
              <c:strCache>
                <c:ptCount val="8"/>
                <c:pt idx="0">
                  <c:v>สกลนคร</c:v>
                </c:pt>
                <c:pt idx="1">
                  <c:v>หนองบัวลำภู</c:v>
                </c:pt>
                <c:pt idx="2">
                  <c:v>บึงกาฬ</c:v>
                </c:pt>
                <c:pt idx="3">
                  <c:v>นครพนม</c:v>
                </c:pt>
                <c:pt idx="4">
                  <c:v>อุดรธานี</c:v>
                </c:pt>
                <c:pt idx="5">
                  <c:v>หนองคาย</c:v>
                </c:pt>
                <c:pt idx="6">
                  <c:v>เลย</c:v>
                </c:pt>
                <c:pt idx="7">
                  <c:v>เขต 8</c:v>
                </c:pt>
              </c:strCache>
            </c:strRef>
          </c:cat>
          <c:val>
            <c:numRef>
              <c:f>Sheet3!$C$5:$C$12</c:f>
              <c:numCache>
                <c:formatCode>_(* #,##0.00_);_(* \(#,##0.00\);_(* "-"??_);_(@_)</c:formatCode>
                <c:ptCount val="8"/>
                <c:pt idx="0">
                  <c:v>73.209999999999994</c:v>
                </c:pt>
                <c:pt idx="1">
                  <c:v>38.549999999999997</c:v>
                </c:pt>
                <c:pt idx="2">
                  <c:v>37.700000000000003</c:v>
                </c:pt>
                <c:pt idx="3">
                  <c:v>63.58</c:v>
                </c:pt>
                <c:pt idx="4">
                  <c:v>43.6</c:v>
                </c:pt>
                <c:pt idx="5">
                  <c:v>25.68</c:v>
                </c:pt>
                <c:pt idx="6">
                  <c:v>21.26</c:v>
                </c:pt>
                <c:pt idx="7">
                  <c:v>47.09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302-43D0-A76B-6A5029889F47}"/>
            </c:ext>
          </c:extLst>
        </c:ser>
        <c:ser>
          <c:idx val="1"/>
          <c:order val="1"/>
          <c:tx>
            <c:strRef>
              <c:f>Sheet3!$D$4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Pt>
            <c:idx val="7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302-43D0-A76B-6A5029889F47}"/>
              </c:ext>
            </c:extLst>
          </c:dPt>
          <c:dLbls>
            <c:dLbl>
              <c:idx val="0"/>
              <c:layout>
                <c:manualLayout>
                  <c:x val="4.4839650584963253E-3"/>
                  <c:y val="3.5750532223146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302-43D0-A76B-6A5029889F47}"/>
                </c:ext>
              </c:extLst>
            </c:dLbl>
            <c:dLbl>
              <c:idx val="1"/>
              <c:layout>
                <c:manualLayout>
                  <c:x val="-4.4839650584963253E-3"/>
                  <c:y val="0.140618760077709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302-43D0-A76B-6A5029889F47}"/>
                </c:ext>
              </c:extLst>
            </c:dLbl>
            <c:dLbl>
              <c:idx val="2"/>
              <c:layout>
                <c:manualLayout>
                  <c:x val="0"/>
                  <c:y val="0.138235391262832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302-43D0-A76B-6A5029889F47}"/>
                </c:ext>
              </c:extLst>
            </c:dLbl>
            <c:dLbl>
              <c:idx val="3"/>
              <c:layout>
                <c:manualLayout>
                  <c:x val="7.4732750974938755E-3"/>
                  <c:y val="6.1967589186787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302-43D0-A76B-6A5029889F47}"/>
                </c:ext>
              </c:extLst>
            </c:dLbl>
            <c:dLbl>
              <c:idx val="4"/>
              <c:layout>
                <c:manualLayout>
                  <c:x val="4.4839650584963253E-3"/>
                  <c:y val="0.10248485903968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302-43D0-A76B-6A5029889F47}"/>
                </c:ext>
              </c:extLst>
            </c:dLbl>
            <c:dLbl>
              <c:idx val="5"/>
              <c:layout>
                <c:manualLayout>
                  <c:x val="1.4946550194987751E-3"/>
                  <c:y val="7.8651170890922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302-43D0-A76B-6A5029889F47}"/>
                </c:ext>
              </c:extLst>
            </c:dLbl>
            <c:dLbl>
              <c:idx val="6"/>
              <c:layout>
                <c:manualLayout>
                  <c:x val="-1.096067685764998E-16"/>
                  <c:y val="9.2951383780180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302-43D0-A76B-6A5029889F47}"/>
                </c:ext>
              </c:extLst>
            </c:dLbl>
            <c:dLbl>
              <c:idx val="7"/>
              <c:layout>
                <c:manualLayout>
                  <c:x val="-1.4946550194987751E-3"/>
                  <c:y val="8.3417908520674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02-43D0-A76B-6A5029889F47}"/>
                </c:ext>
              </c:extLst>
            </c:dLbl>
            <c:spPr>
              <a:solidFill>
                <a:srgbClr val="CCFFCC"/>
              </a:solidFill>
            </c:spPr>
            <c:txPr>
              <a:bodyPr/>
              <a:lstStyle/>
              <a:p>
                <a:pPr>
                  <a:defRPr sz="12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Sheet3!$B$5:$B$12</c:f>
              <c:strCache>
                <c:ptCount val="8"/>
                <c:pt idx="0">
                  <c:v>สกลนคร</c:v>
                </c:pt>
                <c:pt idx="1">
                  <c:v>หนองบัวลำภู</c:v>
                </c:pt>
                <c:pt idx="2">
                  <c:v>บึงกาฬ</c:v>
                </c:pt>
                <c:pt idx="3">
                  <c:v>นครพนม</c:v>
                </c:pt>
                <c:pt idx="4">
                  <c:v>อุดรธานี</c:v>
                </c:pt>
                <c:pt idx="5">
                  <c:v>หนองคาย</c:v>
                </c:pt>
                <c:pt idx="6">
                  <c:v>เลย</c:v>
                </c:pt>
                <c:pt idx="7">
                  <c:v>เขต 8</c:v>
                </c:pt>
              </c:strCache>
            </c:strRef>
          </c:cat>
          <c:val>
            <c:numRef>
              <c:f>Sheet3!$D$5:$D$12</c:f>
              <c:numCache>
                <c:formatCode>_(* #,##0.00_);_(* \(#,##0.00\);_(* "-"??_);_(@_)</c:formatCode>
                <c:ptCount val="8"/>
                <c:pt idx="0">
                  <c:v>26.79</c:v>
                </c:pt>
                <c:pt idx="1">
                  <c:v>61.45</c:v>
                </c:pt>
                <c:pt idx="2">
                  <c:v>62.3</c:v>
                </c:pt>
                <c:pt idx="3">
                  <c:v>36.42</c:v>
                </c:pt>
                <c:pt idx="4">
                  <c:v>47.39</c:v>
                </c:pt>
                <c:pt idx="5">
                  <c:v>41.89</c:v>
                </c:pt>
                <c:pt idx="6">
                  <c:v>45.67</c:v>
                </c:pt>
                <c:pt idx="7">
                  <c:v>43.2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F302-43D0-A76B-6A5029889F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02982528"/>
        <c:axId val="202984064"/>
      </c:barChart>
      <c:lineChart>
        <c:grouping val="standard"/>
        <c:varyColors val="0"/>
        <c:ser>
          <c:idx val="2"/>
          <c:order val="2"/>
          <c:tx>
            <c:strRef>
              <c:f>Sheet3!$E$4</c:f>
              <c:strCache>
                <c:ptCount val="1"/>
                <c:pt idx="0">
                  <c:v>ภาพรวม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dLbls>
            <c:dLbl>
              <c:idx val="7"/>
              <c:layout>
                <c:manualLayout>
                  <c:x val="-1.4946550194987751E-2"/>
                  <c:y val="-4.2571898141585802E-2"/>
                </c:manualLayout>
              </c:layout>
              <c:spPr>
                <a:solidFill>
                  <a:srgbClr val="FFFFCC"/>
                </a:solidFill>
                <a:ln>
                  <a:solidFill>
                    <a:srgbClr val="FF0000"/>
                  </a:solidFill>
                </a:ln>
              </c:spPr>
              <c:txPr>
                <a:bodyPr/>
                <a:lstStyle/>
                <a:p>
                  <a:pPr>
                    <a:defRPr sz="2000" b="1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938-45B2-9241-B2C93E76313A}"/>
                </c:ext>
              </c:extLst>
            </c:dLbl>
            <c:spPr>
              <a:solidFill>
                <a:srgbClr val="FFFFCC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Sheet3!$B$5:$B$12</c:f>
              <c:strCache>
                <c:ptCount val="8"/>
                <c:pt idx="0">
                  <c:v>สกลนคร</c:v>
                </c:pt>
                <c:pt idx="1">
                  <c:v>หนองบัวลำภู</c:v>
                </c:pt>
                <c:pt idx="2">
                  <c:v>บึงกาฬ</c:v>
                </c:pt>
                <c:pt idx="3">
                  <c:v>นครพนม</c:v>
                </c:pt>
                <c:pt idx="4">
                  <c:v>อุดรธานี</c:v>
                </c:pt>
                <c:pt idx="5">
                  <c:v>หนองคาย</c:v>
                </c:pt>
                <c:pt idx="6">
                  <c:v>เลย</c:v>
                </c:pt>
                <c:pt idx="7">
                  <c:v>เขต 8</c:v>
                </c:pt>
              </c:strCache>
            </c:strRef>
          </c:cat>
          <c:val>
            <c:numRef>
              <c:f>Sheet3!$E$5:$E$12</c:f>
              <c:numCache>
                <c:formatCode>_(* #,##0_);_(* \(#,##0\);_(* "-"??_);_(@_)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 formatCode="_(* #,##0.00_);_(* \(#,##0.00\);_(* &quot;-&quot;??_);_(@_)">
                  <c:v>90.990000000000009</c:v>
                </c:pt>
                <c:pt idx="5" formatCode="_(* #,##0.00_);_(* \(#,##0.00\);_(* &quot;-&quot;??_);_(@_)">
                  <c:v>67.569999999999993</c:v>
                </c:pt>
                <c:pt idx="6" formatCode="_(* #,##0.00_);_(* \(#,##0.00\);_(* &quot;-&quot;??_);_(@_)">
                  <c:v>66.930000000000007</c:v>
                </c:pt>
                <c:pt idx="7" formatCode="_(* #,##0.00_);_(* \(#,##0.00\);_(* &quot;-&quot;??_);_(@_)">
                  <c:v>90.29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F302-43D0-A76B-6A5029889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982528"/>
        <c:axId val="202984064"/>
      </c:lineChart>
      <c:catAx>
        <c:axId val="202982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202984064"/>
        <c:crosses val="autoZero"/>
        <c:auto val="1"/>
        <c:lblAlgn val="ctr"/>
        <c:lblOffset val="100"/>
        <c:noMultiLvlLbl val="0"/>
      </c:catAx>
      <c:valAx>
        <c:axId val="202984064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one"/>
        <c:crossAx val="2029825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4621200280948067"/>
          <c:y val="8.6481770224764304E-2"/>
          <c:w val="0.31355461445903376"/>
          <c:h val="9.7118519398227784E-2"/>
        </c:manualLayout>
      </c:layout>
      <c:overlay val="0"/>
      <c:txPr>
        <a:bodyPr/>
        <a:lstStyle/>
        <a:p>
          <a:pPr>
            <a:defRPr sz="1800"/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450380546259313E-2"/>
          <c:y val="4.0993943615874509E-2"/>
          <c:w val="0.91455240832703588"/>
          <c:h val="0.748209157941409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Sheet4!$C$2</c:f>
              <c:strCache>
                <c:ptCount val="1"/>
                <c:pt idx="0">
                  <c:v>รพศ/รพท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5.7126920724027497E-3"/>
                  <c:y val="9.421933114394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D6-4AF2-9B63-A37572314F27}"/>
                </c:ext>
              </c:extLst>
            </c:dLbl>
            <c:dLbl>
              <c:idx val="1"/>
              <c:layout>
                <c:manualLayout>
                  <c:x val="1.4281730181006874E-3"/>
                  <c:y val="8.3002723074488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D6-4AF2-9B63-A37572314F27}"/>
                </c:ext>
              </c:extLst>
            </c:dLbl>
            <c:dLbl>
              <c:idx val="2"/>
              <c:layout>
                <c:manualLayout>
                  <c:x val="2.8563460362013749E-3"/>
                  <c:y val="9.4219507783442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D6-4AF2-9B63-A37572314F27}"/>
                </c:ext>
              </c:extLst>
            </c:dLbl>
            <c:dLbl>
              <c:idx val="3"/>
              <c:layout>
                <c:manualLayout>
                  <c:x val="4.2845190543020616E-3"/>
                  <c:y val="9.4219507783442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D6-4AF2-9B63-A37572314F27}"/>
                </c:ext>
              </c:extLst>
            </c:dLbl>
            <c:dLbl>
              <c:idx val="4"/>
              <c:layout>
                <c:manualLayout>
                  <c:x val="0"/>
                  <c:y val="9.4219507783442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D6-4AF2-9B63-A37572314F27}"/>
                </c:ext>
              </c:extLst>
            </c:dLbl>
            <c:dLbl>
              <c:idx val="5"/>
              <c:layout>
                <c:manualLayout>
                  <c:x val="-5.7126920724027497E-3"/>
                  <c:y val="9.4219507783442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D6-4AF2-9B63-A37572314F27}"/>
                </c:ext>
              </c:extLst>
            </c:dLbl>
            <c:dLbl>
              <c:idx val="6"/>
              <c:layout>
                <c:manualLayout>
                  <c:x val="-2.8563460362014794E-3"/>
                  <c:y val="9.4219507783442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FD6-4AF2-9B63-A37572314F27}"/>
                </c:ext>
              </c:extLst>
            </c:dLbl>
            <c:dLbl>
              <c:idx val="7"/>
              <c:layout>
                <c:manualLayout>
                  <c:x val="-8.5690381086041233E-3"/>
                  <c:y val="9.4219507783442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FD6-4AF2-9B63-A37572314F27}"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4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Sheet4!$B$3:$B$10</c:f>
              <c:strCache>
                <c:ptCount val="8"/>
                <c:pt idx="0">
                  <c:v>หนองบัวลำภู</c:v>
                </c:pt>
                <c:pt idx="1">
                  <c:v>สกลนคร</c:v>
                </c:pt>
                <c:pt idx="2">
                  <c:v>บึงกาฬ</c:v>
                </c:pt>
                <c:pt idx="3">
                  <c:v>อุดรธานี</c:v>
                </c:pt>
                <c:pt idx="4">
                  <c:v>นครพนม</c:v>
                </c:pt>
                <c:pt idx="5">
                  <c:v>เลย</c:v>
                </c:pt>
                <c:pt idx="6">
                  <c:v>หนองคาย</c:v>
                </c:pt>
                <c:pt idx="7">
                  <c:v>เขต 8</c:v>
                </c:pt>
              </c:strCache>
            </c:strRef>
          </c:cat>
          <c:val>
            <c:numRef>
              <c:f>Sheet4!$C$3:$C$10</c:f>
              <c:numCache>
                <c:formatCode>_(* #,##0_);_(* \(#,##0\);_(* "-"??_);_(@_)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FD6-4AF2-9B63-A37572314F27}"/>
            </c:ext>
          </c:extLst>
        </c:ser>
        <c:ser>
          <c:idx val="1"/>
          <c:order val="1"/>
          <c:tx>
            <c:strRef>
              <c:f>Sheet4!$D$2</c:f>
              <c:strCache>
                <c:ptCount val="1"/>
                <c:pt idx="0">
                  <c:v>รพช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Sheet4!$B$3:$B$10</c:f>
              <c:strCache>
                <c:ptCount val="8"/>
                <c:pt idx="0">
                  <c:v>หนองบัวลำภู</c:v>
                </c:pt>
                <c:pt idx="1">
                  <c:v>สกลนคร</c:v>
                </c:pt>
                <c:pt idx="2">
                  <c:v>บึงกาฬ</c:v>
                </c:pt>
                <c:pt idx="3">
                  <c:v>อุดรธานี</c:v>
                </c:pt>
                <c:pt idx="4">
                  <c:v>นครพนม</c:v>
                </c:pt>
                <c:pt idx="5">
                  <c:v>เลย</c:v>
                </c:pt>
                <c:pt idx="6">
                  <c:v>หนองคาย</c:v>
                </c:pt>
                <c:pt idx="7">
                  <c:v>เขต 8</c:v>
                </c:pt>
              </c:strCache>
            </c:strRef>
          </c:cat>
          <c:val>
            <c:numRef>
              <c:f>Sheet4!$D$3:$D$10</c:f>
              <c:numCache>
                <c:formatCode>_(* #,##0_);_(* \(#,##0\);_(* "-"??_);_(@_)</c:formatCode>
                <c:ptCount val="8"/>
                <c:pt idx="0">
                  <c:v>100</c:v>
                </c:pt>
                <c:pt idx="1">
                  <c:v>100</c:v>
                </c:pt>
                <c:pt idx="2" formatCode="_(* #,##0.00_);_(* \(#,##0.00\);_(* &quot;-&quot;??_);_(@_)">
                  <c:v>85.71</c:v>
                </c:pt>
                <c:pt idx="3" formatCode="_(* #,##0.00_);_(* \(#,##0.00\);_(* &quot;-&quot;??_);_(@_)">
                  <c:v>84.21</c:v>
                </c:pt>
                <c:pt idx="4" formatCode="_(* #,##0.00_);_(* \(#,##0.00\);_(* &quot;-&quot;??_);_(@_)">
                  <c:v>72.73</c:v>
                </c:pt>
                <c:pt idx="5" formatCode="_(* #,##0.00_);_(* \(#,##0.00\);_(* &quot;-&quot;??_);_(@_)">
                  <c:v>61.54</c:v>
                </c:pt>
                <c:pt idx="6" formatCode="_(* #,##0.00_);_(* \(#,##0.00\);_(* &quot;-&quot;??_);_(@_)">
                  <c:v>50</c:v>
                </c:pt>
                <c:pt idx="7" formatCode="_(* #,##0.00_);_(* \(#,##0.00\);_(* &quot;-&quot;??_);_(@_)">
                  <c:v>79.75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FD6-4AF2-9B63-A37572314F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203142656"/>
        <c:axId val="203144192"/>
      </c:barChart>
      <c:lineChart>
        <c:grouping val="standard"/>
        <c:varyColors val="0"/>
        <c:ser>
          <c:idx val="2"/>
          <c:order val="2"/>
          <c:tx>
            <c:strRef>
              <c:f>Sheet4!$E$2</c:f>
              <c:strCache>
                <c:ptCount val="1"/>
                <c:pt idx="0">
                  <c:v>รวม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dLbls>
            <c:dLbl>
              <c:idx val="4"/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sz="1400" b="1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sz="1400" b="1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sz="1400" b="1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sz="1400" b="1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4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Sheet4!$B$3:$B$10</c:f>
              <c:strCache>
                <c:ptCount val="8"/>
                <c:pt idx="0">
                  <c:v>หนองบัวลำภู</c:v>
                </c:pt>
                <c:pt idx="1">
                  <c:v>สกลนคร</c:v>
                </c:pt>
                <c:pt idx="2">
                  <c:v>บึงกาฬ</c:v>
                </c:pt>
                <c:pt idx="3">
                  <c:v>อุดรธานี</c:v>
                </c:pt>
                <c:pt idx="4">
                  <c:v>นครพนม</c:v>
                </c:pt>
                <c:pt idx="5">
                  <c:v>เลย</c:v>
                </c:pt>
                <c:pt idx="6">
                  <c:v>หนองคาย</c:v>
                </c:pt>
                <c:pt idx="7">
                  <c:v>เขต 8</c:v>
                </c:pt>
              </c:strCache>
            </c:strRef>
          </c:cat>
          <c:val>
            <c:numRef>
              <c:f>Sheet4!$E$3:$E$10</c:f>
              <c:numCache>
                <c:formatCode>_(* #,##0_);_(* \(#,##0\);_(* "-"??_);_(@_)</c:formatCode>
                <c:ptCount val="8"/>
                <c:pt idx="0">
                  <c:v>100</c:v>
                </c:pt>
                <c:pt idx="1">
                  <c:v>100</c:v>
                </c:pt>
                <c:pt idx="2" formatCode="_(* #,##0.00_);_(* \(#,##0.00\);_(* &quot;-&quot;??_);_(@_)">
                  <c:v>87.5</c:v>
                </c:pt>
                <c:pt idx="3" formatCode="_(* #,##0.00_);_(* \(#,##0.00\);_(* &quot;-&quot;??_);_(@_)">
                  <c:v>86.96</c:v>
                </c:pt>
                <c:pt idx="4" formatCode="_(* #,##0.00_);_(* \(#,##0.00\);_(* &quot;-&quot;??_);_(@_)">
                  <c:v>76.92</c:v>
                </c:pt>
                <c:pt idx="5" formatCode="_(* #,##0.00_);_(* \(#,##0.00\);_(* &quot;-&quot;??_);_(@_)">
                  <c:v>66.67</c:v>
                </c:pt>
                <c:pt idx="6" formatCode="_(* #,##0.00_);_(* \(#,##0.00\);_(* &quot;-&quot;??_);_(@_)">
                  <c:v>55.56</c:v>
                </c:pt>
                <c:pt idx="7" formatCode="_(* #,##0.00_);_(* \(#,##0.00\);_(* &quot;-&quot;??_);_(@_)">
                  <c:v>82.61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CFD6-4AF2-9B63-A37572314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42656"/>
        <c:axId val="203144192"/>
      </c:lineChart>
      <c:catAx>
        <c:axId val="203142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203144192"/>
        <c:crosses val="autoZero"/>
        <c:auto val="1"/>
        <c:lblAlgn val="ctr"/>
        <c:lblOffset val="100"/>
        <c:noMultiLvlLbl val="0"/>
      </c:catAx>
      <c:valAx>
        <c:axId val="203144192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crossAx val="2031426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1077472201230698"/>
          <c:y val="0.17493852034458635"/>
          <c:w val="0.2725983077836554"/>
          <c:h val="6.582824140542863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2980779913343E-2"/>
          <c:y val="0.12235994246253341"/>
          <c:w val="0.91460300707328812"/>
          <c:h val="0.62400498385169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Sheet5!$C$2</c:f>
              <c:strCache>
                <c:ptCount val="1"/>
                <c:pt idx="0">
                  <c:v>สสจ.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c:spPr>
          <c:invertIfNegative val="0"/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A4C-45C4-9B6A-AC498E114694}"/>
              </c:ext>
            </c:extLst>
          </c:dPt>
          <c:dLbls>
            <c:spPr>
              <a:solidFill>
                <a:srgbClr val="FFFF99"/>
              </a:solidFill>
              <a:ln>
                <a:noFill/>
              </a:ln>
            </c:spPr>
            <c:txPr>
              <a:bodyPr/>
              <a:lstStyle/>
              <a:p>
                <a:pPr>
                  <a:defRPr sz="11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Sheet5!$B$3:$B$10</c:f>
              <c:strCache>
                <c:ptCount val="8"/>
                <c:pt idx="0">
                  <c:v>หนองคาย</c:v>
                </c:pt>
                <c:pt idx="1">
                  <c:v>บึงกาฬ</c:v>
                </c:pt>
                <c:pt idx="2">
                  <c:v>หนองบัวลำภู</c:v>
                </c:pt>
                <c:pt idx="3">
                  <c:v>นครพนม</c:v>
                </c:pt>
                <c:pt idx="4">
                  <c:v>สกลนคร</c:v>
                </c:pt>
                <c:pt idx="5">
                  <c:v>เลย</c:v>
                </c:pt>
                <c:pt idx="6">
                  <c:v>อุดรธานี</c:v>
                </c:pt>
                <c:pt idx="7">
                  <c:v>เขต 8</c:v>
                </c:pt>
              </c:strCache>
            </c:strRef>
          </c:cat>
          <c:val>
            <c:numRef>
              <c:f>Sheet5!$C$3:$C$10</c:f>
              <c:numCache>
                <c:formatCode>_(* #,##0_);_(* \(#,##0\);_(* "-"??_);_(@_)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4C-45C4-9B6A-AC498E114694}"/>
            </c:ext>
          </c:extLst>
        </c:ser>
        <c:ser>
          <c:idx val="1"/>
          <c:order val="1"/>
          <c:tx>
            <c:strRef>
              <c:f>Sheet5!$D$2</c:f>
              <c:strCache>
                <c:ptCount val="1"/>
                <c:pt idx="0">
                  <c:v>สสอ.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00B0F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A4C-45C4-9B6A-AC498E114694}"/>
              </c:ext>
            </c:extLst>
          </c:dPt>
          <c:dLbls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c:spPr>
            <c:txPr>
              <a:bodyPr/>
              <a:lstStyle/>
              <a:p>
                <a:pPr>
                  <a:defRPr sz="11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Sheet5!$B$3:$B$10</c:f>
              <c:strCache>
                <c:ptCount val="8"/>
                <c:pt idx="0">
                  <c:v>หนองคาย</c:v>
                </c:pt>
                <c:pt idx="1">
                  <c:v>บึงกาฬ</c:v>
                </c:pt>
                <c:pt idx="2">
                  <c:v>หนองบัวลำภู</c:v>
                </c:pt>
                <c:pt idx="3">
                  <c:v>นครพนม</c:v>
                </c:pt>
                <c:pt idx="4">
                  <c:v>สกลนคร</c:v>
                </c:pt>
                <c:pt idx="5">
                  <c:v>เลย</c:v>
                </c:pt>
                <c:pt idx="6">
                  <c:v>อุดรธานี</c:v>
                </c:pt>
                <c:pt idx="7">
                  <c:v>เขต 8</c:v>
                </c:pt>
              </c:strCache>
            </c:strRef>
          </c:cat>
          <c:val>
            <c:numRef>
              <c:f>Sheet5!$D$3:$D$10</c:f>
              <c:numCache>
                <c:formatCode>_(* #,##0_);_(* \(#,##0\);_(* "-"??_);_(@_)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33.33</c:v>
                </c:pt>
                <c:pt idx="3">
                  <c:v>25</c:v>
                </c:pt>
                <c:pt idx="4">
                  <c:v>22</c:v>
                </c:pt>
                <c:pt idx="5">
                  <c:v>21.43</c:v>
                </c:pt>
                <c:pt idx="6">
                  <c:v>20</c:v>
                </c:pt>
                <c:pt idx="7">
                  <c:v>37.93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A4C-45C4-9B6A-AC498E1146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3679616"/>
        <c:axId val="203681152"/>
      </c:barChart>
      <c:catAx>
        <c:axId val="203679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th-TH"/>
          </a:p>
        </c:txPr>
        <c:crossAx val="203681152"/>
        <c:crosses val="autoZero"/>
        <c:auto val="1"/>
        <c:lblAlgn val="ctr"/>
        <c:lblOffset val="100"/>
        <c:noMultiLvlLbl val="0"/>
      </c:catAx>
      <c:valAx>
        <c:axId val="203681152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th-TH"/>
          </a:p>
        </c:txPr>
        <c:crossAx val="2036796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6581051179498572"/>
          <c:y val="1.7553365717985315E-2"/>
          <c:w val="0.22488253619968152"/>
          <c:h val="8.9023490567324878E-2"/>
        </c:manualLayout>
      </c:layout>
      <c:overlay val="0"/>
      <c:txPr>
        <a:bodyPr/>
        <a:lstStyle/>
        <a:p>
          <a:pPr>
            <a:defRPr sz="2000"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82461609668092E-2"/>
          <c:y val="0.21289274433916111"/>
          <c:w val="0.82152132315876758"/>
          <c:h val="0.565640464433472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Sheet6!$C$2</c:f>
              <c:strCache>
                <c:ptCount val="1"/>
                <c:pt idx="0">
                  <c:v>สสจ.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Sheet6!$B$3:$B$10</c:f>
              <c:strCache>
                <c:ptCount val="8"/>
                <c:pt idx="0">
                  <c:v>สกลนคร</c:v>
                </c:pt>
                <c:pt idx="1">
                  <c:v>อุดรธานี</c:v>
                </c:pt>
                <c:pt idx="2">
                  <c:v>นครพนม</c:v>
                </c:pt>
                <c:pt idx="3">
                  <c:v>บึงกาฬ</c:v>
                </c:pt>
                <c:pt idx="4">
                  <c:v>หนองบัวลำภู</c:v>
                </c:pt>
                <c:pt idx="5">
                  <c:v>หนองคาย</c:v>
                </c:pt>
                <c:pt idx="6">
                  <c:v>เลย</c:v>
                </c:pt>
                <c:pt idx="7">
                  <c:v>เขต 8</c:v>
                </c:pt>
              </c:strCache>
            </c:strRef>
          </c:cat>
          <c:val>
            <c:numRef>
              <c:f>Sheet6!$C$3:$C$10</c:f>
              <c:numCache>
                <c:formatCode>_(* #,##0_);_(* \(#,##0\);_(* "-"??_);_(@_)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6F-4E5D-92F4-5D5F6C5554EB}"/>
            </c:ext>
          </c:extLst>
        </c:ser>
        <c:ser>
          <c:idx val="1"/>
          <c:order val="1"/>
          <c:tx>
            <c:strRef>
              <c:f>Sheet6!$D$2</c:f>
              <c:strCache>
                <c:ptCount val="1"/>
                <c:pt idx="0">
                  <c:v>สสอ.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00CC"/>
              </a:solidFill>
            </a:ln>
          </c:spPr>
          <c:invertIfNegative val="0"/>
          <c:dLbls>
            <c:dLbl>
              <c:idx val="3"/>
              <c:layout>
                <c:manualLayout>
                  <c:x val="1.4574826855785537E-3"/>
                  <c:y val="0.33898305084745761"/>
                </c:manualLayout>
              </c:layout>
              <c:spPr>
                <a:solidFill>
                  <a:srgbClr val="FFC000"/>
                </a:solidFill>
              </c:spPr>
              <c:txPr>
                <a:bodyPr/>
                <a:lstStyle/>
                <a:p>
                  <a:pPr>
                    <a:defRPr sz="1050"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6F-4E5D-92F4-5D5F6C5554EB}"/>
                </c:ext>
              </c:extLst>
            </c:dLbl>
            <c:dLbl>
              <c:idx val="4"/>
              <c:layout>
                <c:manualLayout>
                  <c:x val="-1.84162273980577E-3"/>
                  <c:y val="0.3480225988700566"/>
                </c:manualLayout>
              </c:layout>
              <c:spPr>
                <a:solidFill>
                  <a:srgbClr val="FFC000"/>
                </a:solidFill>
              </c:spPr>
              <c:txPr>
                <a:bodyPr/>
                <a:lstStyle/>
                <a:p>
                  <a:pPr>
                    <a:defRPr sz="1050"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6F-4E5D-92F4-5D5F6C5554EB}"/>
                </c:ext>
              </c:extLst>
            </c:dLbl>
            <c:dLbl>
              <c:idx val="5"/>
              <c:layout>
                <c:manualLayout>
                  <c:x val="1.4575974570318632E-3"/>
                  <c:y val="0.31186440677966104"/>
                </c:manualLayout>
              </c:layout>
              <c:spPr>
                <a:solidFill>
                  <a:srgbClr val="FFC000"/>
                </a:solidFill>
              </c:spPr>
              <c:txPr>
                <a:bodyPr/>
                <a:lstStyle/>
                <a:p>
                  <a:pPr>
                    <a:defRPr sz="1050"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6F-4E5D-92F4-5D5F6C5554EB}"/>
                </c:ext>
              </c:extLst>
            </c:dLbl>
            <c:dLbl>
              <c:idx val="6"/>
              <c:layout>
                <c:manualLayout>
                  <c:x val="0"/>
                  <c:y val="0.24406779661016942"/>
                </c:manualLayout>
              </c:layout>
              <c:spPr>
                <a:solidFill>
                  <a:srgbClr val="FFC000"/>
                </a:solidFill>
              </c:spPr>
              <c:txPr>
                <a:bodyPr/>
                <a:lstStyle/>
                <a:p>
                  <a:pPr>
                    <a:defRPr sz="1050"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6F-4E5D-92F4-5D5F6C5554EB}"/>
                </c:ext>
              </c:extLst>
            </c:dLbl>
            <c:dLbl>
              <c:idx val="7"/>
              <c:layout>
                <c:manualLayout>
                  <c:x val="-4.3727923710954828E-3"/>
                  <c:y val="0.33898305084745761"/>
                </c:manualLayout>
              </c:layout>
              <c:spPr>
                <a:solidFill>
                  <a:srgbClr val="FFC000"/>
                </a:solidFill>
              </c:spPr>
              <c:txPr>
                <a:bodyPr/>
                <a:lstStyle/>
                <a:p>
                  <a:pPr>
                    <a:defRPr sz="1050"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6F-4E5D-92F4-5D5F6C5554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Sheet6!$B$3:$B$10</c:f>
              <c:strCache>
                <c:ptCount val="8"/>
                <c:pt idx="0">
                  <c:v>สกลนคร</c:v>
                </c:pt>
                <c:pt idx="1">
                  <c:v>อุดรธานี</c:v>
                </c:pt>
                <c:pt idx="2">
                  <c:v>นครพนม</c:v>
                </c:pt>
                <c:pt idx="3">
                  <c:v>บึงกาฬ</c:v>
                </c:pt>
                <c:pt idx="4">
                  <c:v>หนองบัวลำภู</c:v>
                </c:pt>
                <c:pt idx="5">
                  <c:v>หนองคาย</c:v>
                </c:pt>
                <c:pt idx="6">
                  <c:v>เลย</c:v>
                </c:pt>
                <c:pt idx="7">
                  <c:v>เขต 8</c:v>
                </c:pt>
              </c:strCache>
            </c:strRef>
          </c:cat>
          <c:val>
            <c:numRef>
              <c:f>Sheet6!$D$3:$D$10</c:f>
              <c:numCache>
                <c:formatCode>_(* #,##0_);_(* \(#,##0\);_(* "-"??_);_(@_)</c:formatCode>
                <c:ptCount val="8"/>
                <c:pt idx="0">
                  <c:v>5</c:v>
                </c:pt>
                <c:pt idx="1">
                  <c:v>4.95</c:v>
                </c:pt>
                <c:pt idx="2">
                  <c:v>5</c:v>
                </c:pt>
                <c:pt idx="3" formatCode="_(* #,##0.0_);_(* \(#,##0.0\);_(* &quot;-&quot;??_);_(@_)">
                  <c:v>4.75</c:v>
                </c:pt>
                <c:pt idx="4" formatCode="_(* #,##0.0_);_(* \(#,##0.0\);_(* &quot;-&quot;??_);_(@_)">
                  <c:v>4.83</c:v>
                </c:pt>
                <c:pt idx="5" formatCode="_(* #,##0.0_);_(* \(#,##0.0\);_(* &quot;-&quot;??_);_(@_)">
                  <c:v>4.4400000000000004</c:v>
                </c:pt>
                <c:pt idx="6" formatCode="_(* #,##0.0_);_(* \(#,##0.0\);_(* &quot;-&quot;??_);_(@_)">
                  <c:v>3.71</c:v>
                </c:pt>
                <c:pt idx="7" formatCode="_(* #,##0.0_);_(* \(#,##0.0\);_(* &quot;-&quot;??_);_(@_)">
                  <c:v>4.6685714285714282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F6F-4E5D-92F4-5D5F6C5554EB}"/>
            </c:ext>
          </c:extLst>
        </c:ser>
        <c:ser>
          <c:idx val="2"/>
          <c:order val="2"/>
          <c:tx>
            <c:strRef>
              <c:f>Sheet6!$E$2</c:f>
              <c:strCache>
                <c:ptCount val="1"/>
                <c:pt idx="0">
                  <c:v>รพ.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00CC"/>
              </a:solidFill>
            </a:ln>
          </c:spPr>
          <c:invertIfNegative val="0"/>
          <c:dLbls>
            <c:dLbl>
              <c:idx val="2"/>
              <c:layout>
                <c:manualLayout>
                  <c:x val="0"/>
                  <c:y val="0.2711864406779661"/>
                </c:manualLayout>
              </c:layout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F6F-4E5D-92F4-5D5F6C5554EB}"/>
                </c:ext>
              </c:extLst>
            </c:dLbl>
            <c:dLbl>
              <c:idx val="4"/>
              <c:layout>
                <c:manualLayout>
                  <c:x val="1.15207584832172E-3"/>
                  <c:y val="0.25762676275635038"/>
                </c:manualLayout>
              </c:layout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F6F-4E5D-92F4-5D5F6C5554EB}"/>
                </c:ext>
              </c:extLst>
            </c:dLbl>
            <c:dLbl>
              <c:idx val="5"/>
              <c:layout>
                <c:manualLayout>
                  <c:x val="2.9151949140637265E-3"/>
                  <c:y val="0.25762711864406779"/>
                </c:manualLayout>
              </c:layout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F6F-4E5D-92F4-5D5F6C5554EB}"/>
                </c:ext>
              </c:extLst>
            </c:dLbl>
            <c:dLbl>
              <c:idx val="6"/>
              <c:layout>
                <c:manualLayout>
                  <c:x val="2.9151949140636198E-3"/>
                  <c:y val="0.23954802259887006"/>
                </c:manualLayout>
              </c:layout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F6F-4E5D-92F4-5D5F6C5554EB}"/>
                </c:ext>
              </c:extLst>
            </c:dLbl>
            <c:dLbl>
              <c:idx val="7"/>
              <c:layout>
                <c:manualLayout>
                  <c:x val="-1.4575974570318632E-3"/>
                  <c:y val="0.2711864406779661"/>
                </c:manualLayout>
              </c:layout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F6F-4E5D-92F4-5D5F6C5554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Sheet6!$B$3:$B$10</c:f>
              <c:strCache>
                <c:ptCount val="8"/>
                <c:pt idx="0">
                  <c:v>สกลนคร</c:v>
                </c:pt>
                <c:pt idx="1">
                  <c:v>อุดรธานี</c:v>
                </c:pt>
                <c:pt idx="2">
                  <c:v>นครพนม</c:v>
                </c:pt>
                <c:pt idx="3">
                  <c:v>บึงกาฬ</c:v>
                </c:pt>
                <c:pt idx="4">
                  <c:v>หนองบัวลำภู</c:v>
                </c:pt>
                <c:pt idx="5">
                  <c:v>หนองคาย</c:v>
                </c:pt>
                <c:pt idx="6">
                  <c:v>เลย</c:v>
                </c:pt>
                <c:pt idx="7">
                  <c:v>เขต 8</c:v>
                </c:pt>
              </c:strCache>
            </c:strRef>
          </c:cat>
          <c:val>
            <c:numRef>
              <c:f>Sheet6!$E$3:$E$10</c:f>
              <c:numCache>
                <c:formatCode>_(* #,##0_);_(* \(#,##0\);_(* "-"??_);_(@_)</c:formatCode>
                <c:ptCount val="8"/>
                <c:pt idx="0">
                  <c:v>5</c:v>
                </c:pt>
                <c:pt idx="1">
                  <c:v>4.95</c:v>
                </c:pt>
                <c:pt idx="2" formatCode="_(* #,##0.0_);_(* \(#,##0.0\);_(* &quot;-&quot;??_);_(@_)">
                  <c:v>4.83</c:v>
                </c:pt>
                <c:pt idx="3">
                  <c:v>5</c:v>
                </c:pt>
                <c:pt idx="4" formatCode="_(* #,##0.0_);_(* \(#,##0.0\);_(* &quot;-&quot;??_);_(@_)">
                  <c:v>4.83</c:v>
                </c:pt>
                <c:pt idx="5" formatCode="_(* #,##0.0_);_(* \(#,##0.0\);_(* &quot;-&quot;??_);_(@_)">
                  <c:v>4.66</c:v>
                </c:pt>
                <c:pt idx="6" formatCode="_(* #,##0.0_);_(* \(#,##0.0\);_(* &quot;-&quot;??_);_(@_)">
                  <c:v>4.5</c:v>
                </c:pt>
                <c:pt idx="7" formatCode="_(* #,##0.0_);_(* \(#,##0.0\);_(* &quot;-&quot;??_);_(@_)">
                  <c:v>4.8242857142857138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F6F-4E5D-92F4-5D5F6C5554E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3532544"/>
        <c:axId val="204800000"/>
      </c:barChart>
      <c:catAx>
        <c:axId val="203532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 b="1"/>
            </a:pPr>
            <a:endParaRPr lang="th-TH"/>
          </a:p>
        </c:txPr>
        <c:crossAx val="204800000"/>
        <c:crosses val="autoZero"/>
        <c:auto val="1"/>
        <c:lblAlgn val="ctr"/>
        <c:lblOffset val="100"/>
        <c:noMultiLvlLbl val="0"/>
      </c:catAx>
      <c:valAx>
        <c:axId val="204800000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crossAx val="2035325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6685943259983991"/>
          <c:y val="5.013995284487742E-2"/>
          <c:w val="0.3514212378606234"/>
          <c:h val="0.10918208105342769"/>
        </c:manualLayout>
      </c:layout>
      <c:overlay val="0"/>
    </c:legend>
    <c:plotVisOnly val="1"/>
    <c:dispBlanksAs val="gap"/>
    <c:showDLblsOverMax val="0"/>
  </c:chart>
  <c:spPr>
    <a:ln>
      <a:solidFill>
        <a:srgbClr val="FF0000"/>
      </a:solidFill>
    </a:ln>
  </c:spPr>
  <c:txPr>
    <a:bodyPr/>
    <a:lstStyle/>
    <a:p>
      <a:pPr>
        <a:defRPr sz="1100">
          <a:latin typeface="Tahoma" pitchFamily="34" charset="0"/>
          <a:ea typeface="Tahoma" pitchFamily="34" charset="0"/>
          <a:cs typeface="Tahoma" pitchFamily="34" charset="0"/>
        </a:defRPr>
      </a:pPr>
      <a:endParaRPr lang="th-TH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'3Q61'!$C$24</c:f>
              <c:strCache>
                <c:ptCount val="1"/>
                <c:pt idx="0">
                  <c:v>% ความเสี่ยง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A40-498A-84E3-7F490BC45E1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40-498A-84E3-7F490BC45E1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A40-498A-84E3-7F490BC45E1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40-498A-84E3-7F490BC45E1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A40-498A-84E3-7F490BC45E1D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A40-498A-84E3-7F490BC45E1D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4A40-498A-84E3-7F490BC45E1D}"/>
              </c:ext>
            </c:extLst>
          </c:dPt>
          <c:dPt>
            <c:idx val="7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40-498A-84E3-7F490BC45E1D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4A40-498A-84E3-7F490BC45E1D}"/>
              </c:ext>
            </c:extLst>
          </c:dPt>
          <c:dPt>
            <c:idx val="9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40-498A-84E3-7F490BC45E1D}"/>
              </c:ext>
            </c:extLst>
          </c:dPt>
          <c:dPt>
            <c:idx val="10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A40-498A-84E3-7F490BC45E1D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A40-498A-84E3-7F490BC45E1D}"/>
              </c:ext>
            </c:extLst>
          </c:dPt>
          <c:dLbls>
            <c:dLbl>
              <c:idx val="6"/>
              <c:spPr>
                <a:solidFill>
                  <a:srgbClr val="FFFF00"/>
                </a:solidFill>
                <a:ln>
                  <a:solidFill>
                    <a:srgbClr val="FF000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'3Q61'!$B$25:$B$36</c:f>
              <c:strCache>
                <c:ptCount val="12"/>
                <c:pt idx="0">
                  <c:v>เขต 4</c:v>
                </c:pt>
                <c:pt idx="1">
                  <c:v>เขต 2</c:v>
                </c:pt>
                <c:pt idx="2">
                  <c:v>เขต 7</c:v>
                </c:pt>
                <c:pt idx="3">
                  <c:v>เขต 11</c:v>
                </c:pt>
                <c:pt idx="4">
                  <c:v>เขต 12</c:v>
                </c:pt>
                <c:pt idx="5">
                  <c:v>เขต 3</c:v>
                </c:pt>
                <c:pt idx="6">
                  <c:v>เขต 8</c:v>
                </c:pt>
                <c:pt idx="7">
                  <c:v>เขต 1</c:v>
                </c:pt>
                <c:pt idx="8">
                  <c:v>เขต 6</c:v>
                </c:pt>
                <c:pt idx="9">
                  <c:v>เขต 10</c:v>
                </c:pt>
                <c:pt idx="10">
                  <c:v>เขต 9</c:v>
                </c:pt>
                <c:pt idx="11">
                  <c:v>เขต 5</c:v>
                </c:pt>
              </c:strCache>
            </c:strRef>
          </c:cat>
          <c:val>
            <c:numRef>
              <c:f>'3Q61'!$C$25:$C$36</c:f>
              <c:numCache>
                <c:formatCode>0.00%</c:formatCode>
                <c:ptCount val="12"/>
                <c:pt idx="0">
                  <c:v>0.32394366197183133</c:v>
                </c:pt>
                <c:pt idx="1">
                  <c:v>0.27659574468085107</c:v>
                </c:pt>
                <c:pt idx="2">
                  <c:v>0.24675324675324684</c:v>
                </c:pt>
                <c:pt idx="3">
                  <c:v>0.23750000000000004</c:v>
                </c:pt>
                <c:pt idx="4">
                  <c:v>0.2051282051282052</c:v>
                </c:pt>
                <c:pt idx="5">
                  <c:v>0.18518518518518529</c:v>
                </c:pt>
                <c:pt idx="6">
                  <c:v>0.11363636363636365</c:v>
                </c:pt>
                <c:pt idx="7">
                  <c:v>5.8823529411764705E-2</c:v>
                </c:pt>
                <c:pt idx="8">
                  <c:v>5.4794520547945272E-2</c:v>
                </c:pt>
                <c:pt idx="9">
                  <c:v>4.2253521126760563E-2</c:v>
                </c:pt>
                <c:pt idx="10">
                  <c:v>3.3707865168539346E-2</c:v>
                </c:pt>
                <c:pt idx="11">
                  <c:v>3.0303030303030311E-2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A40-498A-84E3-7F490BC45E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987392"/>
        <c:axId val="204993280"/>
      </c:barChart>
      <c:catAx>
        <c:axId val="204987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204993280"/>
        <c:crosses val="autoZero"/>
        <c:auto val="1"/>
        <c:lblAlgn val="ctr"/>
        <c:lblOffset val="100"/>
        <c:noMultiLvlLbl val="0"/>
      </c:catAx>
      <c:valAx>
        <c:axId val="204993280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crossAx val="204987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'ยุทธศาสตร์ กราฟ'!$A$2</c:f>
              <c:strCache>
                <c:ptCount val="1"/>
                <c:pt idx="0">
                  <c:v>1. อัตราตายด้วยอุบัติเหตุทางถนนไม่เกิน 16 ต่อแสนประชากร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rgbClr val="6FEBA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กราฟ'!$B$2:$I$2</c:f>
              <c:numCache>
                <c:formatCode>0.00</c:formatCode>
                <c:ptCount val="8"/>
                <c:pt idx="0">
                  <c:v>16.82031329551717</c:v>
                </c:pt>
                <c:pt idx="1">
                  <c:v>18.172780720389291</c:v>
                </c:pt>
                <c:pt idx="2">
                  <c:v>16.799120146082348</c:v>
                </c:pt>
                <c:pt idx="3">
                  <c:v>15.480006867493955</c:v>
                </c:pt>
                <c:pt idx="4">
                  <c:v>22.038102472487537</c:v>
                </c:pt>
                <c:pt idx="5">
                  <c:v>6.5148327412500047</c:v>
                </c:pt>
                <c:pt idx="6">
                  <c:v>19.25718361724579</c:v>
                </c:pt>
                <c:pt idx="7">
                  <c:v>15.975754443256704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5354112"/>
        <c:axId val="205355648"/>
      </c:barChart>
      <c:catAx>
        <c:axId val="20535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5355648"/>
        <c:crosses val="autoZero"/>
        <c:auto val="1"/>
        <c:lblAlgn val="ctr"/>
        <c:lblOffset val="100"/>
        <c:noMultiLvlLbl val="0"/>
      </c:catAx>
      <c:valAx>
        <c:axId val="20535564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535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'ยุทธศาสตร์ กราฟ'!$A$3</c:f>
              <c:strCache>
                <c:ptCount val="1"/>
                <c:pt idx="0">
                  <c:v>2. อัตราผู้ป่วยเสียชีวิตจากอุบัติเหตุทางถนน มีค่า Ps &gt; 0.75 &lt; 1%</c:v>
                </c:pt>
              </c:strCache>
            </c:strRef>
          </c:tx>
          <c:spPr>
            <a:solidFill>
              <a:srgbClr val="B6DF5E">
                <a:lumMod val="75000"/>
              </a:srgb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rgbClr val="6FEBA0"/>
                </a:solidFill>
                <a:ln w="38100">
                  <a:solidFill>
                    <a:sysClr val="window" lastClr="FFFFFF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38100">
                <a:solidFill>
                  <a:sysClr val="window" lastClr="FFFFFF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กราฟ'!$B$3:$I$3</c:f>
              <c:numCache>
                <c:formatCode>0.00</c:formatCode>
                <c:ptCount val="8"/>
                <c:pt idx="0">
                  <c:v>0.82058295580818874</c:v>
                </c:pt>
                <c:pt idx="1">
                  <c:v>0.94204055564425992</c:v>
                </c:pt>
                <c:pt idx="2">
                  <c:v>0.54102795311091068</c:v>
                </c:pt>
                <c:pt idx="3">
                  <c:v>0</c:v>
                </c:pt>
                <c:pt idx="4">
                  <c:v>1.1148812409112943</c:v>
                </c:pt>
                <c:pt idx="5">
                  <c:v>0.93312597200622083</c:v>
                </c:pt>
                <c:pt idx="6">
                  <c:v>0.58139534883720934</c:v>
                </c:pt>
                <c:pt idx="7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5156352"/>
        <c:axId val="20515788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515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5157888"/>
        <c:crosses val="autoZero"/>
        <c:auto val="1"/>
        <c:lblAlgn val="ctr"/>
        <c:lblOffset val="100"/>
        <c:noMultiLvlLbl val="0"/>
      </c:catAx>
      <c:valAx>
        <c:axId val="20515788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515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'ยุทธศาสตร์ กราฟ'!$A$4</c:f>
              <c:strCache>
                <c:ptCount val="1"/>
                <c:pt idx="0">
                  <c:v>3. ร้อยละ รพ.บันทึกข้อมูล Online ผู้บาดเจ็บและเสียชีวิตอุบัติเหตุทางถนนในโปรแกรม PHER</c:v>
                </c:pt>
              </c:strCache>
            </c:strRef>
          </c:tx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rgbClr val="EF755F">
                    <a:lumMod val="20000"/>
                    <a:lumOff val="8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002060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กราฟ'!$B$4:$I$4</c:f>
              <c:numCache>
                <c:formatCode>0.00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5175424"/>
        <c:axId val="20521408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517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5214080"/>
        <c:crosses val="autoZero"/>
        <c:auto val="1"/>
        <c:lblAlgn val="ctr"/>
        <c:lblOffset val="100"/>
        <c:noMultiLvlLbl val="0"/>
      </c:catAx>
      <c:valAx>
        <c:axId val="20521408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517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'ยุทธศาสตร์ กราฟ'!$A$5</c:f>
              <c:strCache>
                <c:ptCount val="1"/>
                <c:pt idx="0">
                  <c:v>4. ร้อยละผู้บาดเจ็บสาหัส (สีแดง) เข้าถึงบริการด้วย ALS 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chemeClr val="accent4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EF755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กราฟ'!$B$5:$I$5</c:f>
              <c:numCache>
                <c:formatCode>0.00</c:formatCode>
                <c:ptCount val="8"/>
                <c:pt idx="0">
                  <c:v>26.095693054291779</c:v>
                </c:pt>
                <c:pt idx="1">
                  <c:v>28.130718954248366</c:v>
                </c:pt>
                <c:pt idx="2">
                  <c:v>31.061055127445169</c:v>
                </c:pt>
                <c:pt idx="3">
                  <c:v>60.76555023923445</c:v>
                </c:pt>
                <c:pt idx="4">
                  <c:v>18.91564440405876</c:v>
                </c:pt>
                <c:pt idx="5">
                  <c:v>22.758620689655171</c:v>
                </c:pt>
                <c:pt idx="6">
                  <c:v>41.251596424010216</c:v>
                </c:pt>
                <c:pt idx="7">
                  <c:v>71.875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5389824"/>
        <c:axId val="20539251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538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5392512"/>
        <c:crosses val="autoZero"/>
        <c:auto val="1"/>
        <c:lblAlgn val="ctr"/>
        <c:lblOffset val="100"/>
        <c:noMultiLvlLbl val="0"/>
      </c:catAx>
      <c:valAx>
        <c:axId val="20539251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538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'ยุทธศาสตร์ กราฟ'!$A$6</c:f>
              <c:strCache>
                <c:ptCount val="1"/>
                <c:pt idx="0">
                  <c:v>5. ผู้ป่วยเบาหวานรายใหม่จากกลุ่มเสี่ยงโรคเบาหวาน (Pre – DM) ไม่เกินร้อยละ 2.40</c:v>
                </c:pt>
              </c:strCache>
            </c:strRef>
          </c:tx>
          <c:spPr>
            <a:gradFill>
              <a:gsLst>
                <a:gs pos="0">
                  <a:schemeClr val="accent5"/>
                </a:gs>
                <a:gs pos="100000">
                  <a:schemeClr val="accent5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EF755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กราฟ'!$B$6:$I$6</c:f>
              <c:numCache>
                <c:formatCode>0.00</c:formatCode>
                <c:ptCount val="8"/>
                <c:pt idx="0">
                  <c:v>1.3493923878847696</c:v>
                </c:pt>
                <c:pt idx="1">
                  <c:v>1.2862796833773087</c:v>
                </c:pt>
                <c:pt idx="2">
                  <c:v>1.0718678615357582</c:v>
                </c:pt>
                <c:pt idx="3">
                  <c:v>1.3427930094596761</c:v>
                </c:pt>
                <c:pt idx="4">
                  <c:v>1.8231966714973586</c:v>
                </c:pt>
                <c:pt idx="5">
                  <c:v>1.4618044640050298</c:v>
                </c:pt>
                <c:pt idx="6">
                  <c:v>1.6277561608300908</c:v>
                </c:pt>
                <c:pt idx="7">
                  <c:v>1.5078560567663457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5719808"/>
        <c:axId val="2057227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571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5722752"/>
        <c:crosses val="autoZero"/>
        <c:auto val="1"/>
        <c:lblAlgn val="ctr"/>
        <c:lblOffset val="100"/>
        <c:noMultiLvlLbl val="0"/>
      </c:catAx>
      <c:valAx>
        <c:axId val="20572275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571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h-TH"/>
              <a:t>จำนวนผู้เสียชีวิตจากการบาดเจ็บทางถนน</a:t>
            </a:r>
            <a:endParaRPr lang="en-US"/>
          </a:p>
        </c:rich>
      </c:tx>
      <c:layout>
        <c:manualLayout>
          <c:xMode val="edge"/>
          <c:yMode val="edge"/>
          <c:x val="0.20346730767839344"/>
          <c:y val="0.1056207518145745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Pher-Acc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เขตฯ 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74</c:v>
                </c:pt>
                <c:pt idx="1">
                  <c:v>77</c:v>
                </c:pt>
                <c:pt idx="2">
                  <c:v>300</c:v>
                </c:pt>
                <c:pt idx="3">
                  <c:v>90</c:v>
                </c:pt>
                <c:pt idx="4">
                  <c:v>70</c:v>
                </c:pt>
                <c:pt idx="5">
                  <c:v>101</c:v>
                </c:pt>
                <c:pt idx="6">
                  <c:v>103</c:v>
                </c:pt>
                <c:pt idx="7">
                  <c:v>815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 ฐาน</c:v>
                </c:pt>
              </c:strCache>
            </c:strRef>
          </c:tx>
          <c:spPr>
            <a:solidFill>
              <a:srgbClr val="57EF7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3.3384337846631348E-2"/>
                  <c:y val="5.97968132536105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เขตฯ 8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75</c:v>
                </c:pt>
                <c:pt idx="1">
                  <c:v>98</c:v>
                </c:pt>
                <c:pt idx="2">
                  <c:v>300</c:v>
                </c:pt>
                <c:pt idx="3">
                  <c:v>141</c:v>
                </c:pt>
                <c:pt idx="4">
                  <c:v>92</c:v>
                </c:pt>
                <c:pt idx="5">
                  <c:v>109</c:v>
                </c:pt>
                <c:pt idx="6">
                  <c:v>103</c:v>
                </c:pt>
                <c:pt idx="7">
                  <c:v>918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เขตฯ 8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27"/>
        <c:axId val="201938048"/>
        <c:axId val="201939584"/>
      </c:barChart>
      <c:catAx>
        <c:axId val="20193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01939584"/>
        <c:crosses val="autoZero"/>
        <c:auto val="1"/>
        <c:lblAlgn val="ctr"/>
        <c:lblOffset val="100"/>
        <c:noMultiLvlLbl val="0"/>
      </c:catAx>
      <c:valAx>
        <c:axId val="201939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0193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47643105794983409"/>
          <c:y val="0.26214054371077494"/>
          <c:w val="0.31197293311637897"/>
          <c:h val="0.107331513061836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5"/>
          <c:order val="0"/>
          <c:tx>
            <c:strRef>
              <c:f>'ยุทธศาสตร์ กราฟ'!$A$7</c:f>
              <c:strCache>
                <c:ptCount val="1"/>
                <c:pt idx="0">
                  <c:v>6. ร้อยละสถานบริการสุขภาพที่มีการคลอดมาตรฐาน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6FEBA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กราฟ'!$B$7:$I$7</c:f>
              <c:numCache>
                <c:formatCode>0.00</c:formatCode>
                <c:ptCount val="8"/>
                <c:pt idx="0">
                  <c:v>90.123456790123456</c:v>
                </c:pt>
                <c:pt idx="1">
                  <c:v>100</c:v>
                </c:pt>
                <c:pt idx="2">
                  <c:v>72.222222222222229</c:v>
                </c:pt>
                <c:pt idx="3">
                  <c:v>75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5746944"/>
        <c:axId val="2057496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กราฟ'!$A$6</c15:sqref>
                        </c15:formulaRef>
                      </c:ext>
                    </c:extLst>
                    <c:strCache>
                      <c:ptCount val="1"/>
                      <c:pt idx="0">
                        <c:v>5. ผู้ป่วยเบาหวานรายใหม่จากกลุ่มเสี่ยงโรคเบาหวาน (Pre – DM) ไม่เกินร้อยละ 2.40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กราฟ'!$B$6:$I$6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1.3493923878847696</c:v>
                      </c:pt>
                      <c:pt idx="1">
                        <c:v>1.2862796833773087</c:v>
                      </c:pt>
                      <c:pt idx="2">
                        <c:v>1.0718678615357582</c:v>
                      </c:pt>
                      <c:pt idx="3">
                        <c:v>1.3427930094596761</c:v>
                      </c:pt>
                      <c:pt idx="4">
                        <c:v>1.8231966714973586</c:v>
                      </c:pt>
                      <c:pt idx="5">
                        <c:v>1.4618044640050298</c:v>
                      </c:pt>
                      <c:pt idx="6">
                        <c:v>1.6277561608300908</c:v>
                      </c:pt>
                      <c:pt idx="7">
                        <c:v>1.5078560567663457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574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5749632"/>
        <c:crosses val="autoZero"/>
        <c:auto val="1"/>
        <c:lblAlgn val="ctr"/>
        <c:lblOffset val="100"/>
        <c:noMultiLvlLbl val="0"/>
      </c:catAx>
      <c:valAx>
        <c:axId val="20574963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574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6"/>
          <c:order val="0"/>
          <c:tx>
            <c:strRef>
              <c:f>'ยุทธศาสตร์ กราฟ'!$A$8</c:f>
              <c:strCache>
                <c:ptCount val="1"/>
                <c:pt idx="0">
                  <c:v>7. อัตราส่วนการตายมารดาไทยไม่เกิน 20 ต่อการเกิดมีชีพแสนคน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</a:schemeClr>
                </a:gs>
                <a:gs pos="100000">
                  <a:schemeClr val="accent1">
                    <a:lumMod val="6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6FEBA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กราฟ'!$B$8:$I$8</c:f>
              <c:numCache>
                <c:formatCode>0.00</c:formatCode>
                <c:ptCount val="8"/>
                <c:pt idx="0">
                  <c:v>26.757386950040136</c:v>
                </c:pt>
                <c:pt idx="1">
                  <c:v>0</c:v>
                </c:pt>
                <c:pt idx="2">
                  <c:v>36.4</c:v>
                </c:pt>
                <c:pt idx="3">
                  <c:v>0</c:v>
                </c:pt>
                <c:pt idx="4">
                  <c:v>64.41</c:v>
                </c:pt>
                <c:pt idx="5">
                  <c:v>99.35</c:v>
                </c:pt>
                <c:pt idx="6">
                  <c:v>0</c:v>
                </c:pt>
                <c:pt idx="7">
                  <c:v>46.21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5794304"/>
        <c:axId val="2058300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กราฟ'!$A$6</c15:sqref>
                        </c15:formulaRef>
                      </c:ext>
                    </c:extLst>
                    <c:strCache>
                      <c:ptCount val="1"/>
                      <c:pt idx="0">
                        <c:v>5. ผู้ป่วยเบาหวานรายใหม่จากกลุ่มเสี่ยงโรคเบาหวาน (Pre – DM) ไม่เกินร้อยละ 2.40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กราฟ'!$B$6:$I$6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1.3493923878847696</c:v>
                      </c:pt>
                      <c:pt idx="1">
                        <c:v>1.2862796833773087</c:v>
                      </c:pt>
                      <c:pt idx="2">
                        <c:v>1.0718678615357582</c:v>
                      </c:pt>
                      <c:pt idx="3">
                        <c:v>1.3427930094596761</c:v>
                      </c:pt>
                      <c:pt idx="4">
                        <c:v>1.8231966714973586</c:v>
                      </c:pt>
                      <c:pt idx="5">
                        <c:v>1.4618044640050298</c:v>
                      </c:pt>
                      <c:pt idx="6">
                        <c:v>1.6277561608300908</c:v>
                      </c:pt>
                      <c:pt idx="7">
                        <c:v>1.5078560567663457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กราฟ'!$A$7</c15:sqref>
                        </c15:formulaRef>
                      </c:ext>
                    </c:extLst>
                    <c:strCache>
                      <c:ptCount val="1"/>
                      <c:pt idx="0">
                        <c:v>6. ร้อยละสถานบริการสุขภาพที่มีการคลอดมาตรฐาน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กราฟ'!$B$7:$I$7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90.123456790123456</c:v>
                      </c:pt>
                      <c:pt idx="1">
                        <c:v>100</c:v>
                      </c:pt>
                      <c:pt idx="2">
                        <c:v>72.222222222222229</c:v>
                      </c:pt>
                      <c:pt idx="3">
                        <c:v>75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579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5830016"/>
        <c:crosses val="autoZero"/>
        <c:auto val="1"/>
        <c:lblAlgn val="ctr"/>
        <c:lblOffset val="100"/>
        <c:noMultiLvlLbl val="0"/>
      </c:catAx>
      <c:valAx>
        <c:axId val="20583001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57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7"/>
          <c:order val="0"/>
          <c:tx>
            <c:strRef>
              <c:f>'ยุทธศาสตร์ กราฟ'!$A$9</c:f>
              <c:strCache>
                <c:ptCount val="1"/>
                <c:pt idx="0">
                  <c:v>8. อัตราการคลอดก่อนกำหนด ลดลงจากเดิมร้อยละ 20 ของการคลอดก่อนกำหนดทั้งหมด *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60000"/>
                  </a:schemeClr>
                </a:gs>
                <a:gs pos="100000">
                  <a:schemeClr val="accent2">
                    <a:lumMod val="6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3896314237901025E-3"/>
                  <c:y val="1.1342032988895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476281798637113E-17"/>
                  <c:y val="7.02676390851401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0952563597274225E-17"/>
                  <c:y val="-2.6949154940287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7792628475801413E-3"/>
                  <c:y val="-3.5935154024224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389631423790096E-3"/>
                  <c:y val="7.54956557723493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1688942713701861E-3"/>
                  <c:y val="2.91973126446823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6.9481571189506843E-3"/>
                  <c:y val="3.61584223901470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กราฟ'!$B$9:$I$9</c:f>
              <c:numCache>
                <c:formatCode>0.00</c:formatCode>
                <c:ptCount val="8"/>
                <c:pt idx="0">
                  <c:v>-94.180608957705516</c:v>
                </c:pt>
                <c:pt idx="1">
                  <c:v>-21.167883211678834</c:v>
                </c:pt>
                <c:pt idx="2">
                  <c:v>-30.357142857142854</c:v>
                </c:pt>
                <c:pt idx="3">
                  <c:v>107.19101123595506</c:v>
                </c:pt>
                <c:pt idx="4">
                  <c:v>8.4479371316306437</c:v>
                </c:pt>
                <c:pt idx="5">
                  <c:v>-23.32</c:v>
                </c:pt>
                <c:pt idx="6">
                  <c:v>-88.18</c:v>
                </c:pt>
                <c:pt idx="7">
                  <c:v>20.956399437412088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5882880"/>
        <c:axId val="2058940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กราฟ'!$A$6</c15:sqref>
                        </c15:formulaRef>
                      </c:ext>
                    </c:extLst>
                    <c:strCache>
                      <c:ptCount val="1"/>
                      <c:pt idx="0">
                        <c:v>5. ผู้ป่วยเบาหวานรายใหม่จากกลุ่มเสี่ยงโรคเบาหวาน (Pre – DM) ไม่เกินร้อยละ 2.40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กราฟ'!$B$6:$I$6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1.3493923878847696</c:v>
                      </c:pt>
                      <c:pt idx="1">
                        <c:v>1.2862796833773087</c:v>
                      </c:pt>
                      <c:pt idx="2">
                        <c:v>1.0718678615357582</c:v>
                      </c:pt>
                      <c:pt idx="3">
                        <c:v>1.3427930094596761</c:v>
                      </c:pt>
                      <c:pt idx="4">
                        <c:v>1.8231966714973586</c:v>
                      </c:pt>
                      <c:pt idx="5">
                        <c:v>1.4618044640050298</c:v>
                      </c:pt>
                      <c:pt idx="6">
                        <c:v>1.6277561608300908</c:v>
                      </c:pt>
                      <c:pt idx="7">
                        <c:v>1.5078560567663457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กราฟ'!$A$7</c15:sqref>
                        </c15:formulaRef>
                      </c:ext>
                    </c:extLst>
                    <c:strCache>
                      <c:ptCount val="1"/>
                      <c:pt idx="0">
                        <c:v>6. ร้อยละสถานบริการสุขภาพที่มีการคลอดมาตรฐาน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กราฟ'!$B$7:$I$7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90.123456790123456</c:v>
                      </c:pt>
                      <c:pt idx="1">
                        <c:v>100</c:v>
                      </c:pt>
                      <c:pt idx="2">
                        <c:v>72.222222222222229</c:v>
                      </c:pt>
                      <c:pt idx="3">
                        <c:v>75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กราฟ'!$A$8</c15:sqref>
                        </c15:formulaRef>
                      </c:ext>
                    </c:extLst>
                    <c:strCache>
                      <c:ptCount val="1"/>
                      <c:pt idx="0">
                        <c:v>7. อัตราส่วนการตายมารดาไทยไม่เกิน 20 ต่อการเกิดมีชีพแสนคน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lumMod val="60000"/>
                        </a:schemeClr>
                      </a:gs>
                      <a:gs pos="100000">
                        <a:schemeClr val="accent1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กราฟ'!$B$8:$I$8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26.757386950040136</c:v>
                      </c:pt>
                      <c:pt idx="1">
                        <c:v>0</c:v>
                      </c:pt>
                      <c:pt idx="2">
                        <c:v>36.4</c:v>
                      </c:pt>
                      <c:pt idx="3">
                        <c:v>0</c:v>
                      </c:pt>
                      <c:pt idx="4">
                        <c:v>64.41</c:v>
                      </c:pt>
                      <c:pt idx="5">
                        <c:v>99.35</c:v>
                      </c:pt>
                      <c:pt idx="6">
                        <c:v>0</c:v>
                      </c:pt>
                      <c:pt idx="7">
                        <c:v>46.21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588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5894016"/>
        <c:crosses val="autoZero"/>
        <c:auto val="1"/>
        <c:lblAlgn val="ctr"/>
        <c:lblOffset val="100"/>
        <c:noMultiLvlLbl val="0"/>
      </c:catAx>
      <c:valAx>
        <c:axId val="20589401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588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8"/>
          <c:order val="0"/>
          <c:tx>
            <c:strRef>
              <c:f>'ยุทธศาสตร์ กราฟ'!$A$10</c:f>
              <c:strCache>
                <c:ptCount val="1"/>
                <c:pt idx="0">
                  <c:v>9. ทารกแรกเกิดน้ำหนักน้อยกว่า 2,500 กรัม ไม่เกินร้อยละ 7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</a:schemeClr>
                </a:gs>
                <a:gs pos="100000">
                  <a:schemeClr val="accent3">
                    <a:lumMod val="6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6FEBA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กราฟ'!$B$10:$I$10</c:f>
              <c:numCache>
                <c:formatCode>0.00</c:formatCode>
                <c:ptCount val="8"/>
                <c:pt idx="0">
                  <c:v>5.7126076742364917</c:v>
                </c:pt>
                <c:pt idx="1">
                  <c:v>6.2776430303894992</c:v>
                </c:pt>
                <c:pt idx="2">
                  <c:v>6.2876372653205808</c:v>
                </c:pt>
                <c:pt idx="3">
                  <c:v>5.8194774346793352</c:v>
                </c:pt>
                <c:pt idx="4">
                  <c:v>6.3262684649967884</c:v>
                </c:pt>
                <c:pt idx="5">
                  <c:v>3.6018957345971563</c:v>
                </c:pt>
                <c:pt idx="6">
                  <c:v>4.3088737201365186</c:v>
                </c:pt>
                <c:pt idx="7">
                  <c:v>4.8229861467419193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55468672"/>
        <c:axId val="2554716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กราฟ'!$A$6</c15:sqref>
                        </c15:formulaRef>
                      </c:ext>
                    </c:extLst>
                    <c:strCache>
                      <c:ptCount val="1"/>
                      <c:pt idx="0">
                        <c:v>5. ผู้ป่วยเบาหวานรายใหม่จากกลุ่มเสี่ยงโรคเบาหวาน (Pre – DM) ไม่เกินร้อยละ 2.40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กราฟ'!$B$6:$I$6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1.3493923878847696</c:v>
                      </c:pt>
                      <c:pt idx="1">
                        <c:v>1.2862796833773087</c:v>
                      </c:pt>
                      <c:pt idx="2">
                        <c:v>1.0718678615357582</c:v>
                      </c:pt>
                      <c:pt idx="3">
                        <c:v>1.3427930094596761</c:v>
                      </c:pt>
                      <c:pt idx="4">
                        <c:v>1.8231966714973586</c:v>
                      </c:pt>
                      <c:pt idx="5">
                        <c:v>1.4618044640050298</c:v>
                      </c:pt>
                      <c:pt idx="6">
                        <c:v>1.6277561608300908</c:v>
                      </c:pt>
                      <c:pt idx="7">
                        <c:v>1.5078560567663457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กราฟ'!$A$7</c15:sqref>
                        </c15:formulaRef>
                      </c:ext>
                    </c:extLst>
                    <c:strCache>
                      <c:ptCount val="1"/>
                      <c:pt idx="0">
                        <c:v>6. ร้อยละสถานบริการสุขภาพที่มีการคลอดมาตรฐาน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กราฟ'!$B$7:$I$7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90.123456790123456</c:v>
                      </c:pt>
                      <c:pt idx="1">
                        <c:v>100</c:v>
                      </c:pt>
                      <c:pt idx="2">
                        <c:v>72.222222222222229</c:v>
                      </c:pt>
                      <c:pt idx="3">
                        <c:v>75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กราฟ'!$A$8</c15:sqref>
                        </c15:formulaRef>
                      </c:ext>
                    </c:extLst>
                    <c:strCache>
                      <c:ptCount val="1"/>
                      <c:pt idx="0">
                        <c:v>7. อัตราส่วนการตายมารดาไทยไม่เกิน 20 ต่อการเกิดมีชีพแสนคน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lumMod val="60000"/>
                        </a:schemeClr>
                      </a:gs>
                      <a:gs pos="100000">
                        <a:schemeClr val="accent1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กราฟ'!$B$8:$I$8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26.757386950040136</c:v>
                      </c:pt>
                      <c:pt idx="1">
                        <c:v>0</c:v>
                      </c:pt>
                      <c:pt idx="2">
                        <c:v>36.4</c:v>
                      </c:pt>
                      <c:pt idx="3">
                        <c:v>0</c:v>
                      </c:pt>
                      <c:pt idx="4">
                        <c:v>64.41</c:v>
                      </c:pt>
                      <c:pt idx="5">
                        <c:v>99.35</c:v>
                      </c:pt>
                      <c:pt idx="6">
                        <c:v>0</c:v>
                      </c:pt>
                      <c:pt idx="7">
                        <c:v>46.21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กราฟ'!$A$9</c15:sqref>
                        </c15:formulaRef>
                      </c:ext>
                    </c:extLst>
                    <c:strCache>
                      <c:ptCount val="1"/>
                      <c:pt idx="0">
                        <c:v>8. อัตราการคลอดก่อนกำหนด ลดลงจากเดิมร้อยละ 20 ของการคลอดก่อนกำหนดทั้งหมด *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กราฟ'!$B$9:$I$9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-94.180608957705516</c:v>
                      </c:pt>
                      <c:pt idx="1">
                        <c:v>-21.167883211678834</c:v>
                      </c:pt>
                      <c:pt idx="2">
                        <c:v>-30.357142857142854</c:v>
                      </c:pt>
                      <c:pt idx="3">
                        <c:v>107.19101123595506</c:v>
                      </c:pt>
                      <c:pt idx="4">
                        <c:v>8.4479371316306437</c:v>
                      </c:pt>
                      <c:pt idx="5">
                        <c:v>0</c:v>
                      </c:pt>
                      <c:pt idx="6">
                        <c:v>-98.644986449864504</c:v>
                      </c:pt>
                      <c:pt idx="7">
                        <c:v>20.956399437412088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5546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55471616"/>
        <c:crosses val="autoZero"/>
        <c:auto val="1"/>
        <c:lblAlgn val="ctr"/>
        <c:lblOffset val="100"/>
        <c:noMultiLvlLbl val="0"/>
      </c:catAx>
      <c:valAx>
        <c:axId val="25547161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5546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9"/>
          <c:order val="0"/>
          <c:tx>
            <c:strRef>
              <c:f>'ยุทธศาสตร์ กราฟ'!$A$11</c:f>
              <c:strCache>
                <c:ptCount val="1"/>
                <c:pt idx="0">
                  <c:v>10. เด็ก 0-5 ปี มีพัฒนาการสมวัย ร้อยละ 85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</a:schemeClr>
                </a:gs>
                <a:gs pos="100000">
                  <a:schemeClr val="accent4">
                    <a:lumMod val="6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00C6B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กราฟ'!$B$11:$I$11</c:f>
              <c:numCache>
                <c:formatCode>0.00</c:formatCode>
                <c:ptCount val="8"/>
                <c:pt idx="0">
                  <c:v>95.074011162339232</c:v>
                </c:pt>
                <c:pt idx="1">
                  <c:v>95.107671217227391</c:v>
                </c:pt>
                <c:pt idx="2">
                  <c:v>94.730498828255776</c:v>
                </c:pt>
                <c:pt idx="3">
                  <c:v>95.975334836228612</c:v>
                </c:pt>
                <c:pt idx="4">
                  <c:v>96.229964632402741</c:v>
                </c:pt>
                <c:pt idx="5">
                  <c:v>93.539480949751521</c:v>
                </c:pt>
                <c:pt idx="6">
                  <c:v>93.618465716225387</c:v>
                </c:pt>
                <c:pt idx="7">
                  <c:v>95.83072492800801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6151680"/>
        <c:axId val="20615436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กราฟ'!$A$6</c15:sqref>
                        </c15:formulaRef>
                      </c:ext>
                    </c:extLst>
                    <c:strCache>
                      <c:ptCount val="1"/>
                      <c:pt idx="0">
                        <c:v>5. ผู้ป่วยเบาหวานรายใหม่จากกลุ่มเสี่ยงโรคเบาหวาน (Pre – DM) ไม่เกินร้อยละ 2.40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กราฟ'!$B$6:$I$6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1.3493923878847696</c:v>
                      </c:pt>
                      <c:pt idx="1">
                        <c:v>1.2862796833773087</c:v>
                      </c:pt>
                      <c:pt idx="2">
                        <c:v>1.0718678615357582</c:v>
                      </c:pt>
                      <c:pt idx="3">
                        <c:v>1.3427930094596761</c:v>
                      </c:pt>
                      <c:pt idx="4">
                        <c:v>1.8231966714973586</c:v>
                      </c:pt>
                      <c:pt idx="5">
                        <c:v>1.4618044640050298</c:v>
                      </c:pt>
                      <c:pt idx="6">
                        <c:v>1.6277561608300908</c:v>
                      </c:pt>
                      <c:pt idx="7">
                        <c:v>1.5078560567663457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กราฟ'!$A$7</c15:sqref>
                        </c15:formulaRef>
                      </c:ext>
                    </c:extLst>
                    <c:strCache>
                      <c:ptCount val="1"/>
                      <c:pt idx="0">
                        <c:v>6. ร้อยละสถานบริการสุขภาพที่มีการคลอดมาตรฐาน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กราฟ'!$B$7:$I$7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90.123456790123456</c:v>
                      </c:pt>
                      <c:pt idx="1">
                        <c:v>100</c:v>
                      </c:pt>
                      <c:pt idx="2">
                        <c:v>72.222222222222229</c:v>
                      </c:pt>
                      <c:pt idx="3">
                        <c:v>75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กราฟ'!$A$8</c15:sqref>
                        </c15:formulaRef>
                      </c:ext>
                    </c:extLst>
                    <c:strCache>
                      <c:ptCount val="1"/>
                      <c:pt idx="0">
                        <c:v>7. อัตราส่วนการตายมารดาไทยไม่เกิน 20 ต่อการเกิดมีชีพแสนคน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lumMod val="60000"/>
                        </a:schemeClr>
                      </a:gs>
                      <a:gs pos="100000">
                        <a:schemeClr val="accent1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กราฟ'!$B$8:$I$8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26.757386950040136</c:v>
                      </c:pt>
                      <c:pt idx="1">
                        <c:v>0</c:v>
                      </c:pt>
                      <c:pt idx="2">
                        <c:v>36.4</c:v>
                      </c:pt>
                      <c:pt idx="3">
                        <c:v>0</c:v>
                      </c:pt>
                      <c:pt idx="4">
                        <c:v>64.41</c:v>
                      </c:pt>
                      <c:pt idx="5">
                        <c:v>99.35</c:v>
                      </c:pt>
                      <c:pt idx="6">
                        <c:v>0</c:v>
                      </c:pt>
                      <c:pt idx="7">
                        <c:v>46.21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กราฟ'!$A$9</c15:sqref>
                        </c15:formulaRef>
                      </c:ext>
                    </c:extLst>
                    <c:strCache>
                      <c:ptCount val="1"/>
                      <c:pt idx="0">
                        <c:v>8. อัตราการคลอดก่อนกำหนด ลดลงจากเดิมร้อยละ 20 ของการคลอดก่อนกำหนดทั้งหมด *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กราฟ'!$B$9:$I$9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-94.180608957705516</c:v>
                      </c:pt>
                      <c:pt idx="1">
                        <c:v>-21.167883211678834</c:v>
                      </c:pt>
                      <c:pt idx="2">
                        <c:v>-30.357142857142854</c:v>
                      </c:pt>
                      <c:pt idx="3">
                        <c:v>107.19101123595506</c:v>
                      </c:pt>
                      <c:pt idx="4">
                        <c:v>8.4479371316306437</c:v>
                      </c:pt>
                      <c:pt idx="5">
                        <c:v>0</c:v>
                      </c:pt>
                      <c:pt idx="6">
                        <c:v>-98.644986449864504</c:v>
                      </c:pt>
                      <c:pt idx="7">
                        <c:v>20.956399437412088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กราฟ'!$A$10</c15:sqref>
                        </c15:formulaRef>
                      </c:ext>
                    </c:extLst>
                    <c:strCache>
                      <c:ptCount val="1"/>
                      <c:pt idx="0">
                        <c:v>9. ทารกแรกเกิดน้ำหนักน้อยกว่า 2,500 กรัม ไม่เกินร้อยละ 7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>
                          <a:lumMod val="60000"/>
                        </a:schemeClr>
                      </a:gs>
                      <a:gs pos="100000">
                        <a:schemeClr val="accent3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กราฟ'!$B$10:$I$10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5.7126076742364917</c:v>
                      </c:pt>
                      <c:pt idx="1">
                        <c:v>6.2776430303894992</c:v>
                      </c:pt>
                      <c:pt idx="2">
                        <c:v>6.2876372653205808</c:v>
                      </c:pt>
                      <c:pt idx="3">
                        <c:v>5.8194774346793352</c:v>
                      </c:pt>
                      <c:pt idx="4">
                        <c:v>6.3262684649967884</c:v>
                      </c:pt>
                      <c:pt idx="5">
                        <c:v>3.6018957345971563</c:v>
                      </c:pt>
                      <c:pt idx="6">
                        <c:v>4.3088737201365186</c:v>
                      </c:pt>
                      <c:pt idx="7">
                        <c:v>4.8229861467419193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615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6154368"/>
        <c:crosses val="autoZero"/>
        <c:auto val="1"/>
        <c:lblAlgn val="ctr"/>
        <c:lblOffset val="100"/>
        <c:noMultiLvlLbl val="0"/>
      </c:catAx>
      <c:valAx>
        <c:axId val="20615436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615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0"/>
          <c:order val="0"/>
          <c:tx>
            <c:strRef>
              <c:f>'ยุทธศาสตร์ กราฟ'!$A$12</c:f>
              <c:strCache>
                <c:ptCount val="1"/>
                <c:pt idx="0">
                  <c:v>11. เด็กสูงดีสมส่วน ร้อยละ 54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60000"/>
                  </a:schemeClr>
                </a:gs>
                <a:gs pos="100000">
                  <a:schemeClr val="accent5">
                    <a:lumMod val="6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00C6B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กราฟ'!$B$12:$I$12</c:f>
              <c:numCache>
                <c:formatCode>0.00</c:formatCode>
                <c:ptCount val="8"/>
                <c:pt idx="0">
                  <c:v>50.734392131745494</c:v>
                </c:pt>
                <c:pt idx="1">
                  <c:v>50.735604809280531</c:v>
                </c:pt>
                <c:pt idx="2">
                  <c:v>50.487136814367936</c:v>
                </c:pt>
                <c:pt idx="3">
                  <c:v>52.869066249347938</c:v>
                </c:pt>
                <c:pt idx="4">
                  <c:v>46.650030009160695</c:v>
                </c:pt>
                <c:pt idx="5">
                  <c:v>50.533356649471017</c:v>
                </c:pt>
                <c:pt idx="6">
                  <c:v>53.363005162898347</c:v>
                </c:pt>
                <c:pt idx="7">
                  <c:v>50.346726493983276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6444800"/>
        <c:axId val="2064764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กราฟ'!$A$6</c15:sqref>
                        </c15:formulaRef>
                      </c:ext>
                    </c:extLst>
                    <c:strCache>
                      <c:ptCount val="1"/>
                      <c:pt idx="0">
                        <c:v>5. ผู้ป่วยเบาหวานรายใหม่จากกลุ่มเสี่ยงโรคเบาหวาน (Pre – DM) ไม่เกินร้อยละ 2.40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กราฟ'!$B$6:$I$6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1.3493923878847696</c:v>
                      </c:pt>
                      <c:pt idx="1">
                        <c:v>1.2862796833773087</c:v>
                      </c:pt>
                      <c:pt idx="2">
                        <c:v>1.0718678615357582</c:v>
                      </c:pt>
                      <c:pt idx="3">
                        <c:v>1.3427930094596761</c:v>
                      </c:pt>
                      <c:pt idx="4">
                        <c:v>1.8231966714973586</c:v>
                      </c:pt>
                      <c:pt idx="5">
                        <c:v>1.4618044640050298</c:v>
                      </c:pt>
                      <c:pt idx="6">
                        <c:v>1.6277561608300908</c:v>
                      </c:pt>
                      <c:pt idx="7">
                        <c:v>1.5078560567663457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กราฟ'!$A$7</c15:sqref>
                        </c15:formulaRef>
                      </c:ext>
                    </c:extLst>
                    <c:strCache>
                      <c:ptCount val="1"/>
                      <c:pt idx="0">
                        <c:v>6. ร้อยละสถานบริการสุขภาพที่มีการคลอดมาตรฐาน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กราฟ'!$B$7:$I$7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90.123456790123456</c:v>
                      </c:pt>
                      <c:pt idx="1">
                        <c:v>100</c:v>
                      </c:pt>
                      <c:pt idx="2">
                        <c:v>72.222222222222229</c:v>
                      </c:pt>
                      <c:pt idx="3">
                        <c:v>75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กราฟ'!$A$8</c15:sqref>
                        </c15:formulaRef>
                      </c:ext>
                    </c:extLst>
                    <c:strCache>
                      <c:ptCount val="1"/>
                      <c:pt idx="0">
                        <c:v>7. อัตราส่วนการตายมารดาไทยไม่เกิน 20 ต่อการเกิดมีชีพแสนคน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lumMod val="60000"/>
                        </a:schemeClr>
                      </a:gs>
                      <a:gs pos="100000">
                        <a:schemeClr val="accent1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กราฟ'!$B$8:$I$8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26.757386950040136</c:v>
                      </c:pt>
                      <c:pt idx="1">
                        <c:v>0</c:v>
                      </c:pt>
                      <c:pt idx="2">
                        <c:v>36.4</c:v>
                      </c:pt>
                      <c:pt idx="3">
                        <c:v>0</c:v>
                      </c:pt>
                      <c:pt idx="4">
                        <c:v>64.41</c:v>
                      </c:pt>
                      <c:pt idx="5">
                        <c:v>99.35</c:v>
                      </c:pt>
                      <c:pt idx="6">
                        <c:v>0</c:v>
                      </c:pt>
                      <c:pt idx="7">
                        <c:v>46.21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กราฟ'!$A$9</c15:sqref>
                        </c15:formulaRef>
                      </c:ext>
                    </c:extLst>
                    <c:strCache>
                      <c:ptCount val="1"/>
                      <c:pt idx="0">
                        <c:v>8. อัตราการคลอดก่อนกำหนด ลดลงจากเดิมร้อยละ 20 ของการคลอดก่อนกำหนดทั้งหมด *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กราฟ'!$B$9:$I$9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-94.180608957705516</c:v>
                      </c:pt>
                      <c:pt idx="1">
                        <c:v>-21.167883211678834</c:v>
                      </c:pt>
                      <c:pt idx="2">
                        <c:v>-30.357142857142854</c:v>
                      </c:pt>
                      <c:pt idx="3">
                        <c:v>107.19101123595506</c:v>
                      </c:pt>
                      <c:pt idx="4">
                        <c:v>8.4479371316306437</c:v>
                      </c:pt>
                      <c:pt idx="5">
                        <c:v>0</c:v>
                      </c:pt>
                      <c:pt idx="6">
                        <c:v>-98.644986449864504</c:v>
                      </c:pt>
                      <c:pt idx="7">
                        <c:v>20.956399437412088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กราฟ'!$A$10</c15:sqref>
                        </c15:formulaRef>
                      </c:ext>
                    </c:extLst>
                    <c:strCache>
                      <c:ptCount val="1"/>
                      <c:pt idx="0">
                        <c:v>9. ทารกแรกเกิดน้ำหนักน้อยกว่า 2,500 กรัม ไม่เกินร้อยละ 7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>
                          <a:lumMod val="60000"/>
                        </a:schemeClr>
                      </a:gs>
                      <a:gs pos="100000">
                        <a:schemeClr val="accent3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กราฟ'!$B$10:$I$10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5.7126076742364917</c:v>
                      </c:pt>
                      <c:pt idx="1">
                        <c:v>6.2776430303894992</c:v>
                      </c:pt>
                      <c:pt idx="2">
                        <c:v>6.2876372653205808</c:v>
                      </c:pt>
                      <c:pt idx="3">
                        <c:v>5.8194774346793352</c:v>
                      </c:pt>
                      <c:pt idx="4">
                        <c:v>6.3262684649967884</c:v>
                      </c:pt>
                      <c:pt idx="5">
                        <c:v>3.6018957345971563</c:v>
                      </c:pt>
                      <c:pt idx="6">
                        <c:v>4.3088737201365186</c:v>
                      </c:pt>
                      <c:pt idx="7">
                        <c:v>4.8229861467419193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กราฟ'!$A$11</c15:sqref>
                        </c15:formulaRef>
                      </c:ext>
                    </c:extLst>
                    <c:strCache>
                      <c:ptCount val="1"/>
                      <c:pt idx="0">
                        <c:v>10. เด็ก 0-5 ปี มีพัฒนาการสมวัย ร้อยละ 85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กราฟ'!$B$11:$I$11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95.074011162339232</c:v>
                      </c:pt>
                      <c:pt idx="1">
                        <c:v>95.107671217227391</c:v>
                      </c:pt>
                      <c:pt idx="2">
                        <c:v>94.730498828255776</c:v>
                      </c:pt>
                      <c:pt idx="3">
                        <c:v>95.975334836228612</c:v>
                      </c:pt>
                      <c:pt idx="4">
                        <c:v>96.229964632402741</c:v>
                      </c:pt>
                      <c:pt idx="5">
                        <c:v>93.539480949751521</c:v>
                      </c:pt>
                      <c:pt idx="6">
                        <c:v>93.618465716225387</c:v>
                      </c:pt>
                      <c:pt idx="7">
                        <c:v>95.83072492800801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644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6476416"/>
        <c:crosses val="autoZero"/>
        <c:auto val="1"/>
        <c:lblAlgn val="ctr"/>
        <c:lblOffset val="100"/>
        <c:noMultiLvlLbl val="0"/>
      </c:catAx>
      <c:valAx>
        <c:axId val="20647641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644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1"/>
          <c:order val="0"/>
          <c:tx>
            <c:strRef>
              <c:f>'ยุทธศาสตร์ กราฟ'!$A$13</c:f>
              <c:strCache>
                <c:ptCount val="1"/>
                <c:pt idx="0">
                  <c:v>12. อัตราการติดเชื้อในกระเลือดแบบรุนแรงของผู้ป่วยที่เข้ารับการรักษาในโรงพยาบาล &lt;ร้อยละ30 ในกลุ่มผู้ป่วย Community-Acquire Sepsis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60000"/>
                  </a:schemeClr>
                </a:gs>
                <a:gs pos="100000">
                  <a:schemeClr val="accent6">
                    <a:lumMod val="6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00C6B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กราฟ'!$B$13:$I$13</c:f>
              <c:numCache>
                <c:formatCode>0.00</c:formatCode>
                <c:ptCount val="8"/>
                <c:pt idx="0">
                  <c:v>22.018502943650127</c:v>
                </c:pt>
                <c:pt idx="1">
                  <c:v>24.516627996906418</c:v>
                </c:pt>
                <c:pt idx="2">
                  <c:v>25.986394557823129</c:v>
                </c:pt>
                <c:pt idx="3">
                  <c:v>40.470588235294116</c:v>
                </c:pt>
                <c:pt idx="4">
                  <c:v>30.686695278969957</c:v>
                </c:pt>
                <c:pt idx="5">
                  <c:v>19.560094265514532</c:v>
                </c:pt>
                <c:pt idx="6">
                  <c:v>8.3499005964214703</c:v>
                </c:pt>
                <c:pt idx="7">
                  <c:v>3.5587188612099645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6537472"/>
        <c:axId val="2065401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กราฟ'!$A$6</c15:sqref>
                        </c15:formulaRef>
                      </c:ext>
                    </c:extLst>
                    <c:strCache>
                      <c:ptCount val="1"/>
                      <c:pt idx="0">
                        <c:v>5. ผู้ป่วยเบาหวานรายใหม่จากกลุ่มเสี่ยงโรคเบาหวาน (Pre – DM) ไม่เกินร้อยละ 2.40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กราฟ'!$B$6:$I$6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1.3493923878847696</c:v>
                      </c:pt>
                      <c:pt idx="1">
                        <c:v>1.2862796833773087</c:v>
                      </c:pt>
                      <c:pt idx="2">
                        <c:v>1.0718678615357582</c:v>
                      </c:pt>
                      <c:pt idx="3">
                        <c:v>1.3427930094596761</c:v>
                      </c:pt>
                      <c:pt idx="4">
                        <c:v>1.8231966714973586</c:v>
                      </c:pt>
                      <c:pt idx="5">
                        <c:v>1.4618044640050298</c:v>
                      </c:pt>
                      <c:pt idx="6">
                        <c:v>1.6277561608300908</c:v>
                      </c:pt>
                      <c:pt idx="7">
                        <c:v>1.5078560567663457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กราฟ'!$A$7</c15:sqref>
                        </c15:formulaRef>
                      </c:ext>
                    </c:extLst>
                    <c:strCache>
                      <c:ptCount val="1"/>
                      <c:pt idx="0">
                        <c:v>6. ร้อยละสถานบริการสุขภาพที่มีการคลอดมาตรฐาน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กราฟ'!$B$7:$I$7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90.123456790123456</c:v>
                      </c:pt>
                      <c:pt idx="1">
                        <c:v>100</c:v>
                      </c:pt>
                      <c:pt idx="2">
                        <c:v>72.222222222222229</c:v>
                      </c:pt>
                      <c:pt idx="3">
                        <c:v>75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กราฟ'!$A$8</c15:sqref>
                        </c15:formulaRef>
                      </c:ext>
                    </c:extLst>
                    <c:strCache>
                      <c:ptCount val="1"/>
                      <c:pt idx="0">
                        <c:v>7. อัตราส่วนการตายมารดาไทยไม่เกิน 20 ต่อการเกิดมีชีพแสนคน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lumMod val="60000"/>
                        </a:schemeClr>
                      </a:gs>
                      <a:gs pos="100000">
                        <a:schemeClr val="accent1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กราฟ'!$B$8:$I$8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26.757386950040136</c:v>
                      </c:pt>
                      <c:pt idx="1">
                        <c:v>0</c:v>
                      </c:pt>
                      <c:pt idx="2">
                        <c:v>36.4</c:v>
                      </c:pt>
                      <c:pt idx="3">
                        <c:v>0</c:v>
                      </c:pt>
                      <c:pt idx="4">
                        <c:v>64.41</c:v>
                      </c:pt>
                      <c:pt idx="5">
                        <c:v>99.35</c:v>
                      </c:pt>
                      <c:pt idx="6">
                        <c:v>0</c:v>
                      </c:pt>
                      <c:pt idx="7">
                        <c:v>46.21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กราฟ'!$A$9</c15:sqref>
                        </c15:formulaRef>
                      </c:ext>
                    </c:extLst>
                    <c:strCache>
                      <c:ptCount val="1"/>
                      <c:pt idx="0">
                        <c:v>8. อัตราการคลอดก่อนกำหนด ลดลงจากเดิมร้อยละ 20 ของการคลอดก่อนกำหนดทั้งหมด *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กราฟ'!$B$9:$I$9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-94.180608957705516</c:v>
                      </c:pt>
                      <c:pt idx="1">
                        <c:v>-21.167883211678834</c:v>
                      </c:pt>
                      <c:pt idx="2">
                        <c:v>-30.357142857142854</c:v>
                      </c:pt>
                      <c:pt idx="3">
                        <c:v>107.19101123595506</c:v>
                      </c:pt>
                      <c:pt idx="4">
                        <c:v>8.4479371316306437</c:v>
                      </c:pt>
                      <c:pt idx="5">
                        <c:v>0</c:v>
                      </c:pt>
                      <c:pt idx="6">
                        <c:v>-98.644986449864504</c:v>
                      </c:pt>
                      <c:pt idx="7">
                        <c:v>20.956399437412088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กราฟ'!$A$10</c15:sqref>
                        </c15:formulaRef>
                      </c:ext>
                    </c:extLst>
                    <c:strCache>
                      <c:ptCount val="1"/>
                      <c:pt idx="0">
                        <c:v>9. ทารกแรกเกิดน้ำหนักน้อยกว่า 2,500 กรัม ไม่เกินร้อยละ 7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>
                          <a:lumMod val="60000"/>
                        </a:schemeClr>
                      </a:gs>
                      <a:gs pos="100000">
                        <a:schemeClr val="accent3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กราฟ'!$B$10:$I$10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5.7126076742364917</c:v>
                      </c:pt>
                      <c:pt idx="1">
                        <c:v>6.2776430303894992</c:v>
                      </c:pt>
                      <c:pt idx="2">
                        <c:v>6.2876372653205808</c:v>
                      </c:pt>
                      <c:pt idx="3">
                        <c:v>5.8194774346793352</c:v>
                      </c:pt>
                      <c:pt idx="4">
                        <c:v>6.3262684649967884</c:v>
                      </c:pt>
                      <c:pt idx="5">
                        <c:v>3.6018957345971563</c:v>
                      </c:pt>
                      <c:pt idx="6">
                        <c:v>4.3088737201365186</c:v>
                      </c:pt>
                      <c:pt idx="7">
                        <c:v>4.8229861467419193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กราฟ'!$A$11</c15:sqref>
                        </c15:formulaRef>
                      </c:ext>
                    </c:extLst>
                    <c:strCache>
                      <c:ptCount val="1"/>
                      <c:pt idx="0">
                        <c:v>10. เด็ก 0-5 ปี มีพัฒนาการสมวัย ร้อยละ 85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กราฟ'!$B$11:$I$11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95.074011162339232</c:v>
                      </c:pt>
                      <c:pt idx="1">
                        <c:v>95.107671217227391</c:v>
                      </c:pt>
                      <c:pt idx="2">
                        <c:v>94.730498828255776</c:v>
                      </c:pt>
                      <c:pt idx="3">
                        <c:v>95.975334836228612</c:v>
                      </c:pt>
                      <c:pt idx="4">
                        <c:v>96.229964632402741</c:v>
                      </c:pt>
                      <c:pt idx="5">
                        <c:v>93.539480949751521</c:v>
                      </c:pt>
                      <c:pt idx="6">
                        <c:v>93.618465716225387</c:v>
                      </c:pt>
                      <c:pt idx="7">
                        <c:v>95.83072492800801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กราฟ'!$A$12</c15:sqref>
                        </c15:formulaRef>
                      </c:ext>
                    </c:extLst>
                    <c:strCache>
                      <c:ptCount val="1"/>
                      <c:pt idx="0">
                        <c:v>11. เด็กสูงดีสมส่วน ร้อยละ 54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60000"/>
                        </a:schemeClr>
                      </a:gs>
                      <a:gs pos="100000">
                        <a:schemeClr val="accent5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กราฟ'!$B$12:$I$12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50.734392131745494</c:v>
                      </c:pt>
                      <c:pt idx="1">
                        <c:v>50.735604809280531</c:v>
                      </c:pt>
                      <c:pt idx="2">
                        <c:v>50.487136814367936</c:v>
                      </c:pt>
                      <c:pt idx="3">
                        <c:v>52.869066249347938</c:v>
                      </c:pt>
                      <c:pt idx="4">
                        <c:v>46.650030009160695</c:v>
                      </c:pt>
                      <c:pt idx="5">
                        <c:v>50.533356649471017</c:v>
                      </c:pt>
                      <c:pt idx="6">
                        <c:v>53.363005162898347</c:v>
                      </c:pt>
                      <c:pt idx="7">
                        <c:v>50.346726493983276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653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6540160"/>
        <c:crosses val="autoZero"/>
        <c:auto val="1"/>
        <c:lblAlgn val="ctr"/>
        <c:lblOffset val="100"/>
        <c:noMultiLvlLbl val="0"/>
      </c:catAx>
      <c:valAx>
        <c:axId val="20654016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653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2"/>
          <c:order val="0"/>
          <c:tx>
            <c:strRef>
              <c:f>'ยุทธศาสตร์ กราฟ'!$A$14</c:f>
              <c:strCache>
                <c:ptCount val="1"/>
                <c:pt idx="0">
                  <c:v>13. ข้อมูลสาเหตุการตายที่ไม่ทราบสาเหตุ
(Ill Defined) ของจังหวัดไม่เกินร้อยละ 25 ของการตายทั้งหมด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80000"/>
                    <a:lumOff val="20000"/>
                  </a:schemeClr>
                </a:gs>
                <a:gs pos="100000">
                  <a:schemeClr val="accent1">
                    <a:lumMod val="80000"/>
                    <a:lumOff val="2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00C6BB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กราฟ'!$B$14:$I$14</c:f>
              <c:numCache>
                <c:formatCode>0.00</c:formatCode>
                <c:ptCount val="8"/>
                <c:pt idx="0">
                  <c:v>27.492349814784991</c:v>
                </c:pt>
                <c:pt idx="1">
                  <c:v>22.200864968765018</c:v>
                </c:pt>
                <c:pt idx="2">
                  <c:v>27.665140614780903</c:v>
                </c:pt>
                <c:pt idx="3">
                  <c:v>38.171772978402814</c:v>
                </c:pt>
                <c:pt idx="4">
                  <c:v>20.328975115984818</c:v>
                </c:pt>
                <c:pt idx="5">
                  <c:v>40.704500978473583</c:v>
                </c:pt>
                <c:pt idx="6">
                  <c:v>20.581113801452783</c:v>
                </c:pt>
                <c:pt idx="7">
                  <c:v>30.802292263610315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6560256"/>
        <c:axId val="2066000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กราฟ'!$A$6</c15:sqref>
                        </c15:formulaRef>
                      </c:ext>
                    </c:extLst>
                    <c:strCache>
                      <c:ptCount val="1"/>
                      <c:pt idx="0">
                        <c:v>5. ผู้ป่วยเบาหวานรายใหม่จากกลุ่มเสี่ยงโรคเบาหวาน (Pre – DM) ไม่เกินร้อยละ 2.40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กราฟ'!$B$6:$I$6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1.3493923878847696</c:v>
                      </c:pt>
                      <c:pt idx="1">
                        <c:v>1.2862796833773087</c:v>
                      </c:pt>
                      <c:pt idx="2">
                        <c:v>1.0718678615357582</c:v>
                      </c:pt>
                      <c:pt idx="3">
                        <c:v>1.3427930094596761</c:v>
                      </c:pt>
                      <c:pt idx="4">
                        <c:v>1.8231966714973586</c:v>
                      </c:pt>
                      <c:pt idx="5">
                        <c:v>1.4618044640050298</c:v>
                      </c:pt>
                      <c:pt idx="6">
                        <c:v>1.6277561608300908</c:v>
                      </c:pt>
                      <c:pt idx="7">
                        <c:v>1.5078560567663457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กราฟ'!$A$7</c15:sqref>
                        </c15:formulaRef>
                      </c:ext>
                    </c:extLst>
                    <c:strCache>
                      <c:ptCount val="1"/>
                      <c:pt idx="0">
                        <c:v>6. ร้อยละสถานบริการสุขภาพที่มีการคลอดมาตรฐาน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กราฟ'!$B$7:$I$7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90.123456790123456</c:v>
                      </c:pt>
                      <c:pt idx="1">
                        <c:v>100</c:v>
                      </c:pt>
                      <c:pt idx="2">
                        <c:v>72.222222222222229</c:v>
                      </c:pt>
                      <c:pt idx="3">
                        <c:v>75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กราฟ'!$A$8</c15:sqref>
                        </c15:formulaRef>
                      </c:ext>
                    </c:extLst>
                    <c:strCache>
                      <c:ptCount val="1"/>
                      <c:pt idx="0">
                        <c:v>7. อัตราส่วนการตายมารดาไทยไม่เกิน 20 ต่อการเกิดมีชีพแสนคน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lumMod val="60000"/>
                        </a:schemeClr>
                      </a:gs>
                      <a:gs pos="100000">
                        <a:schemeClr val="accent1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กราฟ'!$B$8:$I$8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26.757386950040136</c:v>
                      </c:pt>
                      <c:pt idx="1">
                        <c:v>0</c:v>
                      </c:pt>
                      <c:pt idx="2">
                        <c:v>36.4</c:v>
                      </c:pt>
                      <c:pt idx="3">
                        <c:v>0</c:v>
                      </c:pt>
                      <c:pt idx="4">
                        <c:v>64.41</c:v>
                      </c:pt>
                      <c:pt idx="5">
                        <c:v>99.35</c:v>
                      </c:pt>
                      <c:pt idx="6">
                        <c:v>0</c:v>
                      </c:pt>
                      <c:pt idx="7">
                        <c:v>46.21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กราฟ'!$A$9</c15:sqref>
                        </c15:formulaRef>
                      </c:ext>
                    </c:extLst>
                    <c:strCache>
                      <c:ptCount val="1"/>
                      <c:pt idx="0">
                        <c:v>8. อัตราการคลอดก่อนกำหนด ลดลงจากเดิมร้อยละ 20 ของการคลอดก่อนกำหนดทั้งหมด *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กราฟ'!$B$9:$I$9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-94.180608957705516</c:v>
                      </c:pt>
                      <c:pt idx="1">
                        <c:v>-21.167883211678834</c:v>
                      </c:pt>
                      <c:pt idx="2">
                        <c:v>-30.357142857142854</c:v>
                      </c:pt>
                      <c:pt idx="3">
                        <c:v>107.19101123595506</c:v>
                      </c:pt>
                      <c:pt idx="4">
                        <c:v>8.4479371316306437</c:v>
                      </c:pt>
                      <c:pt idx="5">
                        <c:v>0</c:v>
                      </c:pt>
                      <c:pt idx="6">
                        <c:v>-98.644986449864504</c:v>
                      </c:pt>
                      <c:pt idx="7">
                        <c:v>20.956399437412088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กราฟ'!$A$10</c15:sqref>
                        </c15:formulaRef>
                      </c:ext>
                    </c:extLst>
                    <c:strCache>
                      <c:ptCount val="1"/>
                      <c:pt idx="0">
                        <c:v>9. ทารกแรกเกิดน้ำหนักน้อยกว่า 2,500 กรัม ไม่เกินร้อยละ 7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>
                          <a:lumMod val="60000"/>
                        </a:schemeClr>
                      </a:gs>
                      <a:gs pos="100000">
                        <a:schemeClr val="accent3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กราฟ'!$B$10:$I$10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5.7126076742364917</c:v>
                      </c:pt>
                      <c:pt idx="1">
                        <c:v>6.2776430303894992</c:v>
                      </c:pt>
                      <c:pt idx="2">
                        <c:v>6.2876372653205808</c:v>
                      </c:pt>
                      <c:pt idx="3">
                        <c:v>5.8194774346793352</c:v>
                      </c:pt>
                      <c:pt idx="4">
                        <c:v>6.3262684649967884</c:v>
                      </c:pt>
                      <c:pt idx="5">
                        <c:v>3.6018957345971563</c:v>
                      </c:pt>
                      <c:pt idx="6">
                        <c:v>4.3088737201365186</c:v>
                      </c:pt>
                      <c:pt idx="7">
                        <c:v>4.8229861467419193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กราฟ'!$A$11</c15:sqref>
                        </c15:formulaRef>
                      </c:ext>
                    </c:extLst>
                    <c:strCache>
                      <c:ptCount val="1"/>
                      <c:pt idx="0">
                        <c:v>10. เด็ก 0-5 ปี มีพัฒนาการสมวัย ร้อยละ 85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กราฟ'!$B$11:$I$11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95.074011162339232</c:v>
                      </c:pt>
                      <c:pt idx="1">
                        <c:v>95.107671217227391</c:v>
                      </c:pt>
                      <c:pt idx="2">
                        <c:v>94.730498828255776</c:v>
                      </c:pt>
                      <c:pt idx="3">
                        <c:v>95.975334836228612</c:v>
                      </c:pt>
                      <c:pt idx="4">
                        <c:v>96.229964632402741</c:v>
                      </c:pt>
                      <c:pt idx="5">
                        <c:v>93.539480949751521</c:v>
                      </c:pt>
                      <c:pt idx="6">
                        <c:v>93.618465716225387</c:v>
                      </c:pt>
                      <c:pt idx="7">
                        <c:v>95.83072492800801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กราฟ'!$A$12</c15:sqref>
                        </c15:formulaRef>
                      </c:ext>
                    </c:extLst>
                    <c:strCache>
                      <c:ptCount val="1"/>
                      <c:pt idx="0">
                        <c:v>11. เด็กสูงดีสมส่วน ร้อยละ 54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60000"/>
                        </a:schemeClr>
                      </a:gs>
                      <a:gs pos="100000">
                        <a:schemeClr val="accent5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กราฟ'!$B$12:$I$12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50.734392131745494</c:v>
                      </c:pt>
                      <c:pt idx="1">
                        <c:v>50.735604809280531</c:v>
                      </c:pt>
                      <c:pt idx="2">
                        <c:v>50.487136814367936</c:v>
                      </c:pt>
                      <c:pt idx="3">
                        <c:v>52.869066249347938</c:v>
                      </c:pt>
                      <c:pt idx="4">
                        <c:v>46.650030009160695</c:v>
                      </c:pt>
                      <c:pt idx="5">
                        <c:v>50.533356649471017</c:v>
                      </c:pt>
                      <c:pt idx="6">
                        <c:v>53.363005162898347</c:v>
                      </c:pt>
                      <c:pt idx="7">
                        <c:v>50.346726493983276</c:v>
                      </c:pt>
                    </c:numCache>
                  </c:numRef>
                </c:val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กราฟ'!$A$13</c15:sqref>
                        </c15:formulaRef>
                      </c:ext>
                    </c:extLst>
                    <c:strCache>
                      <c:ptCount val="1"/>
                      <c:pt idx="0">
                        <c:v>12. อัตราการติดเชื้อในกระเลือดแบบรุนแรงของผู้ป่วยที่เข้ารับการรักษาในโรงพยาบาล &lt;ร้อยละ30 ในกลุ่มผู้ป่วย Community-Acquire Sepsis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กราฟ'!$B$13:$I$13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22.018502943650127</c:v>
                      </c:pt>
                      <c:pt idx="1">
                        <c:v>24.516627996906418</c:v>
                      </c:pt>
                      <c:pt idx="2">
                        <c:v>25.986394557823129</c:v>
                      </c:pt>
                      <c:pt idx="3">
                        <c:v>40.470588235294116</c:v>
                      </c:pt>
                      <c:pt idx="4">
                        <c:v>30.686695278969957</c:v>
                      </c:pt>
                      <c:pt idx="5">
                        <c:v>19.560094265514532</c:v>
                      </c:pt>
                      <c:pt idx="6">
                        <c:v>8.3499005964214703</c:v>
                      </c:pt>
                      <c:pt idx="7">
                        <c:v>3.5587188612099645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656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6600064"/>
        <c:crosses val="autoZero"/>
        <c:auto val="1"/>
        <c:lblAlgn val="ctr"/>
        <c:lblOffset val="100"/>
        <c:noMultiLvlLbl val="0"/>
      </c:catAx>
      <c:valAx>
        <c:axId val="206600064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656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3"/>
          <c:order val="0"/>
          <c:tx>
            <c:strRef>
              <c:f>'ยุทธศาสตร์ กราฟ'!$A$15</c:f>
              <c:strCache>
                <c:ptCount val="1"/>
                <c:pt idx="0">
                  <c:v>14. ร้อยละของประสิทธิภาพการเฝ้าระวังและควบคุมโรคในระบบรายงาน R8-506 Dashboard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2">
                    <a:lumMod val="80000"/>
                    <a:lumOff val="2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EF755F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กราฟ'!$B$15:$I$15</c:f>
              <c:numCache>
                <c:formatCode>0.00</c:formatCode>
                <c:ptCount val="8"/>
                <c:pt idx="0">
                  <c:v>70.36681595222862</c:v>
                </c:pt>
                <c:pt idx="1">
                  <c:v>72.706830319497797</c:v>
                </c:pt>
                <c:pt idx="2">
                  <c:v>69.995214547774765</c:v>
                </c:pt>
                <c:pt idx="3">
                  <c:v>70.729029424681599</c:v>
                </c:pt>
                <c:pt idx="4">
                  <c:v>59.977645305514159</c:v>
                </c:pt>
                <c:pt idx="5">
                  <c:v>65.8343057176196</c:v>
                </c:pt>
                <c:pt idx="6">
                  <c:v>82.051282051282058</c:v>
                </c:pt>
                <c:pt idx="7">
                  <c:v>80.434153400868311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42048"/>
        <c:axId val="20704499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กราฟ'!$A$6</c15:sqref>
                        </c15:formulaRef>
                      </c:ext>
                    </c:extLst>
                    <c:strCache>
                      <c:ptCount val="1"/>
                      <c:pt idx="0">
                        <c:v>5. ผู้ป่วยเบาหวานรายใหม่จากกลุ่มเสี่ยงโรคเบาหวาน (Pre – DM) ไม่เกินร้อยละ 2.40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กราฟ'!$B$6:$I$6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1.3493923878847696</c:v>
                      </c:pt>
                      <c:pt idx="1">
                        <c:v>1.2862796833773087</c:v>
                      </c:pt>
                      <c:pt idx="2">
                        <c:v>1.0718678615357582</c:v>
                      </c:pt>
                      <c:pt idx="3">
                        <c:v>1.3427930094596761</c:v>
                      </c:pt>
                      <c:pt idx="4">
                        <c:v>1.8231966714973586</c:v>
                      </c:pt>
                      <c:pt idx="5">
                        <c:v>1.4618044640050298</c:v>
                      </c:pt>
                      <c:pt idx="6">
                        <c:v>1.6277561608300908</c:v>
                      </c:pt>
                      <c:pt idx="7">
                        <c:v>1.5078560567663457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กราฟ'!$A$7</c15:sqref>
                        </c15:formulaRef>
                      </c:ext>
                    </c:extLst>
                    <c:strCache>
                      <c:ptCount val="1"/>
                      <c:pt idx="0">
                        <c:v>6. ร้อยละสถานบริการสุขภาพที่มีการคลอดมาตรฐาน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กราฟ'!$B$7:$I$7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90.123456790123456</c:v>
                      </c:pt>
                      <c:pt idx="1">
                        <c:v>100</c:v>
                      </c:pt>
                      <c:pt idx="2">
                        <c:v>72.222222222222229</c:v>
                      </c:pt>
                      <c:pt idx="3">
                        <c:v>75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กราฟ'!$A$8</c15:sqref>
                        </c15:formulaRef>
                      </c:ext>
                    </c:extLst>
                    <c:strCache>
                      <c:ptCount val="1"/>
                      <c:pt idx="0">
                        <c:v>7. อัตราส่วนการตายมารดาไทยไม่เกิน 20 ต่อการเกิดมีชีพแสนคน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lumMod val="60000"/>
                        </a:schemeClr>
                      </a:gs>
                      <a:gs pos="100000">
                        <a:schemeClr val="accent1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กราฟ'!$B$8:$I$8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26.757386950040136</c:v>
                      </c:pt>
                      <c:pt idx="1">
                        <c:v>0</c:v>
                      </c:pt>
                      <c:pt idx="2">
                        <c:v>36.4</c:v>
                      </c:pt>
                      <c:pt idx="3">
                        <c:v>0</c:v>
                      </c:pt>
                      <c:pt idx="4">
                        <c:v>64.41</c:v>
                      </c:pt>
                      <c:pt idx="5">
                        <c:v>99.35</c:v>
                      </c:pt>
                      <c:pt idx="6">
                        <c:v>0</c:v>
                      </c:pt>
                      <c:pt idx="7">
                        <c:v>46.21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กราฟ'!$A$9</c15:sqref>
                        </c15:formulaRef>
                      </c:ext>
                    </c:extLst>
                    <c:strCache>
                      <c:ptCount val="1"/>
                      <c:pt idx="0">
                        <c:v>8. อัตราการคลอดก่อนกำหนด ลดลงจากเดิมร้อยละ 20 ของการคลอดก่อนกำหนดทั้งหมด *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กราฟ'!$B$9:$I$9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-94.180608957705516</c:v>
                      </c:pt>
                      <c:pt idx="1">
                        <c:v>-21.167883211678834</c:v>
                      </c:pt>
                      <c:pt idx="2">
                        <c:v>-30.357142857142854</c:v>
                      </c:pt>
                      <c:pt idx="3">
                        <c:v>107.19101123595506</c:v>
                      </c:pt>
                      <c:pt idx="4">
                        <c:v>8.4479371316306437</c:v>
                      </c:pt>
                      <c:pt idx="5">
                        <c:v>0</c:v>
                      </c:pt>
                      <c:pt idx="6">
                        <c:v>-98.644986449864504</c:v>
                      </c:pt>
                      <c:pt idx="7">
                        <c:v>20.956399437412088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กราฟ'!$A$10</c15:sqref>
                        </c15:formulaRef>
                      </c:ext>
                    </c:extLst>
                    <c:strCache>
                      <c:ptCount val="1"/>
                      <c:pt idx="0">
                        <c:v>9. ทารกแรกเกิดน้ำหนักน้อยกว่า 2,500 กรัม ไม่เกินร้อยละ 7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>
                          <a:lumMod val="60000"/>
                        </a:schemeClr>
                      </a:gs>
                      <a:gs pos="100000">
                        <a:schemeClr val="accent3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กราฟ'!$B$10:$I$10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5.7126076742364917</c:v>
                      </c:pt>
                      <c:pt idx="1">
                        <c:v>6.2776430303894992</c:v>
                      </c:pt>
                      <c:pt idx="2">
                        <c:v>6.2876372653205808</c:v>
                      </c:pt>
                      <c:pt idx="3">
                        <c:v>5.8194774346793352</c:v>
                      </c:pt>
                      <c:pt idx="4">
                        <c:v>6.3262684649967884</c:v>
                      </c:pt>
                      <c:pt idx="5">
                        <c:v>3.6018957345971563</c:v>
                      </c:pt>
                      <c:pt idx="6">
                        <c:v>4.3088737201365186</c:v>
                      </c:pt>
                      <c:pt idx="7">
                        <c:v>4.8229861467419193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กราฟ'!$A$11</c15:sqref>
                        </c15:formulaRef>
                      </c:ext>
                    </c:extLst>
                    <c:strCache>
                      <c:ptCount val="1"/>
                      <c:pt idx="0">
                        <c:v>10. เด็ก 0-5 ปี มีพัฒนาการสมวัย ร้อยละ 85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กราฟ'!$B$11:$I$11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95.074011162339232</c:v>
                      </c:pt>
                      <c:pt idx="1">
                        <c:v>95.107671217227391</c:v>
                      </c:pt>
                      <c:pt idx="2">
                        <c:v>94.730498828255776</c:v>
                      </c:pt>
                      <c:pt idx="3">
                        <c:v>95.975334836228612</c:v>
                      </c:pt>
                      <c:pt idx="4">
                        <c:v>96.229964632402741</c:v>
                      </c:pt>
                      <c:pt idx="5">
                        <c:v>93.539480949751521</c:v>
                      </c:pt>
                      <c:pt idx="6">
                        <c:v>93.618465716225387</c:v>
                      </c:pt>
                      <c:pt idx="7">
                        <c:v>95.83072492800801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กราฟ'!$A$12</c15:sqref>
                        </c15:formulaRef>
                      </c:ext>
                    </c:extLst>
                    <c:strCache>
                      <c:ptCount val="1"/>
                      <c:pt idx="0">
                        <c:v>11. เด็กสูงดีสมส่วน ร้อยละ 54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60000"/>
                        </a:schemeClr>
                      </a:gs>
                      <a:gs pos="100000">
                        <a:schemeClr val="accent5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กราฟ'!$B$12:$I$12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50.734392131745494</c:v>
                      </c:pt>
                      <c:pt idx="1">
                        <c:v>50.735604809280531</c:v>
                      </c:pt>
                      <c:pt idx="2">
                        <c:v>50.487136814367936</c:v>
                      </c:pt>
                      <c:pt idx="3">
                        <c:v>52.869066249347938</c:v>
                      </c:pt>
                      <c:pt idx="4">
                        <c:v>46.650030009160695</c:v>
                      </c:pt>
                      <c:pt idx="5">
                        <c:v>50.533356649471017</c:v>
                      </c:pt>
                      <c:pt idx="6">
                        <c:v>53.363005162898347</c:v>
                      </c:pt>
                      <c:pt idx="7">
                        <c:v>50.346726493983276</c:v>
                      </c:pt>
                    </c:numCache>
                  </c:numRef>
                </c:val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กราฟ'!$A$13</c15:sqref>
                        </c15:formulaRef>
                      </c:ext>
                    </c:extLst>
                    <c:strCache>
                      <c:ptCount val="1"/>
                      <c:pt idx="0">
                        <c:v>12. อัตราการติดเชื้อในกระเลือดแบบรุนแรงของผู้ป่วยที่เข้ารับการรักษาในโรงพยาบาล &lt;ร้อยละ30 ในกลุ่มผู้ป่วย Community-Acquire Sepsis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กราฟ'!$B$13:$I$13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22.018502943650127</c:v>
                      </c:pt>
                      <c:pt idx="1">
                        <c:v>24.516627996906418</c:v>
                      </c:pt>
                      <c:pt idx="2">
                        <c:v>25.986394557823129</c:v>
                      </c:pt>
                      <c:pt idx="3">
                        <c:v>40.470588235294116</c:v>
                      </c:pt>
                      <c:pt idx="4">
                        <c:v>30.686695278969957</c:v>
                      </c:pt>
                      <c:pt idx="5">
                        <c:v>19.560094265514532</c:v>
                      </c:pt>
                      <c:pt idx="6">
                        <c:v>8.3499005964214703</c:v>
                      </c:pt>
                      <c:pt idx="7">
                        <c:v>3.5587188612099645</c:v>
                      </c:pt>
                    </c:numCache>
                  </c:numRef>
                </c:val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กราฟ'!$A$14</c15:sqref>
                        </c15:formulaRef>
                      </c:ext>
                    </c:extLst>
                    <c:strCache>
                      <c:ptCount val="1"/>
                      <c:pt idx="0">
                        <c:v>13. ข้อมูลสาเหตุการตายที่ไม่ทราบสาเหตุ
(Ill Defined) ของจังหวัดไม่เกินร้อยละ 25 ของการตายทั้งหมด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100000">
                        <a:schemeClr val="accent1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กราฟ'!$B$14:$I$14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27.492349814784991</c:v>
                      </c:pt>
                      <c:pt idx="1">
                        <c:v>22.200864968765018</c:v>
                      </c:pt>
                      <c:pt idx="2">
                        <c:v>27.665140614780903</c:v>
                      </c:pt>
                      <c:pt idx="3">
                        <c:v>38.171772978402814</c:v>
                      </c:pt>
                      <c:pt idx="4">
                        <c:v>20.328975115984818</c:v>
                      </c:pt>
                      <c:pt idx="5">
                        <c:v>40.704500978473583</c:v>
                      </c:pt>
                      <c:pt idx="6">
                        <c:v>20.581113801452783</c:v>
                      </c:pt>
                      <c:pt idx="7">
                        <c:v>30.802292263610315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704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7044992"/>
        <c:crosses val="autoZero"/>
        <c:auto val="1"/>
        <c:lblAlgn val="ctr"/>
        <c:lblOffset val="100"/>
        <c:noMultiLvlLbl val="0"/>
      </c:catAx>
      <c:valAx>
        <c:axId val="20704499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704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4"/>
          <c:order val="0"/>
          <c:tx>
            <c:strRef>
              <c:f>'ยุทธศาสตร์ กราฟ'!$A$16</c:f>
              <c:strCache>
                <c:ptCount val="1"/>
                <c:pt idx="0">
                  <c:v>15. ร้อยละของหน่วยบริการที่ประสบภาวะวิกฤติทางการเงินระดับ 7 ไม่เกินร้อยละ 6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80000"/>
                    <a:lumOff val="20000"/>
                  </a:schemeClr>
                </a:gs>
                <a:gs pos="100000">
                  <a:schemeClr val="accent3">
                    <a:lumMod val="80000"/>
                    <a:lumOff val="2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rgbClr val="EF755F">
                    <a:lumMod val="20000"/>
                    <a:lumOff val="8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'ยุทธศาสตร์ กราฟ'!$B$1:$I$1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'ยุทธศาสตร์ กราฟ'!$B$16:$I$16</c:f>
              <c:numCache>
                <c:formatCode>General</c:formatCode>
                <c:ptCount val="8"/>
                <c:pt idx="0" formatCode="0.00">
                  <c:v>1.1363636363636365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 formatCode="0.00">
                  <c:v>11.111111111111111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95296"/>
        <c:axId val="2070968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'ยุทธศาสตร์ กราฟ'!$A$2</c15:sqref>
                        </c15:formulaRef>
                      </c:ext>
                    </c:extLst>
                    <c:strCache>
                      <c:ptCount val="1"/>
                      <c:pt idx="0">
                        <c:v>1. อัตราตายด้วยอุบัติเหตุทางถนนไม่เกิน 16 ต่อแสนประชากร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'ยุทธศาสตร์ กราฟ'!$B$2:$I$2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16.82031329551717</c:v>
                      </c:pt>
                      <c:pt idx="1">
                        <c:v>18.172780720389291</c:v>
                      </c:pt>
                      <c:pt idx="2">
                        <c:v>16.799120146082348</c:v>
                      </c:pt>
                      <c:pt idx="3">
                        <c:v>15.480006867493955</c:v>
                      </c:pt>
                      <c:pt idx="4">
                        <c:v>22.038102472487537</c:v>
                      </c:pt>
                      <c:pt idx="5">
                        <c:v>6.5148327412500047</c:v>
                      </c:pt>
                      <c:pt idx="6">
                        <c:v>19.25718361724579</c:v>
                      </c:pt>
                      <c:pt idx="7">
                        <c:v>15.975754443256704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กราฟ'!$A$3</c15:sqref>
                        </c15:formulaRef>
                      </c:ext>
                    </c:extLst>
                    <c:strCache>
                      <c:ptCount val="1"/>
                      <c:pt idx="0">
                        <c:v>2. อัตราผู้ป่วยเสียชีวิตจากอุบัติเหตุทางถนน มีค่า Ps &gt; 0.75 &lt; 1%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กราฟ'!$B$3:$I$3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0.82058295580818874</c:v>
                      </c:pt>
                      <c:pt idx="1">
                        <c:v>0.94204055564425992</c:v>
                      </c:pt>
                      <c:pt idx="2">
                        <c:v>0.54102795311091068</c:v>
                      </c:pt>
                      <c:pt idx="3">
                        <c:v>0</c:v>
                      </c:pt>
                      <c:pt idx="4">
                        <c:v>1.1148812409112943</c:v>
                      </c:pt>
                      <c:pt idx="5">
                        <c:v>0.93312597200622083</c:v>
                      </c:pt>
                      <c:pt idx="6">
                        <c:v>0.58139534883720934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กราฟ'!$A$4</c15:sqref>
                        </c15:formulaRef>
                      </c:ext>
                    </c:extLst>
                    <c:strCache>
                      <c:ptCount val="1"/>
                      <c:pt idx="0">
                        <c:v>3. ร้อยละ รพ.บันทึกข้อมูล Online ผู้บาดเจ็บและเสียชีวิตอุบัติเหตุทางถนนในโปรแกรม PHER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กราฟ'!$B$4:$I$4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กราฟ'!$A$5</c15:sqref>
                        </c15:formulaRef>
                      </c:ext>
                    </c:extLst>
                    <c:strCache>
                      <c:ptCount val="1"/>
                      <c:pt idx="0">
                        <c:v>4. ร้อยละผู้บาดเจ็บสาหัส (สีแดง) เข้าถึงบริการด้วย ALS 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กราฟ'!$B$5:$I$5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26.095693054291779</c:v>
                      </c:pt>
                      <c:pt idx="1">
                        <c:v>28.130718954248366</c:v>
                      </c:pt>
                      <c:pt idx="2">
                        <c:v>31.061055127445169</c:v>
                      </c:pt>
                      <c:pt idx="3">
                        <c:v>60.76555023923445</c:v>
                      </c:pt>
                      <c:pt idx="4">
                        <c:v>18.91564440405876</c:v>
                      </c:pt>
                      <c:pt idx="5">
                        <c:v>22.758620689655171</c:v>
                      </c:pt>
                      <c:pt idx="6">
                        <c:v>41.251596424010216</c:v>
                      </c:pt>
                      <c:pt idx="7">
                        <c:v>71.875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กราฟ'!$A$6</c15:sqref>
                        </c15:formulaRef>
                      </c:ext>
                    </c:extLst>
                    <c:strCache>
                      <c:ptCount val="1"/>
                      <c:pt idx="0">
                        <c:v>5. ผู้ป่วยเบาหวานรายใหม่จากกลุ่มเสี่ยงโรคเบาหวาน (Pre – DM) ไม่เกินร้อยละ 2.40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กราฟ'!$B$6:$I$6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1.3493923878847696</c:v>
                      </c:pt>
                      <c:pt idx="1">
                        <c:v>1.2862796833773087</c:v>
                      </c:pt>
                      <c:pt idx="2">
                        <c:v>1.0718678615357582</c:v>
                      </c:pt>
                      <c:pt idx="3">
                        <c:v>1.3427930094596761</c:v>
                      </c:pt>
                      <c:pt idx="4">
                        <c:v>1.8231966714973586</c:v>
                      </c:pt>
                      <c:pt idx="5">
                        <c:v>1.4618044640050298</c:v>
                      </c:pt>
                      <c:pt idx="6">
                        <c:v>1.6277561608300908</c:v>
                      </c:pt>
                      <c:pt idx="7">
                        <c:v>1.5078560567663457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กราฟ'!$A$7</c15:sqref>
                        </c15:formulaRef>
                      </c:ext>
                    </c:extLst>
                    <c:strCache>
                      <c:ptCount val="1"/>
                      <c:pt idx="0">
                        <c:v>6. ร้อยละสถานบริการสุขภาพที่มีการคลอดมาตรฐาน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กราฟ'!$B$7:$I$7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90.123456790123456</c:v>
                      </c:pt>
                      <c:pt idx="1">
                        <c:v>100</c:v>
                      </c:pt>
                      <c:pt idx="2">
                        <c:v>72.222222222222229</c:v>
                      </c:pt>
                      <c:pt idx="3">
                        <c:v>75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กราฟ'!$A$8</c15:sqref>
                        </c15:formulaRef>
                      </c:ext>
                    </c:extLst>
                    <c:strCache>
                      <c:ptCount val="1"/>
                      <c:pt idx="0">
                        <c:v>7. อัตราส่วนการตายมารดาไทยไม่เกิน 20 ต่อการเกิดมีชีพแสนคน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lumMod val="60000"/>
                        </a:schemeClr>
                      </a:gs>
                      <a:gs pos="100000">
                        <a:schemeClr val="accent1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กราฟ'!$B$8:$I$8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26.757386950040136</c:v>
                      </c:pt>
                      <c:pt idx="1">
                        <c:v>0</c:v>
                      </c:pt>
                      <c:pt idx="2">
                        <c:v>36.4</c:v>
                      </c:pt>
                      <c:pt idx="3">
                        <c:v>0</c:v>
                      </c:pt>
                      <c:pt idx="4">
                        <c:v>64.41</c:v>
                      </c:pt>
                      <c:pt idx="5">
                        <c:v>99.35</c:v>
                      </c:pt>
                      <c:pt idx="6">
                        <c:v>0</c:v>
                      </c:pt>
                      <c:pt idx="7">
                        <c:v>46.21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กราฟ'!$A$9</c15:sqref>
                        </c15:formulaRef>
                      </c:ext>
                    </c:extLst>
                    <c:strCache>
                      <c:ptCount val="1"/>
                      <c:pt idx="0">
                        <c:v>8. อัตราการคลอดก่อนกำหนด ลดลงจากเดิมร้อยละ 20 ของการคลอดก่อนกำหนดทั้งหมด *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กราฟ'!$B$9:$I$9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-94.180608957705516</c:v>
                      </c:pt>
                      <c:pt idx="1">
                        <c:v>-21.167883211678834</c:v>
                      </c:pt>
                      <c:pt idx="2">
                        <c:v>-30.357142857142854</c:v>
                      </c:pt>
                      <c:pt idx="3">
                        <c:v>107.19101123595506</c:v>
                      </c:pt>
                      <c:pt idx="4">
                        <c:v>8.4479371316306437</c:v>
                      </c:pt>
                      <c:pt idx="5">
                        <c:v>0</c:v>
                      </c:pt>
                      <c:pt idx="6">
                        <c:v>-98.644986449864504</c:v>
                      </c:pt>
                      <c:pt idx="7">
                        <c:v>20.956399437412088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กราฟ'!$A$10</c15:sqref>
                        </c15:formulaRef>
                      </c:ext>
                    </c:extLst>
                    <c:strCache>
                      <c:ptCount val="1"/>
                      <c:pt idx="0">
                        <c:v>9. ทารกแรกเกิดน้ำหนักน้อยกว่า 2,500 กรัม ไม่เกินร้อยละ 7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3">
                          <a:lumMod val="60000"/>
                        </a:schemeClr>
                      </a:gs>
                      <a:gs pos="100000">
                        <a:schemeClr val="accent3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กราฟ'!$B$10:$I$10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5.7126076742364917</c:v>
                      </c:pt>
                      <c:pt idx="1">
                        <c:v>6.2776430303894992</c:v>
                      </c:pt>
                      <c:pt idx="2">
                        <c:v>6.2876372653205808</c:v>
                      </c:pt>
                      <c:pt idx="3">
                        <c:v>5.8194774346793352</c:v>
                      </c:pt>
                      <c:pt idx="4">
                        <c:v>6.3262684649967884</c:v>
                      </c:pt>
                      <c:pt idx="5">
                        <c:v>3.6018957345971563</c:v>
                      </c:pt>
                      <c:pt idx="6">
                        <c:v>4.3088737201365186</c:v>
                      </c:pt>
                      <c:pt idx="7">
                        <c:v>4.8229861467419193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กราฟ'!$A$11</c15:sqref>
                        </c15:formulaRef>
                      </c:ext>
                    </c:extLst>
                    <c:strCache>
                      <c:ptCount val="1"/>
                      <c:pt idx="0">
                        <c:v>10. เด็ก 0-5 ปี มีพัฒนาการสมวัย ร้อยละ 85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กราฟ'!$B$11:$I$11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95.074011162339232</c:v>
                      </c:pt>
                      <c:pt idx="1">
                        <c:v>95.107671217227391</c:v>
                      </c:pt>
                      <c:pt idx="2">
                        <c:v>94.730498828255776</c:v>
                      </c:pt>
                      <c:pt idx="3">
                        <c:v>95.975334836228612</c:v>
                      </c:pt>
                      <c:pt idx="4">
                        <c:v>96.229964632402741</c:v>
                      </c:pt>
                      <c:pt idx="5">
                        <c:v>93.539480949751521</c:v>
                      </c:pt>
                      <c:pt idx="6">
                        <c:v>93.618465716225387</c:v>
                      </c:pt>
                      <c:pt idx="7">
                        <c:v>95.83072492800801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กราฟ'!$A$12</c15:sqref>
                        </c15:formulaRef>
                      </c:ext>
                    </c:extLst>
                    <c:strCache>
                      <c:ptCount val="1"/>
                      <c:pt idx="0">
                        <c:v>11. เด็กสูงดีสมส่วน ร้อยละ 54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60000"/>
                        </a:schemeClr>
                      </a:gs>
                      <a:gs pos="100000">
                        <a:schemeClr val="accent5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กราฟ'!$B$12:$I$12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50.734392131745494</c:v>
                      </c:pt>
                      <c:pt idx="1">
                        <c:v>50.735604809280531</c:v>
                      </c:pt>
                      <c:pt idx="2">
                        <c:v>50.487136814367936</c:v>
                      </c:pt>
                      <c:pt idx="3">
                        <c:v>52.869066249347938</c:v>
                      </c:pt>
                      <c:pt idx="4">
                        <c:v>46.650030009160695</c:v>
                      </c:pt>
                      <c:pt idx="5">
                        <c:v>50.533356649471017</c:v>
                      </c:pt>
                      <c:pt idx="6">
                        <c:v>53.363005162898347</c:v>
                      </c:pt>
                      <c:pt idx="7">
                        <c:v>50.346726493983276</c:v>
                      </c:pt>
                    </c:numCache>
                  </c:numRef>
                </c:val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กราฟ'!$A$13</c15:sqref>
                        </c15:formulaRef>
                      </c:ext>
                    </c:extLst>
                    <c:strCache>
                      <c:ptCount val="1"/>
                      <c:pt idx="0">
                        <c:v>12. อัตราการติดเชื้อในกระเลือดแบบรุนแรงของผู้ป่วยที่เข้ารับการรักษาในโรงพยาบาล &lt;ร้อยละ30 ในกลุ่มผู้ป่วย Community-Acquire Sepsis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กราฟ'!$B$13:$I$13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22.018502943650127</c:v>
                      </c:pt>
                      <c:pt idx="1">
                        <c:v>24.516627996906418</c:v>
                      </c:pt>
                      <c:pt idx="2">
                        <c:v>25.986394557823129</c:v>
                      </c:pt>
                      <c:pt idx="3">
                        <c:v>40.470588235294116</c:v>
                      </c:pt>
                      <c:pt idx="4">
                        <c:v>30.686695278969957</c:v>
                      </c:pt>
                      <c:pt idx="5">
                        <c:v>19.560094265514532</c:v>
                      </c:pt>
                      <c:pt idx="6">
                        <c:v>8.3499005964214703</c:v>
                      </c:pt>
                      <c:pt idx="7">
                        <c:v>3.5587188612099645</c:v>
                      </c:pt>
                    </c:numCache>
                  </c:numRef>
                </c:val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กราฟ'!$A$14</c15:sqref>
                        </c15:formulaRef>
                      </c:ext>
                    </c:extLst>
                    <c:strCache>
                      <c:ptCount val="1"/>
                      <c:pt idx="0">
                        <c:v>13. ข้อมูลสาเหตุการตายที่ไม่ทราบสาเหตุ
(Ill Defined) ของจังหวัดไม่เกินร้อยละ 25 ของการตายทั้งหมด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100000">
                        <a:schemeClr val="accent1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กราฟ'!$B$14:$I$14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27.492349814784991</c:v>
                      </c:pt>
                      <c:pt idx="1">
                        <c:v>22.200864968765018</c:v>
                      </c:pt>
                      <c:pt idx="2">
                        <c:v>27.665140614780903</c:v>
                      </c:pt>
                      <c:pt idx="3">
                        <c:v>38.171772978402814</c:v>
                      </c:pt>
                      <c:pt idx="4">
                        <c:v>20.328975115984818</c:v>
                      </c:pt>
                      <c:pt idx="5">
                        <c:v>40.704500978473583</c:v>
                      </c:pt>
                      <c:pt idx="6">
                        <c:v>20.581113801452783</c:v>
                      </c:pt>
                      <c:pt idx="7">
                        <c:v>30.802292263610315</c:v>
                      </c:pt>
                    </c:numCache>
                  </c:numRef>
                </c:val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กราฟ'!$A$15</c15:sqref>
                        </c15:formulaRef>
                      </c:ext>
                    </c:extLst>
                    <c:strCache>
                      <c:ptCount val="1"/>
                      <c:pt idx="0">
                        <c:v>14. ร้อยละของประสิทธิภาพการเฝ้าระวังและควบคุมโรคในระบบรายงาน R8-506 Dashboard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80000"/>
                          <a:lumOff val="20000"/>
                        </a:schemeClr>
                      </a:gs>
                      <a:gs pos="100000">
                        <a:schemeClr val="accent2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rgbClr val="00206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กราฟ'!$B$1:$I$1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'ยุทธศาสตร์ กราฟ'!$B$15:$I$15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70.36681595222862</c:v>
                      </c:pt>
                      <c:pt idx="1">
                        <c:v>72.706830319497797</c:v>
                      </c:pt>
                      <c:pt idx="2">
                        <c:v>69.995214547774765</c:v>
                      </c:pt>
                      <c:pt idx="3">
                        <c:v>70.729029424681599</c:v>
                      </c:pt>
                      <c:pt idx="4">
                        <c:v>59.977645305514159</c:v>
                      </c:pt>
                      <c:pt idx="5">
                        <c:v>65.8343057176196</c:v>
                      </c:pt>
                      <c:pt idx="6">
                        <c:v>82.051282051282058</c:v>
                      </c:pt>
                      <c:pt idx="7">
                        <c:v>80.434153400868311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709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7096832"/>
        <c:crosses val="autoZero"/>
        <c:auto val="1"/>
        <c:lblAlgn val="ctr"/>
        <c:lblOffset val="100"/>
        <c:noMultiLvlLbl val="0"/>
      </c:catAx>
      <c:valAx>
        <c:axId val="20709683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7095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 b="1">
          <a:solidFill>
            <a:srgbClr val="00206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h-TH"/>
              <a:t>พฤติกรรมเสี่ยง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ดื่มแอลฯ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เขตฯ 8</c:v>
                </c:pt>
              </c:strCache>
            </c:strRef>
          </c:cat>
          <c:val>
            <c:numRef>
              <c:f>Sheet1!$B$2:$B$9</c:f>
              <c:numCache>
                <c:formatCode>0.0</c:formatCode>
                <c:ptCount val="8"/>
                <c:pt idx="0">
                  <c:v>22.97</c:v>
                </c:pt>
                <c:pt idx="1">
                  <c:v>18.18</c:v>
                </c:pt>
                <c:pt idx="2">
                  <c:v>22.71</c:v>
                </c:pt>
                <c:pt idx="3">
                  <c:v>7.53</c:v>
                </c:pt>
                <c:pt idx="4">
                  <c:v>20</c:v>
                </c:pt>
                <c:pt idx="5">
                  <c:v>24.22</c:v>
                </c:pt>
                <c:pt idx="6">
                  <c:v>21.71</c:v>
                </c:pt>
                <c:pt idx="7">
                  <c:v>20.61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ไม่สวมหมวก</c:v>
                </c:pt>
              </c:strCache>
            </c:strRef>
          </c:tx>
          <c:spPr>
            <a:solidFill>
              <a:srgbClr val="57EF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เขตฯ 8</c:v>
                </c:pt>
              </c:strCache>
            </c:strRef>
          </c:cat>
          <c:val>
            <c:numRef>
              <c:f>Sheet1!$C$2:$C$9</c:f>
              <c:numCache>
                <c:formatCode>0.0</c:formatCode>
                <c:ptCount val="8"/>
                <c:pt idx="0">
                  <c:v>71.62</c:v>
                </c:pt>
                <c:pt idx="1">
                  <c:v>83.12</c:v>
                </c:pt>
                <c:pt idx="2">
                  <c:v>74.45</c:v>
                </c:pt>
                <c:pt idx="3">
                  <c:v>52.69</c:v>
                </c:pt>
                <c:pt idx="4">
                  <c:v>88.57</c:v>
                </c:pt>
                <c:pt idx="5">
                  <c:v>74.22</c:v>
                </c:pt>
                <c:pt idx="6">
                  <c:v>81.400000000000006</c:v>
                </c:pt>
                <c:pt idx="7">
                  <c:v>74.77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322688"/>
        <c:axId val="202325376"/>
      </c:barChart>
      <c:catAx>
        <c:axId val="20232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02325376"/>
        <c:crosses val="autoZero"/>
        <c:auto val="1"/>
        <c:lblAlgn val="ctr"/>
        <c:lblOffset val="100"/>
        <c:noMultiLvlLbl val="0"/>
      </c:catAx>
      <c:valAx>
        <c:axId val="20232537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th-TH"/>
          </a:p>
        </c:txPr>
        <c:crossAx val="20232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 sz="8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ysClr val="windowText" lastClr="00000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 dirty="0" smtClean="0"/>
              <a:t>ระดับเขต</a:t>
            </a:r>
            <a:endParaRPr lang="th-TH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กราฟ!$A$2</c:f>
              <c:strCache>
                <c:ptCount val="1"/>
                <c:pt idx="0">
                  <c:v>พชอ.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rgbClr val="92D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กราฟ!$B$1:$I$1</c:f>
              <c:strCache>
                <c:ptCount val="8"/>
                <c:pt idx="0">
                  <c:v>เขต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กราฟ!$B$2:$I$2</c:f>
              <c:numCache>
                <c:formatCode>General</c:formatCode>
                <c:ptCount val="8"/>
                <c:pt idx="0" formatCode="0">
                  <c:v>100</c:v>
                </c:pt>
                <c:pt idx="1">
                  <c:v>100</c:v>
                </c:pt>
                <c:pt idx="2" formatCode="0">
                  <c:v>100</c:v>
                </c:pt>
                <c:pt idx="3" formatCode="0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172352"/>
        <c:axId val="207173888"/>
      </c:barChart>
      <c:catAx>
        <c:axId val="20717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7173888"/>
        <c:crosses val="autoZero"/>
        <c:auto val="1"/>
        <c:lblAlgn val="ctr"/>
        <c:lblOffset val="100"/>
        <c:noMultiLvlLbl val="0"/>
      </c:catAx>
      <c:valAx>
        <c:axId val="20717388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0717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 b="1">
          <a:solidFill>
            <a:sysClr val="windowText" lastClr="00000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rgbClr val="000099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 dirty="0" smtClean="0">
                <a:solidFill>
                  <a:srgbClr val="000099"/>
                </a:solidFill>
              </a:rPr>
              <a:t>ระดับประเทศ</a:t>
            </a:r>
            <a:endParaRPr lang="th-TH" dirty="0">
              <a:solidFill>
                <a:srgbClr val="000099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 ผู้ตรวจ'!$E$4</c:f>
              <c:strCache>
                <c:ptCount val="1"/>
                <c:pt idx="0">
                  <c:v>พชอ.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7"/>
              <c:spPr>
                <a:solidFill>
                  <a:srgbClr val="92D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ผู้ตรวจ'!$F$3:$Q$3</c:f>
              <c:strCache>
                <c:ptCount val="12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  <c:pt idx="9">
                  <c:v>เขต 10</c:v>
                </c:pt>
                <c:pt idx="10">
                  <c:v>เขต 11</c:v>
                </c:pt>
                <c:pt idx="11">
                  <c:v>เขต 12</c:v>
                </c:pt>
              </c:strCache>
            </c:strRef>
          </c:cat>
          <c:val>
            <c:numRef>
              <c:f>'PA ผู้ตรวจ'!$F$4:$Q$4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211136"/>
        <c:axId val="207217024"/>
      </c:barChart>
      <c:catAx>
        <c:axId val="20721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0099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7217024"/>
        <c:crosses val="autoZero"/>
        <c:auto val="1"/>
        <c:lblAlgn val="ctr"/>
        <c:lblOffset val="100"/>
        <c:noMultiLvlLbl val="0"/>
      </c:catAx>
      <c:valAx>
        <c:axId val="207217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21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ysClr val="windowText" lastClr="00000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/>
              <a:t>ร้อยละ</a:t>
            </a:r>
          </a:p>
        </c:rich>
      </c:tx>
      <c:layout>
        <c:manualLayout>
          <c:xMode val="edge"/>
          <c:yMode val="edge"/>
          <c:x val="0.4543122459827218"/>
          <c:y val="5.51495990511364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กราฟ!$A$3</c:f>
              <c:strCache>
                <c:ptCount val="1"/>
                <c:pt idx="0">
                  <c:v>EOC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rgbClr val="92D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กราฟ!$B$1:$I$1</c:f>
              <c:strCache>
                <c:ptCount val="8"/>
                <c:pt idx="0">
                  <c:v>เขต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กราฟ!$B$3:$I$3</c:f>
              <c:numCache>
                <c:formatCode>General</c:formatCode>
                <c:ptCount val="8"/>
                <c:pt idx="0" formatCode="0">
                  <c:v>100</c:v>
                </c:pt>
                <c:pt idx="1">
                  <c:v>100</c:v>
                </c:pt>
                <c:pt idx="2" formatCode="0">
                  <c:v>100</c:v>
                </c:pt>
                <c:pt idx="3" formatCode="0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er>
          <c:idx val="1"/>
          <c:order val="1"/>
          <c:tx>
            <c:strRef>
              <c:f>กราฟ!$A$4</c:f>
              <c:strCache>
                <c:ptCount val="1"/>
                <c:pt idx="0">
                  <c:v>SAT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chemeClr val="accent4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rgbClr val="92D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กราฟ!$B$1:$I$1</c:f>
              <c:strCache>
                <c:ptCount val="8"/>
                <c:pt idx="0">
                  <c:v>เขต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กราฟ!$B$4:$I$4</c:f>
              <c:numCache>
                <c:formatCode>General</c:formatCode>
                <c:ptCount val="8"/>
                <c:pt idx="0" formatCode="0">
                  <c:v>100</c:v>
                </c:pt>
                <c:pt idx="1">
                  <c:v>100</c:v>
                </c:pt>
                <c:pt idx="2" formatCode="0">
                  <c:v>100</c:v>
                </c:pt>
                <c:pt idx="3" formatCode="0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6324864"/>
        <c:axId val="206326400"/>
      </c:barChart>
      <c:catAx>
        <c:axId val="20632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6326400"/>
        <c:crosses val="autoZero"/>
        <c:auto val="1"/>
        <c:lblAlgn val="ctr"/>
        <c:lblOffset val="100"/>
        <c:noMultiLvlLbl val="0"/>
      </c:catAx>
      <c:valAx>
        <c:axId val="20632640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06324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212118204694864"/>
          <c:y val="0.15025436844753592"/>
          <c:w val="0.21699404347192391"/>
          <c:h val="8.14971589063413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 b="1">
          <a:solidFill>
            <a:sysClr val="windowText" lastClr="00000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 กราฟ'!$D$4</c:f>
              <c:strCache>
                <c:ptCount val="1"/>
                <c:pt idx="0">
                  <c:v>G&amp;C พื้นฐาน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กราฟ'!$E$4:$L$4</c:f>
              <c:numCache>
                <c:formatCode>0.00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er>
          <c:idx val="3"/>
          <c:order val="1"/>
          <c:tx>
            <c:strRef>
              <c:f>'PA กราฟ'!$D$5</c:f>
              <c:strCache>
                <c:ptCount val="1"/>
                <c:pt idx="0">
                  <c:v>G&amp;C ดี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60000"/>
                  </a:schemeClr>
                </a:gs>
                <a:gs pos="100000">
                  <a:schemeClr val="accent2">
                    <a:lumMod val="6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กราฟ'!$E$5:$L$5</c:f>
              <c:numCache>
                <c:formatCode>0.00</c:formatCode>
                <c:ptCount val="8"/>
                <c:pt idx="0">
                  <c:v>54.347826086956523</c:v>
                </c:pt>
                <c:pt idx="1">
                  <c:v>43.478260869565219</c:v>
                </c:pt>
                <c:pt idx="2">
                  <c:v>61.111111111111114</c:v>
                </c:pt>
                <c:pt idx="3">
                  <c:v>61.53846153846154</c:v>
                </c:pt>
                <c:pt idx="4">
                  <c:v>60</c:v>
                </c:pt>
                <c:pt idx="5">
                  <c:v>55.555555555555557</c:v>
                </c:pt>
                <c:pt idx="6">
                  <c:v>50</c:v>
                </c:pt>
                <c:pt idx="7">
                  <c:v>50</c:v>
                </c:pt>
              </c:numCache>
            </c:numRef>
          </c:val>
        </c:ser>
        <c:ser>
          <c:idx val="4"/>
          <c:order val="2"/>
          <c:tx>
            <c:strRef>
              <c:f>'PA กราฟ'!$D$6</c:f>
              <c:strCache>
                <c:ptCount val="1"/>
                <c:pt idx="0">
                  <c:v>G&amp;C ดีมาก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</a:schemeClr>
                </a:gs>
                <a:gs pos="100000">
                  <a:schemeClr val="accent4">
                    <a:lumMod val="6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7"/>
              <c:layout>
                <c:manualLayout>
                  <c:x val="8.4368828631344941E-3"/>
                  <c:y val="0.101704798480563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กราฟ'!$E$6:$L$6</c:f>
              <c:numCache>
                <c:formatCode>0.00</c:formatCode>
                <c:ptCount val="8"/>
                <c:pt idx="0">
                  <c:v>28.260869565217391</c:v>
                </c:pt>
                <c:pt idx="1">
                  <c:v>21.739130434782609</c:v>
                </c:pt>
                <c:pt idx="2">
                  <c:v>38.888888888888886</c:v>
                </c:pt>
                <c:pt idx="3">
                  <c:v>30.76923076923077</c:v>
                </c:pt>
                <c:pt idx="4">
                  <c:v>26.666666666666668</c:v>
                </c:pt>
                <c:pt idx="5">
                  <c:v>11.111111111111111</c:v>
                </c:pt>
                <c:pt idx="6">
                  <c:v>16.666666666666668</c:v>
                </c:pt>
                <c:pt idx="7">
                  <c:v>50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8781696"/>
        <c:axId val="2087832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 กราฟ'!$D$2</c15:sqref>
                        </c15:formulaRef>
                      </c:ext>
                    </c:extLst>
                    <c:strCache>
                      <c:ptCount val="1"/>
                      <c:pt idx="0">
                        <c:v>พชอ.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'PA กราฟ'!$E$2:$L$2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กราฟ'!$D$3</c15:sqref>
                        </c15:formulaRef>
                      </c:ext>
                    </c:extLst>
                    <c:strCache>
                      <c:ptCount val="1"/>
                      <c:pt idx="0">
                        <c:v>EOC&amp;SAT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กราฟ'!$E$3:$L$3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878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99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8783232"/>
        <c:crosses val="autoZero"/>
        <c:auto val="1"/>
        <c:lblAlgn val="ctr"/>
        <c:lblOffset val="100"/>
        <c:noMultiLvlLbl val="0"/>
      </c:catAx>
      <c:valAx>
        <c:axId val="20878323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878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6643588362145"/>
          <c:y val="0.14069502797266972"/>
          <c:w val="0.85762237395150676"/>
          <c:h val="0.628218313133389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'3'!$B$12</c:f>
              <c:strCache>
                <c:ptCount val="1"/>
                <c:pt idx="0">
                  <c:v>ผ่านเกณฑ์ฯระดับพื้นฐานขึ้นไป</c:v>
                </c:pt>
              </c:strCache>
            </c:strRef>
          </c:tx>
          <c:spPr>
            <a:solidFill>
              <a:srgbClr val="F49E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2"/>
            <c:invertIfNegative val="0"/>
            <c:bubble3D val="0"/>
            <c:spPr>
              <a:solidFill>
                <a:srgbClr val="009DB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'3'!$C$11:$O$11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'3'!$C$12:$O$12</c:f>
              <c:numCache>
                <c:formatCode>0.00</c:formatCode>
                <c:ptCount val="1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88.405797101449295</c:v>
                </c:pt>
                <c:pt idx="5">
                  <c:v>98.73</c:v>
                </c:pt>
                <c:pt idx="6">
                  <c:v>74.069999999999993</c:v>
                </c:pt>
                <c:pt idx="7">
                  <c:v>100</c:v>
                </c:pt>
                <c:pt idx="8">
                  <c:v>98.9</c:v>
                </c:pt>
                <c:pt idx="9">
                  <c:v>100</c:v>
                </c:pt>
                <c:pt idx="10">
                  <c:v>100</c:v>
                </c:pt>
                <c:pt idx="11">
                  <c:v>98.8</c:v>
                </c:pt>
                <c:pt idx="12">
                  <c:v>96.575483091787433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8478976"/>
        <c:axId val="208515840"/>
      </c:barChart>
      <c:catAx>
        <c:axId val="208478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0099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r>
                  <a:rPr lang="th-TH" sz="1400">
                    <a:solidFill>
                      <a:srgbClr val="000099"/>
                    </a:solidFill>
                  </a:rPr>
                  <a:t>เขตสุขภาพ</a:t>
                </a:r>
              </a:p>
            </c:rich>
          </c:tx>
          <c:layout>
            <c:manualLayout>
              <c:xMode val="edge"/>
              <c:yMode val="edge"/>
              <c:x val="0.58426002166763535"/>
              <c:y val="0.8731424951288722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99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8515840"/>
        <c:crosses val="autoZero"/>
        <c:auto val="1"/>
        <c:lblAlgn val="ctr"/>
        <c:lblOffset val="100"/>
        <c:noMultiLvlLbl val="0"/>
      </c:catAx>
      <c:valAx>
        <c:axId val="208515840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847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5"/>
          <c:order val="0"/>
          <c:tx>
            <c:strRef>
              <c:f>'PA กราฟ'!$D$7</c:f>
              <c:strCache>
                <c:ptCount val="1"/>
                <c:pt idx="0">
                  <c:v>PCC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60000"/>
                  </a:schemeClr>
                </a:gs>
                <a:gs pos="100000">
                  <a:schemeClr val="accent6">
                    <a:lumMod val="6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noFill/>
                <a:ln w="28575"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กราฟ'!$E$7:$L$7</c:f>
              <c:numCache>
                <c:formatCode>0.00</c:formatCode>
                <c:ptCount val="8"/>
                <c:pt idx="0">
                  <c:v>81.159420289855078</c:v>
                </c:pt>
                <c:pt idx="1">
                  <c:v>88.888888888888886</c:v>
                </c:pt>
                <c:pt idx="2">
                  <c:v>100</c:v>
                </c:pt>
                <c:pt idx="3">
                  <c:v>57.142857142857146</c:v>
                </c:pt>
                <c:pt idx="4">
                  <c:v>100</c:v>
                </c:pt>
                <c:pt idx="5">
                  <c:v>69.230769230769226</c:v>
                </c:pt>
                <c:pt idx="6">
                  <c:v>50</c:v>
                </c:pt>
                <c:pt idx="7">
                  <c:v>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8605184"/>
        <c:axId val="2086067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 กราฟ'!$D$2</c15:sqref>
                        </c15:formulaRef>
                      </c:ext>
                    </c:extLst>
                    <c:strCache>
                      <c:ptCount val="1"/>
                      <c:pt idx="0">
                        <c:v>พชอ.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'PA กราฟ'!$E$2:$L$2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กราฟ'!$D$3</c15:sqref>
                        </c15:formulaRef>
                      </c:ext>
                    </c:extLst>
                    <c:strCache>
                      <c:ptCount val="1"/>
                      <c:pt idx="0">
                        <c:v>EOC&amp;SAT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กราฟ'!$E$3:$L$3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กราฟ'!$D$4</c15:sqref>
                        </c15:formulaRef>
                      </c:ext>
                    </c:extLst>
                    <c:strCache>
                      <c:ptCount val="1"/>
                      <c:pt idx="0">
                        <c:v>G&amp;C พื้นฐาน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กราฟ'!$E$4:$L$4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กราฟ'!$D$5</c15:sqref>
                        </c15:formulaRef>
                      </c:ext>
                    </c:extLst>
                    <c:strCache>
                      <c:ptCount val="1"/>
                      <c:pt idx="0">
                        <c:v>G&amp;C ดี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กราฟ'!$E$5:$L$5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54.347826086956523</c:v>
                      </c:pt>
                      <c:pt idx="1">
                        <c:v>43.478260869565219</c:v>
                      </c:pt>
                      <c:pt idx="2">
                        <c:v>61.111111111111114</c:v>
                      </c:pt>
                      <c:pt idx="3">
                        <c:v>61.53846153846154</c:v>
                      </c:pt>
                      <c:pt idx="4">
                        <c:v>60</c:v>
                      </c:pt>
                      <c:pt idx="5">
                        <c:v>55.555555555555557</c:v>
                      </c:pt>
                      <c:pt idx="6">
                        <c:v>50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กราฟ'!$D$6</c15:sqref>
                        </c15:formulaRef>
                      </c:ext>
                    </c:extLst>
                    <c:strCache>
                      <c:ptCount val="1"/>
                      <c:pt idx="0">
                        <c:v>G&amp;C ดีมาก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กราฟ'!$E$6:$L$6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28.260869565217391</c:v>
                      </c:pt>
                      <c:pt idx="1">
                        <c:v>21.739130434782609</c:v>
                      </c:pt>
                      <c:pt idx="2">
                        <c:v>38.888888888888886</c:v>
                      </c:pt>
                      <c:pt idx="3">
                        <c:v>30.76923076923077</c:v>
                      </c:pt>
                      <c:pt idx="4">
                        <c:v>26.666666666666668</c:v>
                      </c:pt>
                      <c:pt idx="5">
                        <c:v>11.111111111111111</c:v>
                      </c:pt>
                      <c:pt idx="6">
                        <c:v>16.666666666666668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860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99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8606720"/>
        <c:crosses val="autoZero"/>
        <c:auto val="1"/>
        <c:lblAlgn val="ctr"/>
        <c:lblOffset val="100"/>
        <c:noMultiLvlLbl val="0"/>
      </c:catAx>
      <c:valAx>
        <c:axId val="20860672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860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6"/>
          <c:order val="0"/>
          <c:tx>
            <c:strRef>
              <c:f>'PA กราฟ'!$D$8</c:f>
              <c:strCache>
                <c:ptCount val="1"/>
                <c:pt idx="0">
                  <c:v>RDU ขั้นที่ 1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2">
                    <a:lumMod val="80000"/>
                    <a:lumOff val="2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rgbClr val="FFC000"/>
                </a:solidFill>
                <a:ln>
                  <a:solidFill>
                    <a:sysClr val="window" lastClr="FFFFFF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000099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0099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กราฟ'!$E$8:$L$8</c:f>
              <c:numCache>
                <c:formatCode>0.00</c:formatCode>
                <c:ptCount val="8"/>
                <c:pt idx="0">
                  <c:v>95.454545454545453</c:v>
                </c:pt>
                <c:pt idx="1">
                  <c:v>95.238095238095241</c:v>
                </c:pt>
                <c:pt idx="2">
                  <c:v>100</c:v>
                </c:pt>
                <c:pt idx="3">
                  <c:v>91.666666666666671</c:v>
                </c:pt>
                <c:pt idx="4">
                  <c:v>92.857142857142861</c:v>
                </c:pt>
                <c:pt idx="5">
                  <c:v>100</c:v>
                </c:pt>
                <c:pt idx="6">
                  <c:v>100</c:v>
                </c:pt>
                <c:pt idx="7">
                  <c:v>87.5</c:v>
                </c:pt>
              </c:numCache>
            </c:numRef>
          </c:val>
        </c:ser>
        <c:ser>
          <c:idx val="7"/>
          <c:order val="1"/>
          <c:tx>
            <c:strRef>
              <c:f>'PA กราฟ'!$D$9</c:f>
              <c:strCache>
                <c:ptCount val="1"/>
                <c:pt idx="0">
                  <c:v>RDU ขั้นที่ 2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80000"/>
                    <a:lumOff val="20000"/>
                  </a:schemeClr>
                </a:gs>
                <a:gs pos="100000">
                  <a:schemeClr val="accent4">
                    <a:lumMod val="80000"/>
                    <a:lumOff val="2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rgbClr val="70AD47">
                    <a:lumMod val="60000"/>
                    <a:lumOff val="4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000099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70AD47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0099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กราฟ'!$E$9:$L$9</c:f>
              <c:numCache>
                <c:formatCode>0.00</c:formatCode>
                <c:ptCount val="8"/>
                <c:pt idx="0">
                  <c:v>7.6923076923076925</c:v>
                </c:pt>
                <c:pt idx="1">
                  <c:v>9.5238095238095237</c:v>
                </c:pt>
                <c:pt idx="2">
                  <c:v>5.5555555555555554</c:v>
                </c:pt>
                <c:pt idx="3">
                  <c:v>8.3333333333333339</c:v>
                </c:pt>
                <c:pt idx="4">
                  <c:v>0</c:v>
                </c:pt>
                <c:pt idx="5">
                  <c:v>22.222222222222221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8679680"/>
        <c:axId val="2086812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 กราฟ'!$D$2</c15:sqref>
                        </c15:formulaRef>
                      </c:ext>
                    </c:extLst>
                    <c:strCache>
                      <c:ptCount val="1"/>
                      <c:pt idx="0">
                        <c:v>พชอ.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'PA กราฟ'!$E$2:$L$2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กราฟ'!$D$3</c15:sqref>
                        </c15:formulaRef>
                      </c:ext>
                    </c:extLst>
                    <c:strCache>
                      <c:ptCount val="1"/>
                      <c:pt idx="0">
                        <c:v>EOC&amp;SAT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กราฟ'!$E$3:$L$3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กราฟ'!$D$4</c15:sqref>
                        </c15:formulaRef>
                      </c:ext>
                    </c:extLst>
                    <c:strCache>
                      <c:ptCount val="1"/>
                      <c:pt idx="0">
                        <c:v>G&amp;C พื้นฐาน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กราฟ'!$E$4:$L$4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กราฟ'!$D$5</c15:sqref>
                        </c15:formulaRef>
                      </c:ext>
                    </c:extLst>
                    <c:strCache>
                      <c:ptCount val="1"/>
                      <c:pt idx="0">
                        <c:v>G&amp;C ดี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กราฟ'!$E$5:$L$5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54.347826086956523</c:v>
                      </c:pt>
                      <c:pt idx="1">
                        <c:v>43.478260869565219</c:v>
                      </c:pt>
                      <c:pt idx="2">
                        <c:v>61.111111111111114</c:v>
                      </c:pt>
                      <c:pt idx="3">
                        <c:v>61.53846153846154</c:v>
                      </c:pt>
                      <c:pt idx="4">
                        <c:v>60</c:v>
                      </c:pt>
                      <c:pt idx="5">
                        <c:v>55.555555555555557</c:v>
                      </c:pt>
                      <c:pt idx="6">
                        <c:v>50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กราฟ'!$D$6</c15:sqref>
                        </c15:formulaRef>
                      </c:ext>
                    </c:extLst>
                    <c:strCache>
                      <c:ptCount val="1"/>
                      <c:pt idx="0">
                        <c:v>G&amp;C ดีมาก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กราฟ'!$E$6:$L$6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28.260869565217391</c:v>
                      </c:pt>
                      <c:pt idx="1">
                        <c:v>21.739130434782609</c:v>
                      </c:pt>
                      <c:pt idx="2">
                        <c:v>38.888888888888886</c:v>
                      </c:pt>
                      <c:pt idx="3">
                        <c:v>30.76923076923077</c:v>
                      </c:pt>
                      <c:pt idx="4">
                        <c:v>26.666666666666668</c:v>
                      </c:pt>
                      <c:pt idx="5">
                        <c:v>11.111111111111111</c:v>
                      </c:pt>
                      <c:pt idx="6">
                        <c:v>16.666666666666668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กราฟ'!$D$7</c15:sqref>
                        </c15:formulaRef>
                      </c:ext>
                    </c:extLst>
                    <c:strCache>
                      <c:ptCount val="1"/>
                      <c:pt idx="0">
                        <c:v>PCC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กราฟ'!$E$7:$L$7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81.159420289855078</c:v>
                      </c:pt>
                      <c:pt idx="1">
                        <c:v>88.888888888888886</c:v>
                      </c:pt>
                      <c:pt idx="2">
                        <c:v>100</c:v>
                      </c:pt>
                      <c:pt idx="3">
                        <c:v>57.142857142857146</c:v>
                      </c:pt>
                      <c:pt idx="4">
                        <c:v>100</c:v>
                      </c:pt>
                      <c:pt idx="5">
                        <c:v>69.230769230769226</c:v>
                      </c:pt>
                      <c:pt idx="6">
                        <c:v>50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867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99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8681216"/>
        <c:crosses val="autoZero"/>
        <c:auto val="1"/>
        <c:lblAlgn val="ctr"/>
        <c:lblOffset val="100"/>
        <c:noMultiLvlLbl val="0"/>
      </c:catAx>
      <c:valAx>
        <c:axId val="20868121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867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  <c:userShapes r:id="rId3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8"/>
          <c:order val="0"/>
          <c:tx>
            <c:strRef>
              <c:f>'PA กราฟ'!$D$10</c:f>
              <c:strCache>
                <c:ptCount val="1"/>
                <c:pt idx="0">
                  <c:v>AMR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80000"/>
                    <a:lumOff val="20000"/>
                  </a:schemeClr>
                </a:gs>
                <a:gs pos="100000">
                  <a:schemeClr val="accent6">
                    <a:lumMod val="80000"/>
                    <a:lumOff val="2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กราฟ'!$E$10:$L$10</c:f>
              <c:numCache>
                <c:formatCode>0.00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8721024"/>
        <c:axId val="2092564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 กราฟ'!$D$2</c15:sqref>
                        </c15:formulaRef>
                      </c:ext>
                    </c:extLst>
                    <c:strCache>
                      <c:ptCount val="1"/>
                      <c:pt idx="0">
                        <c:v>พชอ.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'PA กราฟ'!$E$2:$L$2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กราฟ'!$D$3</c15:sqref>
                        </c15:formulaRef>
                      </c:ext>
                    </c:extLst>
                    <c:strCache>
                      <c:ptCount val="1"/>
                      <c:pt idx="0">
                        <c:v>EOC&amp;SAT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กราฟ'!$E$3:$L$3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กราฟ'!$D$4</c15:sqref>
                        </c15:formulaRef>
                      </c:ext>
                    </c:extLst>
                    <c:strCache>
                      <c:ptCount val="1"/>
                      <c:pt idx="0">
                        <c:v>G&amp;C พื้นฐาน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กราฟ'!$E$4:$L$4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กราฟ'!$D$5</c15:sqref>
                        </c15:formulaRef>
                      </c:ext>
                    </c:extLst>
                    <c:strCache>
                      <c:ptCount val="1"/>
                      <c:pt idx="0">
                        <c:v>G&amp;C ดี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กราฟ'!$E$5:$L$5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54.347826086956523</c:v>
                      </c:pt>
                      <c:pt idx="1">
                        <c:v>43.478260869565219</c:v>
                      </c:pt>
                      <c:pt idx="2">
                        <c:v>61.111111111111114</c:v>
                      </c:pt>
                      <c:pt idx="3">
                        <c:v>61.53846153846154</c:v>
                      </c:pt>
                      <c:pt idx="4">
                        <c:v>60</c:v>
                      </c:pt>
                      <c:pt idx="5">
                        <c:v>55.555555555555557</c:v>
                      </c:pt>
                      <c:pt idx="6">
                        <c:v>50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กราฟ'!$D$6</c15:sqref>
                        </c15:formulaRef>
                      </c:ext>
                    </c:extLst>
                    <c:strCache>
                      <c:ptCount val="1"/>
                      <c:pt idx="0">
                        <c:v>G&amp;C ดีมาก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กราฟ'!$E$6:$L$6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28.260869565217391</c:v>
                      </c:pt>
                      <c:pt idx="1">
                        <c:v>21.739130434782609</c:v>
                      </c:pt>
                      <c:pt idx="2">
                        <c:v>38.888888888888886</c:v>
                      </c:pt>
                      <c:pt idx="3">
                        <c:v>30.76923076923077</c:v>
                      </c:pt>
                      <c:pt idx="4">
                        <c:v>26.666666666666668</c:v>
                      </c:pt>
                      <c:pt idx="5">
                        <c:v>11.111111111111111</c:v>
                      </c:pt>
                      <c:pt idx="6">
                        <c:v>16.666666666666668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กราฟ'!$D$7</c15:sqref>
                        </c15:formulaRef>
                      </c:ext>
                    </c:extLst>
                    <c:strCache>
                      <c:ptCount val="1"/>
                      <c:pt idx="0">
                        <c:v>PCC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กราฟ'!$E$7:$L$7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81.159420289855078</c:v>
                      </c:pt>
                      <c:pt idx="1">
                        <c:v>88.888888888888886</c:v>
                      </c:pt>
                      <c:pt idx="2">
                        <c:v>100</c:v>
                      </c:pt>
                      <c:pt idx="3">
                        <c:v>57.142857142857146</c:v>
                      </c:pt>
                      <c:pt idx="4">
                        <c:v>100</c:v>
                      </c:pt>
                      <c:pt idx="5">
                        <c:v>69.230769230769226</c:v>
                      </c:pt>
                      <c:pt idx="6">
                        <c:v>50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กราฟ'!$D$8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1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80000"/>
                          <a:lumOff val="20000"/>
                        </a:schemeClr>
                      </a:gs>
                      <a:gs pos="100000">
                        <a:schemeClr val="accent2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กราฟ'!$E$8:$L$8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95.454545454545453</c:v>
                      </c:pt>
                      <c:pt idx="1">
                        <c:v>95.238095238095241</c:v>
                      </c:pt>
                      <c:pt idx="2">
                        <c:v>100</c:v>
                      </c:pt>
                      <c:pt idx="3">
                        <c:v>91.666666666666671</c:v>
                      </c:pt>
                      <c:pt idx="4">
                        <c:v>92.857142857142861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87.5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กราฟ'!$D$9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2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  <a:lumOff val="20000"/>
                        </a:schemeClr>
                      </a:gs>
                      <a:gs pos="100000">
                        <a:schemeClr val="accent4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กราฟ'!$E$9:$L$9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7.6923076923076925</c:v>
                      </c:pt>
                      <c:pt idx="1">
                        <c:v>9.5238095238095237</c:v>
                      </c:pt>
                      <c:pt idx="2">
                        <c:v>5.5555555555555554</c:v>
                      </c:pt>
                      <c:pt idx="3">
                        <c:v>8.3333333333333339</c:v>
                      </c:pt>
                      <c:pt idx="4">
                        <c:v>0</c:v>
                      </c:pt>
                      <c:pt idx="5">
                        <c:v>22.222222222222221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872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9256448"/>
        <c:crosses val="autoZero"/>
        <c:auto val="1"/>
        <c:lblAlgn val="ctr"/>
        <c:lblOffset val="100"/>
        <c:noMultiLvlLbl val="0"/>
      </c:catAx>
      <c:valAx>
        <c:axId val="20925644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872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'5'!$B$8</c:f>
              <c:strCache>
                <c:ptCount val="1"/>
                <c:pt idx="0">
                  <c:v>RDU ขั้นที่ 1 </c:v>
                </c:pt>
              </c:strCache>
            </c:strRef>
          </c:tx>
          <c:spPr>
            <a:solidFill>
              <a:srgbClr val="F49E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1"/>
              <c:layout>
                <c:manualLayout>
                  <c:x val="-3.4443568890731302E-3"/>
                  <c:y val="4.41250608456792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'5'!$C$7:$O$7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'5'!$C$8:$O$8</c:f>
              <c:numCache>
                <c:formatCode>_(* #,##0.00_);_(* \(#,##0.00\);_(* "-"??_);_(@_)</c:formatCode>
                <c:ptCount val="13"/>
                <c:pt idx="0">
                  <c:v>85</c:v>
                </c:pt>
                <c:pt idx="1">
                  <c:v>89.36</c:v>
                </c:pt>
                <c:pt idx="2">
                  <c:v>96.3</c:v>
                </c:pt>
                <c:pt idx="3">
                  <c:v>87.32</c:v>
                </c:pt>
                <c:pt idx="4" formatCode="#,##0.00">
                  <c:v>95.522388059701498</c:v>
                </c:pt>
                <c:pt idx="5">
                  <c:v>90.41</c:v>
                </c:pt>
                <c:pt idx="6">
                  <c:v>100</c:v>
                </c:pt>
                <c:pt idx="7">
                  <c:v>95.45</c:v>
                </c:pt>
                <c:pt idx="8">
                  <c:v>94.38</c:v>
                </c:pt>
                <c:pt idx="9">
                  <c:v>98.5</c:v>
                </c:pt>
                <c:pt idx="10">
                  <c:v>100</c:v>
                </c:pt>
                <c:pt idx="11">
                  <c:v>100</c:v>
                </c:pt>
                <c:pt idx="12">
                  <c:v>94.353532338308469</c:v>
                </c:pt>
              </c:numCache>
            </c:numRef>
          </c:val>
        </c:ser>
        <c:ser>
          <c:idx val="1"/>
          <c:order val="1"/>
          <c:tx>
            <c:strRef>
              <c:f>'5'!$B$9</c:f>
              <c:strCache>
                <c:ptCount val="1"/>
                <c:pt idx="0">
                  <c:v>RDU ขั้นที่ 2 </c:v>
                </c:pt>
              </c:strCache>
            </c:strRef>
          </c:tx>
          <c:spPr>
            <a:solidFill>
              <a:srgbClr val="009DB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1"/>
              <c:layout>
                <c:manualLayout>
                  <c:x val="1.7221784445365651E-3"/>
                  <c:y val="-3.5300048676543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'5'!$C$7:$O$7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'5'!$C$9:$O$9</c:f>
              <c:numCache>
                <c:formatCode>_(* #,##0.00_);_(* \(#,##0.00\);_(* "-"??_);_(@_)</c:formatCode>
                <c:ptCount val="13"/>
                <c:pt idx="0">
                  <c:v>9</c:v>
                </c:pt>
                <c:pt idx="1">
                  <c:v>2.31</c:v>
                </c:pt>
                <c:pt idx="2">
                  <c:v>12.5</c:v>
                </c:pt>
                <c:pt idx="3">
                  <c:v>5.63</c:v>
                </c:pt>
                <c:pt idx="4" formatCode="#,##0.00">
                  <c:v>8.9552238805970141</c:v>
                </c:pt>
                <c:pt idx="5">
                  <c:v>6.85</c:v>
                </c:pt>
                <c:pt idx="6">
                  <c:v>9.09</c:v>
                </c:pt>
                <c:pt idx="7">
                  <c:v>7.69</c:v>
                </c:pt>
                <c:pt idx="8">
                  <c:v>6.74</c:v>
                </c:pt>
                <c:pt idx="9">
                  <c:v>5.63</c:v>
                </c:pt>
                <c:pt idx="10">
                  <c:v>16.78</c:v>
                </c:pt>
                <c:pt idx="11">
                  <c:v>100</c:v>
                </c:pt>
                <c:pt idx="12">
                  <c:v>15.931268656716417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9290368"/>
        <c:axId val="209291904"/>
      </c:barChart>
      <c:catAx>
        <c:axId val="20929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9291904"/>
        <c:crosses val="autoZero"/>
        <c:auto val="1"/>
        <c:lblAlgn val="ctr"/>
        <c:lblOffset val="100"/>
        <c:noMultiLvlLbl val="0"/>
      </c:catAx>
      <c:valAx>
        <c:axId val="209291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929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40397097167839"/>
          <c:y val="0.81173974745473165"/>
          <c:w val="0.33919566047864885"/>
          <c:h val="0.152606142332892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1">
    <c:autoUpdate val="0"/>
  </c:externalData>
  <c:userShapes r:id="rId2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9"/>
          <c:order val="0"/>
          <c:tx>
            <c:strRef>
              <c:f>'PA กราฟ'!$D$11</c:f>
              <c:strCache>
                <c:ptCount val="1"/>
                <c:pt idx="0">
                  <c:v>ODS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80000"/>
                  </a:schemeClr>
                </a:gs>
                <a:gs pos="100000">
                  <a:schemeClr val="accent2">
                    <a:lumMod val="8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noFill/>
                <a:ln w="28575"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กราฟ'!$E$11:$L$11</c:f>
              <c:numCache>
                <c:formatCode>0.00</c:formatCode>
                <c:ptCount val="8"/>
                <c:pt idx="0">
                  <c:v>30.64699205448354</c:v>
                </c:pt>
                <c:pt idx="1">
                  <c:v>21.579961464354529</c:v>
                </c:pt>
                <c:pt idx="2">
                  <c:v>100</c:v>
                </c:pt>
                <c:pt idx="3">
                  <c:v>100</c:v>
                </c:pt>
                <c:pt idx="4">
                  <c:v>17.307692307692307</c:v>
                </c:pt>
                <c:pt idx="5">
                  <c:v>100</c:v>
                </c:pt>
                <c:pt idx="6">
                  <c:v>26.993865030674847</c:v>
                </c:pt>
                <c:pt idx="7">
                  <c:v>17.647058823529413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9123200"/>
        <c:axId val="2091247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 กราฟ'!$D$2</c15:sqref>
                        </c15:formulaRef>
                      </c:ext>
                    </c:extLst>
                    <c:strCache>
                      <c:ptCount val="1"/>
                      <c:pt idx="0">
                        <c:v>พชอ.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'PA กราฟ'!$E$2:$L$2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กราฟ'!$D$3</c15:sqref>
                        </c15:formulaRef>
                      </c:ext>
                    </c:extLst>
                    <c:strCache>
                      <c:ptCount val="1"/>
                      <c:pt idx="0">
                        <c:v>EOC&amp;SAT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กราฟ'!$E$3:$L$3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กราฟ'!$D$4</c15:sqref>
                        </c15:formulaRef>
                      </c:ext>
                    </c:extLst>
                    <c:strCache>
                      <c:ptCount val="1"/>
                      <c:pt idx="0">
                        <c:v>G&amp;C พื้นฐาน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กราฟ'!$E$4:$L$4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กราฟ'!$D$5</c15:sqref>
                        </c15:formulaRef>
                      </c:ext>
                    </c:extLst>
                    <c:strCache>
                      <c:ptCount val="1"/>
                      <c:pt idx="0">
                        <c:v>G&amp;C ดี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กราฟ'!$E$5:$L$5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54.347826086956523</c:v>
                      </c:pt>
                      <c:pt idx="1">
                        <c:v>43.478260869565219</c:v>
                      </c:pt>
                      <c:pt idx="2">
                        <c:v>61.111111111111114</c:v>
                      </c:pt>
                      <c:pt idx="3">
                        <c:v>61.53846153846154</c:v>
                      </c:pt>
                      <c:pt idx="4">
                        <c:v>60</c:v>
                      </c:pt>
                      <c:pt idx="5">
                        <c:v>55.555555555555557</c:v>
                      </c:pt>
                      <c:pt idx="6">
                        <c:v>50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กราฟ'!$D$6</c15:sqref>
                        </c15:formulaRef>
                      </c:ext>
                    </c:extLst>
                    <c:strCache>
                      <c:ptCount val="1"/>
                      <c:pt idx="0">
                        <c:v>G&amp;C ดีมาก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กราฟ'!$E$6:$L$6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28.260869565217391</c:v>
                      </c:pt>
                      <c:pt idx="1">
                        <c:v>21.739130434782609</c:v>
                      </c:pt>
                      <c:pt idx="2">
                        <c:v>38.888888888888886</c:v>
                      </c:pt>
                      <c:pt idx="3">
                        <c:v>30.76923076923077</c:v>
                      </c:pt>
                      <c:pt idx="4">
                        <c:v>26.666666666666668</c:v>
                      </c:pt>
                      <c:pt idx="5">
                        <c:v>11.111111111111111</c:v>
                      </c:pt>
                      <c:pt idx="6">
                        <c:v>16.666666666666668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กราฟ'!$D$7</c15:sqref>
                        </c15:formulaRef>
                      </c:ext>
                    </c:extLst>
                    <c:strCache>
                      <c:ptCount val="1"/>
                      <c:pt idx="0">
                        <c:v>PCC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กราฟ'!$E$7:$L$7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81.159420289855078</c:v>
                      </c:pt>
                      <c:pt idx="1">
                        <c:v>88.888888888888886</c:v>
                      </c:pt>
                      <c:pt idx="2">
                        <c:v>100</c:v>
                      </c:pt>
                      <c:pt idx="3">
                        <c:v>57.142857142857146</c:v>
                      </c:pt>
                      <c:pt idx="4">
                        <c:v>100</c:v>
                      </c:pt>
                      <c:pt idx="5">
                        <c:v>69.230769230769226</c:v>
                      </c:pt>
                      <c:pt idx="6">
                        <c:v>50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กราฟ'!$D$8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1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80000"/>
                          <a:lumOff val="20000"/>
                        </a:schemeClr>
                      </a:gs>
                      <a:gs pos="100000">
                        <a:schemeClr val="accent2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กราฟ'!$E$8:$L$8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95.454545454545453</c:v>
                      </c:pt>
                      <c:pt idx="1">
                        <c:v>95.238095238095241</c:v>
                      </c:pt>
                      <c:pt idx="2">
                        <c:v>100</c:v>
                      </c:pt>
                      <c:pt idx="3">
                        <c:v>91.666666666666671</c:v>
                      </c:pt>
                      <c:pt idx="4">
                        <c:v>92.857142857142861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87.5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กราฟ'!$D$9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2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  <a:lumOff val="20000"/>
                        </a:schemeClr>
                      </a:gs>
                      <a:gs pos="100000">
                        <a:schemeClr val="accent4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กราฟ'!$E$9:$L$9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7.6923076923076925</c:v>
                      </c:pt>
                      <c:pt idx="1">
                        <c:v>9.5238095238095237</c:v>
                      </c:pt>
                      <c:pt idx="2">
                        <c:v>5.5555555555555554</c:v>
                      </c:pt>
                      <c:pt idx="3">
                        <c:v>8.3333333333333339</c:v>
                      </c:pt>
                      <c:pt idx="4">
                        <c:v>0</c:v>
                      </c:pt>
                      <c:pt idx="5">
                        <c:v>22.222222222222221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กราฟ'!$D$10</c15:sqref>
                        </c15:formulaRef>
                      </c:ext>
                    </c:extLst>
                    <c:strCache>
                      <c:ptCount val="1"/>
                      <c:pt idx="0">
                        <c:v>AMR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  <a:lumOff val="20000"/>
                        </a:schemeClr>
                      </a:gs>
                      <a:gs pos="100000">
                        <a:schemeClr val="accent6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กราฟ'!$E$10:$L$10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912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9124736"/>
        <c:crosses val="autoZero"/>
        <c:auto val="1"/>
        <c:lblAlgn val="ctr"/>
        <c:lblOffset val="100"/>
        <c:noMultiLvlLbl val="0"/>
      </c:catAx>
      <c:valAx>
        <c:axId val="20912473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912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/>
              <a:t>อัตราตาย/ปชก.แสนคน</a:t>
            </a:r>
          </a:p>
        </c:rich>
      </c:tx>
      <c:layout>
        <c:manualLayout>
          <c:xMode val="edge"/>
          <c:yMode val="edge"/>
          <c:x val="0.3556359016805213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76638706810354"/>
          <c:y val="5.048936151527051E-2"/>
          <c:w val="0.85729633263903293"/>
          <c:h val="0.7140224275999519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Sheet1!$H$3</c:f>
              <c:strCache>
                <c:ptCount val="1"/>
                <c:pt idx="0">
                  <c:v>อัตราป่วย/ปชก.แสนคน</c:v>
                </c:pt>
              </c:strCache>
            </c:strRef>
          </c:tx>
          <c:spPr>
            <a:solidFill>
              <a:srgbClr val="57EF7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Sheet1!$F$4:$F$11</c:f>
              <c:strCache>
                <c:ptCount val="8"/>
                <c:pt idx="0">
                  <c:v>นครพนม</c:v>
                </c:pt>
                <c:pt idx="1">
                  <c:v>บึงกาฬ</c:v>
                </c:pt>
                <c:pt idx="2">
                  <c:v>เลย</c:v>
                </c:pt>
                <c:pt idx="3">
                  <c:v>สกลนคร</c:v>
                </c:pt>
                <c:pt idx="4">
                  <c:v>หนองคาย</c:v>
                </c:pt>
                <c:pt idx="5">
                  <c:v>หนองบัวลำภู</c:v>
                </c:pt>
                <c:pt idx="6">
                  <c:v>อุดรธานี</c:v>
                </c:pt>
                <c:pt idx="7">
                  <c:v>เขต8</c:v>
                </c:pt>
              </c:strCache>
            </c:strRef>
          </c:cat>
          <c:val>
            <c:numRef>
              <c:f>Sheet1!$H$4:$H$11</c:f>
              <c:numCache>
                <c:formatCode>0.00</c:formatCode>
                <c:ptCount val="8"/>
                <c:pt idx="0">
                  <c:v>18.445330328698645</c:v>
                </c:pt>
                <c:pt idx="1">
                  <c:v>18.659826388975276</c:v>
                </c:pt>
                <c:pt idx="2">
                  <c:v>14.941583229438452</c:v>
                </c:pt>
                <c:pt idx="3">
                  <c:v>11.469184630575771</c:v>
                </c:pt>
                <c:pt idx="4">
                  <c:v>13.802350343086994</c:v>
                </c:pt>
                <c:pt idx="5">
                  <c:v>15.342007212735858</c:v>
                </c:pt>
                <c:pt idx="6">
                  <c:v>20.559543876466325</c:v>
                </c:pt>
                <c:pt idx="7">
                  <c:v>16.49146265360805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202363648"/>
        <c:axId val="202365184"/>
      </c:barChart>
      <c:catAx>
        <c:axId val="202363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600" b="1"/>
            </a:pPr>
            <a:endParaRPr lang="th-TH"/>
          </a:p>
        </c:txPr>
        <c:crossAx val="202365184"/>
        <c:crosses val="autoZero"/>
        <c:auto val="1"/>
        <c:lblAlgn val="ctr"/>
        <c:lblOffset val="100"/>
        <c:noMultiLvlLbl val="0"/>
      </c:catAx>
      <c:valAx>
        <c:axId val="2023651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th-TH"/>
                  <a:t>จำนวน/อัตราตาย</a:t>
                </a:r>
                <a:endParaRPr lang="en-US"/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202363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rgbClr val="009900"/>
              </a:solidFill>
              <a:effectLst/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13"/>
          <c:order val="0"/>
          <c:tx>
            <c:strRef>
              <c:f>'PA กราฟ'!$D$15</c:f>
              <c:strCache>
                <c:ptCount val="1"/>
                <c:pt idx="0">
                  <c:v>ER คุณภาพ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60000"/>
                    <a:lumOff val="4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กราฟ'!$E$15:$L$15</c:f>
              <c:numCache>
                <c:formatCode>0.00</c:formatCode>
                <c:ptCount val="8"/>
                <c:pt idx="0">
                  <c:v>80</c:v>
                </c:pt>
                <c:pt idx="1">
                  <c:v>100</c:v>
                </c:pt>
                <c:pt idx="2">
                  <c:v>66.666666666666671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9520128"/>
        <c:axId val="2095216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 กราฟ'!$D$2</c15:sqref>
                        </c15:formulaRef>
                      </c:ext>
                    </c:extLst>
                    <c:strCache>
                      <c:ptCount val="1"/>
                      <c:pt idx="0">
                        <c:v>พชอ.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'PA กราฟ'!$E$2:$L$2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กราฟ'!$D$3</c15:sqref>
                        </c15:formulaRef>
                      </c:ext>
                    </c:extLst>
                    <c:strCache>
                      <c:ptCount val="1"/>
                      <c:pt idx="0">
                        <c:v>EOC&amp;SAT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กราฟ'!$E$3:$L$3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กราฟ'!$D$4</c15:sqref>
                        </c15:formulaRef>
                      </c:ext>
                    </c:extLst>
                    <c:strCache>
                      <c:ptCount val="1"/>
                      <c:pt idx="0">
                        <c:v>G&amp;C พื้นฐาน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กราฟ'!$E$4:$L$4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กราฟ'!$D$5</c15:sqref>
                        </c15:formulaRef>
                      </c:ext>
                    </c:extLst>
                    <c:strCache>
                      <c:ptCount val="1"/>
                      <c:pt idx="0">
                        <c:v>G&amp;C ดี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กราฟ'!$E$5:$L$5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54.347826086956523</c:v>
                      </c:pt>
                      <c:pt idx="1">
                        <c:v>43.478260869565219</c:v>
                      </c:pt>
                      <c:pt idx="2">
                        <c:v>61.111111111111114</c:v>
                      </c:pt>
                      <c:pt idx="3">
                        <c:v>61.53846153846154</c:v>
                      </c:pt>
                      <c:pt idx="4">
                        <c:v>60</c:v>
                      </c:pt>
                      <c:pt idx="5">
                        <c:v>55.555555555555557</c:v>
                      </c:pt>
                      <c:pt idx="6">
                        <c:v>50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กราฟ'!$D$6</c15:sqref>
                        </c15:formulaRef>
                      </c:ext>
                    </c:extLst>
                    <c:strCache>
                      <c:ptCount val="1"/>
                      <c:pt idx="0">
                        <c:v>G&amp;C ดีมาก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กราฟ'!$E$6:$L$6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28.260869565217391</c:v>
                      </c:pt>
                      <c:pt idx="1">
                        <c:v>21.739130434782609</c:v>
                      </c:pt>
                      <c:pt idx="2">
                        <c:v>38.888888888888886</c:v>
                      </c:pt>
                      <c:pt idx="3">
                        <c:v>30.76923076923077</c:v>
                      </c:pt>
                      <c:pt idx="4">
                        <c:v>26.666666666666668</c:v>
                      </c:pt>
                      <c:pt idx="5">
                        <c:v>11.111111111111111</c:v>
                      </c:pt>
                      <c:pt idx="6">
                        <c:v>16.666666666666668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กราฟ'!$D$7</c15:sqref>
                        </c15:formulaRef>
                      </c:ext>
                    </c:extLst>
                    <c:strCache>
                      <c:ptCount val="1"/>
                      <c:pt idx="0">
                        <c:v>PCC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กราฟ'!$E$7:$L$7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81.159420289855078</c:v>
                      </c:pt>
                      <c:pt idx="1">
                        <c:v>88.888888888888886</c:v>
                      </c:pt>
                      <c:pt idx="2">
                        <c:v>100</c:v>
                      </c:pt>
                      <c:pt idx="3">
                        <c:v>57.142857142857146</c:v>
                      </c:pt>
                      <c:pt idx="4">
                        <c:v>100</c:v>
                      </c:pt>
                      <c:pt idx="5">
                        <c:v>69.230769230769226</c:v>
                      </c:pt>
                      <c:pt idx="6">
                        <c:v>50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กราฟ'!$D$8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1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80000"/>
                          <a:lumOff val="20000"/>
                        </a:schemeClr>
                      </a:gs>
                      <a:gs pos="100000">
                        <a:schemeClr val="accent2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กราฟ'!$E$8:$L$8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95.454545454545453</c:v>
                      </c:pt>
                      <c:pt idx="1">
                        <c:v>95.238095238095241</c:v>
                      </c:pt>
                      <c:pt idx="2">
                        <c:v>100</c:v>
                      </c:pt>
                      <c:pt idx="3">
                        <c:v>91.666666666666671</c:v>
                      </c:pt>
                      <c:pt idx="4">
                        <c:v>92.857142857142861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87.5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กราฟ'!$D$9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2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  <a:lumOff val="20000"/>
                        </a:schemeClr>
                      </a:gs>
                      <a:gs pos="100000">
                        <a:schemeClr val="accent4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กราฟ'!$E$9:$L$9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7.6923076923076925</c:v>
                      </c:pt>
                      <c:pt idx="1">
                        <c:v>9.5238095238095237</c:v>
                      </c:pt>
                      <c:pt idx="2">
                        <c:v>5.5555555555555554</c:v>
                      </c:pt>
                      <c:pt idx="3">
                        <c:v>8.3333333333333339</c:v>
                      </c:pt>
                      <c:pt idx="4">
                        <c:v>0</c:v>
                      </c:pt>
                      <c:pt idx="5">
                        <c:v>22.222222222222221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กราฟ'!$D$10</c15:sqref>
                        </c15:formulaRef>
                      </c:ext>
                    </c:extLst>
                    <c:strCache>
                      <c:ptCount val="1"/>
                      <c:pt idx="0">
                        <c:v>AMR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  <a:lumOff val="20000"/>
                        </a:schemeClr>
                      </a:gs>
                      <a:gs pos="100000">
                        <a:schemeClr val="accent6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กราฟ'!$E$10:$L$10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กราฟ'!$D$11</c15:sqref>
                        </c15:formulaRef>
                      </c:ext>
                    </c:extLst>
                    <c:strCache>
                      <c:ptCount val="1"/>
                      <c:pt idx="0">
                        <c:v>ODS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80000"/>
                        </a:schemeClr>
                      </a:gs>
                      <a:gs pos="100000">
                        <a:schemeClr val="accent2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กราฟ'!$E$11:$L$11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30.64699205448354</c:v>
                      </c:pt>
                      <c:pt idx="1">
                        <c:v>21.579961464354529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17.307692307692307</c:v>
                      </c:pt>
                      <c:pt idx="5">
                        <c:v>100</c:v>
                      </c:pt>
                      <c:pt idx="6">
                        <c:v>26.993865030674847</c:v>
                      </c:pt>
                      <c:pt idx="7">
                        <c:v>17.647058823529413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กราฟ'!$D$12</c15:sqref>
                        </c15:formulaRef>
                      </c:ext>
                    </c:extLst>
                    <c:strCache>
                      <c:ptCount val="1"/>
                      <c:pt idx="0">
                        <c:v>Accident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</a:schemeClr>
                      </a:gs>
                      <a:gs pos="100000">
                        <a:schemeClr val="accent4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กราฟ'!$E$12:$L$12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กราฟ'!$D$13</c15:sqref>
                        </c15:formulaRef>
                      </c:ext>
                    </c:extLst>
                    <c:strCache>
                      <c:ptCount val="1"/>
                      <c:pt idx="0">
                        <c:v>Hospital Safety Index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</a:schemeClr>
                      </a:gs>
                      <a:gs pos="100000">
                        <a:schemeClr val="accent6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กราฟ'!$E$13:$L$13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กราฟ'!$D$14</c15:sqref>
                        </c15:formulaRef>
                      </c:ext>
                    </c:extLst>
                    <c:strCache>
                      <c:ptCount val="1"/>
                      <c:pt idx="0">
                        <c:v>ECS คุณภาพ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9900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กราฟ'!$E$14:$L$14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0952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9900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9521664"/>
        <c:crosses val="autoZero"/>
        <c:auto val="1"/>
        <c:lblAlgn val="ctr"/>
        <c:lblOffset val="100"/>
        <c:noMultiLvlLbl val="0"/>
      </c:catAx>
      <c:valAx>
        <c:axId val="209521664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0952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 b="1">
          <a:solidFill>
            <a:srgbClr val="00990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 sz="1400"/>
              <a:t>อัตราการเสียชีวิตของผู้เจ็บป่วยวิกฤตฉุกเฉิน ภายใน 24 ชั่วโมง</a:t>
            </a:r>
          </a:p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 sz="1400"/>
              <a:t>ในโรงพยาบาลระดับ </a:t>
            </a:r>
            <a:r>
              <a:rPr lang="en-US" sz="1400"/>
              <a:t>F2 </a:t>
            </a:r>
            <a:r>
              <a:rPr lang="th-TH" sz="1400"/>
              <a:t>ขึ้นไป (ทั้งที่ </a:t>
            </a:r>
            <a:r>
              <a:rPr lang="en-US" sz="1400"/>
              <a:t>ER </a:t>
            </a:r>
            <a:r>
              <a:rPr lang="th-TH" sz="1400"/>
              <a:t>และ </a:t>
            </a:r>
            <a:r>
              <a:rPr lang="en-US" sz="1400"/>
              <a:t>Admit)</a:t>
            </a:r>
            <a:endParaRPr lang="th-TH" sz="140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9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7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70AD47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'{worksheet}'!$A$15:$A$22</c:f>
              <c:strCache>
                <c:ptCount val="8"/>
                <c:pt idx="0">
                  <c:v>อุดรธานี</c:v>
                </c:pt>
                <c:pt idx="1">
                  <c:v>สกลนคร</c:v>
                </c:pt>
                <c:pt idx="2">
                  <c:v>นครพนม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หนองบัวลำภู</c:v>
                </c:pt>
                <c:pt idx="6">
                  <c:v>บึงกาฬ</c:v>
                </c:pt>
                <c:pt idx="7">
                  <c:v>เขตสุขภาพที่ 8</c:v>
                </c:pt>
              </c:strCache>
            </c:strRef>
          </c:cat>
          <c:val>
            <c:numRef>
              <c:f>'{worksheet}'!$B$15:$B$22</c:f>
              <c:numCache>
                <c:formatCode>General</c:formatCode>
                <c:ptCount val="8"/>
                <c:pt idx="0">
                  <c:v>4.22</c:v>
                </c:pt>
                <c:pt idx="1">
                  <c:v>1.64</c:v>
                </c:pt>
                <c:pt idx="2">
                  <c:v>1.95</c:v>
                </c:pt>
                <c:pt idx="3">
                  <c:v>8.98</c:v>
                </c:pt>
                <c:pt idx="4">
                  <c:v>5.81</c:v>
                </c:pt>
                <c:pt idx="5">
                  <c:v>4</c:v>
                </c:pt>
                <c:pt idx="6">
                  <c:v>1.42</c:v>
                </c:pt>
                <c:pt idx="7">
                  <c:v>2.04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9575296"/>
        <c:axId val="209597568"/>
      </c:barChart>
      <c:catAx>
        <c:axId val="20957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09597568"/>
        <c:crosses val="autoZero"/>
        <c:auto val="1"/>
        <c:lblAlgn val="ctr"/>
        <c:lblOffset val="100"/>
        <c:noMultiLvlLbl val="0"/>
      </c:catAx>
      <c:valAx>
        <c:axId val="2095975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9575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2800" dirty="0" smtClean="0">
                <a:solidFill>
                  <a:schemeClr val="bg1"/>
                </a:solidFill>
              </a:rPr>
              <a:t>Success</a:t>
            </a:r>
            <a:r>
              <a:rPr lang="en-US" sz="2800" baseline="0" dirty="0" smtClean="0">
                <a:solidFill>
                  <a:schemeClr val="bg1"/>
                </a:solidFill>
              </a:rPr>
              <a:t> rate </a:t>
            </a:r>
            <a:r>
              <a:rPr lang="th-TH" sz="2800" dirty="0" smtClean="0">
                <a:solidFill>
                  <a:schemeClr val="bg1"/>
                </a:solidFill>
              </a:rPr>
              <a:t>ระดับเขต</a:t>
            </a:r>
            <a:endParaRPr lang="en-US" sz="2800" dirty="0">
              <a:solidFill>
                <a:schemeClr val="bg1"/>
              </a:solidFill>
            </a:endParaRPr>
          </a:p>
        </c:rich>
      </c:tx>
      <c:overlay val="0"/>
      <c:spPr>
        <a:solidFill>
          <a:srgbClr val="009900"/>
        </a:solidFill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0099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 suscess ร้อยละ'!$D$26:$D$33</c:f>
              <c:strCache>
                <c:ptCount val="8"/>
                <c:pt idx="0">
                  <c:v>หนองบัวลำภู</c:v>
                </c:pt>
                <c:pt idx="1">
                  <c:v>สกลนคร</c:v>
                </c:pt>
                <c:pt idx="2">
                  <c:v>บึงกาฬ</c:v>
                </c:pt>
                <c:pt idx="3">
                  <c:v>เลย</c:v>
                </c:pt>
                <c:pt idx="4">
                  <c:v>นครพนม</c:v>
                </c:pt>
                <c:pt idx="5">
                  <c:v>หนองคาย</c:v>
                </c:pt>
                <c:pt idx="6">
                  <c:v>อุดรธานี</c:v>
                </c:pt>
                <c:pt idx="7">
                  <c:v>เขตสุขภาพที่ 8</c:v>
                </c:pt>
              </c:strCache>
            </c:strRef>
          </c:cat>
          <c:val>
            <c:numRef>
              <c:f>' suscess ร้อยละ'!$E$26:$E$33</c:f>
              <c:numCache>
                <c:formatCode>0.00</c:formatCode>
                <c:ptCount val="8"/>
                <c:pt idx="0">
                  <c:v>93.548387096774206</c:v>
                </c:pt>
                <c:pt idx="1">
                  <c:v>92.670157068062821</c:v>
                </c:pt>
                <c:pt idx="2">
                  <c:v>91.111111111111114</c:v>
                </c:pt>
                <c:pt idx="3">
                  <c:v>91.089108910891085</c:v>
                </c:pt>
                <c:pt idx="4">
                  <c:v>87.603305785123965</c:v>
                </c:pt>
                <c:pt idx="5">
                  <c:v>87.068965517241381</c:v>
                </c:pt>
                <c:pt idx="6">
                  <c:v>86.486486486486484</c:v>
                </c:pt>
                <c:pt idx="7">
                  <c:v>89.384920634920633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9616256"/>
        <c:axId val="209680256"/>
      </c:barChart>
      <c:catAx>
        <c:axId val="20961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9680256"/>
        <c:crosses val="autoZero"/>
        <c:auto val="1"/>
        <c:lblAlgn val="ctr"/>
        <c:lblOffset val="100"/>
        <c:noMultiLvlLbl val="0"/>
      </c:catAx>
      <c:valAx>
        <c:axId val="2096802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20961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2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21"/>
          <c:order val="0"/>
          <c:tx>
            <c:strRef>
              <c:f>'PA กราฟ'!$D$23</c:f>
              <c:strCache>
                <c:ptCount val="1"/>
                <c:pt idx="0">
                  <c:v>Retention rate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0000"/>
                  </a:schemeClr>
                </a:gs>
                <a:gs pos="100000">
                  <a:schemeClr val="accent2">
                    <a:lumMod val="7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solidFill>
                  <a:srgbClr val="000099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กราฟ'!$E$23:$L$23</c:f>
              <c:numCache>
                <c:formatCode>0.00</c:formatCode>
                <c:ptCount val="8"/>
                <c:pt idx="0">
                  <c:v>97.104506929540577</c:v>
                </c:pt>
                <c:pt idx="1">
                  <c:v>97.045065601825442</c:v>
                </c:pt>
                <c:pt idx="2">
                  <c:v>96.473655323819983</c:v>
                </c:pt>
                <c:pt idx="3">
                  <c:v>98.824758422564642</c:v>
                </c:pt>
                <c:pt idx="4">
                  <c:v>95.751633986928098</c:v>
                </c:pt>
                <c:pt idx="5">
                  <c:v>98.45847836897066</c:v>
                </c:pt>
                <c:pt idx="6">
                  <c:v>97.431906614785987</c:v>
                </c:pt>
                <c:pt idx="7">
                  <c:v>95.232815964523283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10105088"/>
        <c:axId val="21010662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 กราฟ'!$D$2</c15:sqref>
                        </c15:formulaRef>
                      </c:ext>
                    </c:extLst>
                    <c:strCache>
                      <c:ptCount val="1"/>
                      <c:pt idx="0">
                        <c:v>พชอ.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'PA กราฟ'!$E$2:$L$2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กราฟ'!$D$3</c15:sqref>
                        </c15:formulaRef>
                      </c:ext>
                    </c:extLst>
                    <c:strCache>
                      <c:ptCount val="1"/>
                      <c:pt idx="0">
                        <c:v>EOC&amp;SAT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กราฟ'!$E$3:$L$3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กราฟ'!$D$4</c15:sqref>
                        </c15:formulaRef>
                      </c:ext>
                    </c:extLst>
                    <c:strCache>
                      <c:ptCount val="1"/>
                      <c:pt idx="0">
                        <c:v>G&amp;C พื้นฐาน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กราฟ'!$E$4:$L$4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กราฟ'!$D$5</c15:sqref>
                        </c15:formulaRef>
                      </c:ext>
                    </c:extLst>
                    <c:strCache>
                      <c:ptCount val="1"/>
                      <c:pt idx="0">
                        <c:v>G&amp;C ดี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</a:schemeClr>
                      </a:gs>
                      <a:gs pos="100000">
                        <a:schemeClr val="accent2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กราฟ'!$E$5:$L$5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54.347826086956523</c:v>
                      </c:pt>
                      <c:pt idx="1">
                        <c:v>43.478260869565219</c:v>
                      </c:pt>
                      <c:pt idx="2">
                        <c:v>61.111111111111114</c:v>
                      </c:pt>
                      <c:pt idx="3">
                        <c:v>61.53846153846154</c:v>
                      </c:pt>
                      <c:pt idx="4">
                        <c:v>60</c:v>
                      </c:pt>
                      <c:pt idx="5">
                        <c:v>55.555555555555557</c:v>
                      </c:pt>
                      <c:pt idx="6">
                        <c:v>50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กราฟ'!$D$6</c15:sqref>
                        </c15:formulaRef>
                      </c:ext>
                    </c:extLst>
                    <c:strCache>
                      <c:ptCount val="1"/>
                      <c:pt idx="0">
                        <c:v>G&amp;C ดีมาก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กราฟ'!$E$6:$L$6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28.260869565217391</c:v>
                      </c:pt>
                      <c:pt idx="1">
                        <c:v>21.739130434782609</c:v>
                      </c:pt>
                      <c:pt idx="2">
                        <c:v>38.888888888888886</c:v>
                      </c:pt>
                      <c:pt idx="3">
                        <c:v>30.76923076923077</c:v>
                      </c:pt>
                      <c:pt idx="4">
                        <c:v>26.666666666666668</c:v>
                      </c:pt>
                      <c:pt idx="5">
                        <c:v>11.111111111111111</c:v>
                      </c:pt>
                      <c:pt idx="6">
                        <c:v>16.666666666666668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กราฟ'!$D$7</c15:sqref>
                        </c15:formulaRef>
                      </c:ext>
                    </c:extLst>
                    <c:strCache>
                      <c:ptCount val="1"/>
                      <c:pt idx="0">
                        <c:v>PCC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กราฟ'!$E$7:$L$7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81.159420289855078</c:v>
                      </c:pt>
                      <c:pt idx="1">
                        <c:v>88.888888888888886</c:v>
                      </c:pt>
                      <c:pt idx="2">
                        <c:v>100</c:v>
                      </c:pt>
                      <c:pt idx="3">
                        <c:v>57.142857142857146</c:v>
                      </c:pt>
                      <c:pt idx="4">
                        <c:v>100</c:v>
                      </c:pt>
                      <c:pt idx="5">
                        <c:v>69.230769230769226</c:v>
                      </c:pt>
                      <c:pt idx="6">
                        <c:v>50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กราฟ'!$D$8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1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80000"/>
                          <a:lumOff val="20000"/>
                        </a:schemeClr>
                      </a:gs>
                      <a:gs pos="100000">
                        <a:schemeClr val="accent2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กราฟ'!$E$8:$L$8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95.454545454545453</c:v>
                      </c:pt>
                      <c:pt idx="1">
                        <c:v>95.238095238095241</c:v>
                      </c:pt>
                      <c:pt idx="2">
                        <c:v>100</c:v>
                      </c:pt>
                      <c:pt idx="3">
                        <c:v>91.666666666666671</c:v>
                      </c:pt>
                      <c:pt idx="4">
                        <c:v>92.857142857142861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87.5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กราฟ'!$D$9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2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  <a:lumOff val="20000"/>
                        </a:schemeClr>
                      </a:gs>
                      <a:gs pos="100000">
                        <a:schemeClr val="accent4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กราฟ'!$E$9:$L$9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7.6923076923076925</c:v>
                      </c:pt>
                      <c:pt idx="1">
                        <c:v>9.5238095238095237</c:v>
                      </c:pt>
                      <c:pt idx="2">
                        <c:v>5.5555555555555554</c:v>
                      </c:pt>
                      <c:pt idx="3">
                        <c:v>8.3333333333333339</c:v>
                      </c:pt>
                      <c:pt idx="4">
                        <c:v>0</c:v>
                      </c:pt>
                      <c:pt idx="5">
                        <c:v>22.222222222222221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กราฟ'!$D$10</c15:sqref>
                        </c15:formulaRef>
                      </c:ext>
                    </c:extLst>
                    <c:strCache>
                      <c:ptCount val="1"/>
                      <c:pt idx="0">
                        <c:v>AMR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  <a:lumOff val="20000"/>
                        </a:schemeClr>
                      </a:gs>
                      <a:gs pos="100000">
                        <a:schemeClr val="accent6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กราฟ'!$E$10:$L$10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กราฟ'!$D$11</c15:sqref>
                        </c15:formulaRef>
                      </c:ext>
                    </c:extLst>
                    <c:strCache>
                      <c:ptCount val="1"/>
                      <c:pt idx="0">
                        <c:v>ODS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80000"/>
                        </a:schemeClr>
                      </a:gs>
                      <a:gs pos="100000">
                        <a:schemeClr val="accent2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กราฟ'!$E$11:$L$11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30.64699205448354</c:v>
                      </c:pt>
                      <c:pt idx="1">
                        <c:v>21.579961464354529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17.307692307692307</c:v>
                      </c:pt>
                      <c:pt idx="5">
                        <c:v>100</c:v>
                      </c:pt>
                      <c:pt idx="6">
                        <c:v>26.993865030674847</c:v>
                      </c:pt>
                      <c:pt idx="7">
                        <c:v>17.647058823529413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กราฟ'!$D$12</c15:sqref>
                        </c15:formulaRef>
                      </c:ext>
                    </c:extLst>
                    <c:strCache>
                      <c:ptCount val="1"/>
                      <c:pt idx="0">
                        <c:v>Accident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</a:schemeClr>
                      </a:gs>
                      <a:gs pos="100000">
                        <a:schemeClr val="accent4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กราฟ'!$E$12:$L$12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กราฟ'!$D$13</c15:sqref>
                        </c15:formulaRef>
                      </c:ext>
                    </c:extLst>
                    <c:strCache>
                      <c:ptCount val="1"/>
                      <c:pt idx="0">
                        <c:v>Hospital Safety Index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</a:schemeClr>
                      </a:gs>
                      <a:gs pos="100000">
                        <a:schemeClr val="accent6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กราฟ'!$E$13:$L$13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กราฟ'!$D$14</c15:sqref>
                        </c15:formulaRef>
                      </c:ext>
                    </c:extLst>
                    <c:strCache>
                      <c:ptCount val="1"/>
                      <c:pt idx="0">
                        <c:v>ECS คุณภาพ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กราฟ'!$E$14:$L$14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กราฟ'!$D$15</c15:sqref>
                        </c15:formulaRef>
                      </c:ext>
                    </c:extLst>
                    <c:strCache>
                      <c:ptCount val="1"/>
                      <c:pt idx="0">
                        <c:v>ER คุณภาพ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กราฟ'!$E$15:$L$15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80</c:v>
                      </c:pt>
                      <c:pt idx="1">
                        <c:v>100</c:v>
                      </c:pt>
                      <c:pt idx="2">
                        <c:v>66.666666666666671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กราฟ'!$D$16</c15:sqref>
                        </c15:formulaRef>
                      </c:ext>
                    </c:extLst>
                    <c:strCache>
                      <c:ptCount val="1"/>
                      <c:pt idx="0">
                        <c:v>TB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accent6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กราฟ'!$E$16:$L$16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50000"/>
                        </a:schemeClr>
                      </a:gs>
                      <a:gs pos="100000">
                        <a:schemeClr val="accent2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กราฟ'!$E$17:$L$17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84.062196307094268</c:v>
                      </c:pt>
                      <c:pt idx="1">
                        <c:v>86.394557823129247</c:v>
                      </c:pt>
                      <c:pt idx="2">
                        <c:v>89.583333333333329</c:v>
                      </c:pt>
                      <c:pt idx="3">
                        <c:v>88.652482269503551</c:v>
                      </c:pt>
                      <c:pt idx="4">
                        <c:v>91.089108910891085</c:v>
                      </c:pt>
                      <c:pt idx="5">
                        <c:v>63.559322033898304</c:v>
                      </c:pt>
                      <c:pt idx="6">
                        <c:v>69.892473118279568</c:v>
                      </c:pt>
                      <c:pt idx="7">
                        <c:v>91.111111111111114</c:v>
                      </c:pt>
                    </c:numCache>
                  </c:numRef>
                </c:val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กราฟ'!$D$18</c15:sqref>
                        </c15:formulaRef>
                      </c:ext>
                    </c:extLst>
                    <c:strCache>
                      <c:ptCount val="1"/>
                      <c:pt idx="0">
                        <c:v>Herbal City : Shop/outlet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50000"/>
                        </a:schemeClr>
                      </a:gs>
                      <a:gs pos="100000">
                        <a:schemeClr val="accent4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กราฟ'!$E$18:$L$18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กราฟ'!$D$19</c15:sqref>
                        </c15:formulaRef>
                      </c:ext>
                    </c:extLst>
                    <c:strCache>
                      <c:ptCount val="1"/>
                      <c:pt idx="0">
                        <c:v>Herbal City : Product Champion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chemeClr val="accent6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กราฟ'!$E$19:$L$19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กราฟ'!$D$20</c15:sqref>
                        </c15:formulaRef>
                      </c:ext>
                    </c:extLst>
                    <c:strCache>
                      <c:ptCount val="1"/>
                      <c:pt idx="0">
                        <c:v>สมุนไพรเด่น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2">
                          <a:lumMod val="70000"/>
                          <a:lumOff val="30000"/>
                        </a:schemeClr>
                      </a:gs>
                      <a:gs pos="100000">
                        <a:schemeClr val="accent2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กราฟ'!$E$20:$L$20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กราฟ'!$D$21</c15:sqref>
                        </c15:formulaRef>
                      </c:ext>
                    </c:extLst>
                    <c:strCache>
                      <c:ptCount val="1"/>
                      <c:pt idx="0">
                        <c:v>การดำเนินงานตามแผน HR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70000"/>
                          <a:lumOff val="30000"/>
                        </a:schemeClr>
                      </a:gs>
                      <a:gs pos="100000">
                        <a:schemeClr val="accent4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กราฟ'!$E$21:$L$21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70000"/>
                          <a:lumOff val="30000"/>
                        </a:schemeClr>
                      </a:gs>
                      <a:gs pos="100000">
                        <a:schemeClr val="accent6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กราฟ'!$E$22:$L$22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</c15:ser>
            </c15:filteredBarSeries>
          </c:ext>
        </c:extLst>
      </c:barChart>
      <c:catAx>
        <c:axId val="21010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10106624"/>
        <c:crosses val="autoZero"/>
        <c:auto val="1"/>
        <c:lblAlgn val="ctr"/>
        <c:lblOffset val="100"/>
        <c:noMultiLvlLbl val="0"/>
      </c:catAx>
      <c:valAx>
        <c:axId val="210106624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10105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22"/>
          <c:order val="0"/>
          <c:tx>
            <c:strRef>
              <c:f>'PA กราฟ'!$D$24</c:f>
              <c:strCache>
                <c:ptCount val="1"/>
                <c:pt idx="0">
                  <c:v>PMQA สสจ.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70000"/>
                  </a:schemeClr>
                </a:gs>
                <a:gs pos="100000">
                  <a:schemeClr val="accent5">
                    <a:lumMod val="7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กราฟ'!$E$24:$L$24</c:f>
              <c:numCache>
                <c:formatCode>0.00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er>
          <c:idx val="23"/>
          <c:order val="1"/>
          <c:tx>
            <c:strRef>
              <c:f>'PA กราฟ'!$D$25</c:f>
              <c:strCache>
                <c:ptCount val="1"/>
                <c:pt idx="0">
                  <c:v>PMQA สสอ.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70000"/>
                  </a:schemeClr>
                </a:gs>
                <a:gs pos="100000">
                  <a:schemeClr val="accent4">
                    <a:lumMod val="7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กราฟ'!$E$25:$L$25</c:f>
              <c:numCache>
                <c:formatCode>0.00</c:formatCode>
                <c:ptCount val="8"/>
                <c:pt idx="0">
                  <c:v>58.620689655172413</c:v>
                </c:pt>
                <c:pt idx="1">
                  <c:v>100</c:v>
                </c:pt>
                <c:pt idx="2">
                  <c:v>22.222222222222221</c:v>
                </c:pt>
                <c:pt idx="3">
                  <c:v>25</c:v>
                </c:pt>
                <c:pt idx="4">
                  <c:v>21.428571428571427</c:v>
                </c:pt>
                <c:pt idx="5">
                  <c:v>77.777777777777771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10182144"/>
        <c:axId val="21018368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 กราฟ'!$D$2</c15:sqref>
                        </c15:formulaRef>
                      </c:ext>
                    </c:extLst>
                    <c:strCache>
                      <c:ptCount val="1"/>
                      <c:pt idx="0">
                        <c:v>พชอ.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'PA กราฟ'!$E$2:$L$2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กราฟ'!$D$3</c15:sqref>
                        </c15:formulaRef>
                      </c:ext>
                    </c:extLst>
                    <c:strCache>
                      <c:ptCount val="1"/>
                      <c:pt idx="0">
                        <c:v>EOC&amp;SAT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กราฟ'!$E$3:$L$3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กราฟ'!$D$4</c15:sqref>
                        </c15:formulaRef>
                      </c:ext>
                    </c:extLst>
                    <c:strCache>
                      <c:ptCount val="1"/>
                      <c:pt idx="0">
                        <c:v>G&amp;C พื้นฐาน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กราฟ'!$E$4:$L$4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กราฟ'!$D$5</c15:sqref>
                        </c15:formulaRef>
                      </c:ext>
                    </c:extLst>
                    <c:strCache>
                      <c:ptCount val="1"/>
                      <c:pt idx="0">
                        <c:v>G&amp;C ดี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กราฟ'!$E$5:$L$5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54.347826086956523</c:v>
                      </c:pt>
                      <c:pt idx="1">
                        <c:v>43.478260869565219</c:v>
                      </c:pt>
                      <c:pt idx="2">
                        <c:v>61.111111111111114</c:v>
                      </c:pt>
                      <c:pt idx="3">
                        <c:v>61.53846153846154</c:v>
                      </c:pt>
                      <c:pt idx="4">
                        <c:v>60</c:v>
                      </c:pt>
                      <c:pt idx="5">
                        <c:v>55.555555555555557</c:v>
                      </c:pt>
                      <c:pt idx="6">
                        <c:v>50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กราฟ'!$D$6</c15:sqref>
                        </c15:formulaRef>
                      </c:ext>
                    </c:extLst>
                    <c:strCache>
                      <c:ptCount val="1"/>
                      <c:pt idx="0">
                        <c:v>G&amp;C ดีมาก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60000"/>
                        </a:schemeClr>
                      </a:gs>
                      <a:gs pos="100000">
                        <a:schemeClr val="accent5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กราฟ'!$E$6:$L$6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28.260869565217391</c:v>
                      </c:pt>
                      <c:pt idx="1">
                        <c:v>21.739130434782609</c:v>
                      </c:pt>
                      <c:pt idx="2">
                        <c:v>38.888888888888886</c:v>
                      </c:pt>
                      <c:pt idx="3">
                        <c:v>30.76923076923077</c:v>
                      </c:pt>
                      <c:pt idx="4">
                        <c:v>26.666666666666668</c:v>
                      </c:pt>
                      <c:pt idx="5">
                        <c:v>11.111111111111111</c:v>
                      </c:pt>
                      <c:pt idx="6">
                        <c:v>16.666666666666668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กราฟ'!$D$7</c15:sqref>
                        </c15:formulaRef>
                      </c:ext>
                    </c:extLst>
                    <c:strCache>
                      <c:ptCount val="1"/>
                      <c:pt idx="0">
                        <c:v>PCC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กราฟ'!$E$7:$L$7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81.159420289855078</c:v>
                      </c:pt>
                      <c:pt idx="1">
                        <c:v>88.888888888888886</c:v>
                      </c:pt>
                      <c:pt idx="2">
                        <c:v>100</c:v>
                      </c:pt>
                      <c:pt idx="3">
                        <c:v>57.142857142857146</c:v>
                      </c:pt>
                      <c:pt idx="4">
                        <c:v>100</c:v>
                      </c:pt>
                      <c:pt idx="5">
                        <c:v>69.230769230769226</c:v>
                      </c:pt>
                      <c:pt idx="6">
                        <c:v>50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กราฟ'!$D$8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1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  <a:lumOff val="20000"/>
                        </a:schemeClr>
                      </a:gs>
                      <a:gs pos="100000">
                        <a:schemeClr val="accent6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กราฟ'!$E$8:$L$8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95.454545454545453</c:v>
                      </c:pt>
                      <c:pt idx="1">
                        <c:v>95.238095238095241</c:v>
                      </c:pt>
                      <c:pt idx="2">
                        <c:v>100</c:v>
                      </c:pt>
                      <c:pt idx="3">
                        <c:v>91.666666666666671</c:v>
                      </c:pt>
                      <c:pt idx="4">
                        <c:v>92.857142857142861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87.5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กราฟ'!$D$9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2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80000"/>
                          <a:lumOff val="20000"/>
                        </a:schemeClr>
                      </a:gs>
                      <a:gs pos="100000">
                        <a:schemeClr val="accent5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กราฟ'!$E$9:$L$9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7.6923076923076925</c:v>
                      </c:pt>
                      <c:pt idx="1">
                        <c:v>9.5238095238095237</c:v>
                      </c:pt>
                      <c:pt idx="2">
                        <c:v>5.5555555555555554</c:v>
                      </c:pt>
                      <c:pt idx="3">
                        <c:v>8.3333333333333339</c:v>
                      </c:pt>
                      <c:pt idx="4">
                        <c:v>0</c:v>
                      </c:pt>
                      <c:pt idx="5">
                        <c:v>22.222222222222221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กราฟ'!$D$10</c15:sqref>
                        </c15:formulaRef>
                      </c:ext>
                    </c:extLst>
                    <c:strCache>
                      <c:ptCount val="1"/>
                      <c:pt idx="0">
                        <c:v>AMR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  <a:lumOff val="20000"/>
                        </a:schemeClr>
                      </a:gs>
                      <a:gs pos="100000">
                        <a:schemeClr val="accent4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กราฟ'!$E$10:$L$10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กราฟ'!$D$11</c15:sqref>
                        </c15:formulaRef>
                      </c:ext>
                    </c:extLst>
                    <c:strCache>
                      <c:ptCount val="1"/>
                      <c:pt idx="0">
                        <c:v>ODS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</a:schemeClr>
                      </a:gs>
                      <a:gs pos="100000">
                        <a:schemeClr val="accent6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กราฟ'!$E$11:$L$11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30.64699205448354</c:v>
                      </c:pt>
                      <c:pt idx="1">
                        <c:v>21.579961464354529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17.307692307692307</c:v>
                      </c:pt>
                      <c:pt idx="5">
                        <c:v>100</c:v>
                      </c:pt>
                      <c:pt idx="6">
                        <c:v>26.993865030674847</c:v>
                      </c:pt>
                      <c:pt idx="7">
                        <c:v>17.647058823529413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กราฟ'!$D$12</c15:sqref>
                        </c15:formulaRef>
                      </c:ext>
                    </c:extLst>
                    <c:strCache>
                      <c:ptCount val="1"/>
                      <c:pt idx="0">
                        <c:v>Accident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80000"/>
                        </a:schemeClr>
                      </a:gs>
                      <a:gs pos="100000">
                        <a:schemeClr val="accent5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กราฟ'!$E$12:$L$12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กราฟ'!$D$13</c15:sqref>
                        </c15:formulaRef>
                      </c:ext>
                    </c:extLst>
                    <c:strCache>
                      <c:ptCount val="1"/>
                      <c:pt idx="0">
                        <c:v>Hospital Safety Index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</a:schemeClr>
                      </a:gs>
                      <a:gs pos="100000">
                        <a:schemeClr val="accent4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กราฟ'!$E$13:$L$13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กราฟ'!$D$14</c15:sqref>
                        </c15:formulaRef>
                      </c:ext>
                    </c:extLst>
                    <c:strCache>
                      <c:ptCount val="1"/>
                      <c:pt idx="0">
                        <c:v>ECS คุณภาพ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accent6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กราฟ'!$E$14:$L$14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กราฟ'!$D$15</c15:sqref>
                        </c15:formulaRef>
                      </c:ext>
                    </c:extLst>
                    <c:strCache>
                      <c:ptCount val="1"/>
                      <c:pt idx="0">
                        <c:v>ER คุณภาพ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กราฟ'!$E$15:$L$15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80</c:v>
                      </c:pt>
                      <c:pt idx="1">
                        <c:v>100</c:v>
                      </c:pt>
                      <c:pt idx="2">
                        <c:v>66.666666666666671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กราฟ'!$D$16</c15:sqref>
                        </c15:formulaRef>
                      </c:ext>
                    </c:extLst>
                    <c:strCache>
                      <c:ptCount val="1"/>
                      <c:pt idx="0">
                        <c:v>TB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กราฟ'!$E$16:$L$16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chemeClr val="accent6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กราฟ'!$E$17:$L$17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84.062196307094268</c:v>
                      </c:pt>
                      <c:pt idx="1">
                        <c:v>86.394557823129247</c:v>
                      </c:pt>
                      <c:pt idx="2">
                        <c:v>89.583333333333329</c:v>
                      </c:pt>
                      <c:pt idx="3">
                        <c:v>88.652482269503551</c:v>
                      </c:pt>
                      <c:pt idx="4">
                        <c:v>91.089108910891085</c:v>
                      </c:pt>
                      <c:pt idx="5">
                        <c:v>63.559322033898304</c:v>
                      </c:pt>
                      <c:pt idx="6">
                        <c:v>69.892473118279568</c:v>
                      </c:pt>
                      <c:pt idx="7">
                        <c:v>91.111111111111114</c:v>
                      </c:pt>
                    </c:numCache>
                  </c:numRef>
                </c:val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กราฟ'!$D$18</c15:sqref>
                        </c15:formulaRef>
                      </c:ext>
                    </c:extLst>
                    <c:strCache>
                      <c:ptCount val="1"/>
                      <c:pt idx="0">
                        <c:v>Herbal City : Shop/outlet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100000">
                        <a:schemeClr val="accent5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กราฟ'!$E$18:$L$18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กราฟ'!$D$19</c15:sqref>
                        </c15:formulaRef>
                      </c:ext>
                    </c:extLst>
                    <c:strCache>
                      <c:ptCount val="1"/>
                      <c:pt idx="0">
                        <c:v>Herbal City : Product Champion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50000"/>
                        </a:schemeClr>
                      </a:gs>
                      <a:gs pos="100000">
                        <a:schemeClr val="accent4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กราฟ'!$E$19:$L$19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กราฟ'!$D$20</c15:sqref>
                        </c15:formulaRef>
                      </c:ext>
                    </c:extLst>
                    <c:strCache>
                      <c:ptCount val="1"/>
                      <c:pt idx="0">
                        <c:v>สมุนไพรเด่น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70000"/>
                          <a:lumOff val="30000"/>
                        </a:schemeClr>
                      </a:gs>
                      <a:gs pos="100000">
                        <a:schemeClr val="accent6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กราฟ'!$E$20:$L$20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กราฟ'!$D$21</c15:sqref>
                        </c15:formulaRef>
                      </c:ext>
                    </c:extLst>
                    <c:strCache>
                      <c:ptCount val="1"/>
                      <c:pt idx="0">
                        <c:v>การดำเนินงานตามแผน HR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70000"/>
                          <a:lumOff val="30000"/>
                        </a:schemeClr>
                      </a:gs>
                      <a:gs pos="100000">
                        <a:schemeClr val="accent5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กราฟ'!$E$21:$L$21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70000"/>
                          <a:lumOff val="30000"/>
                        </a:schemeClr>
                      </a:gs>
                      <a:gs pos="100000">
                        <a:schemeClr val="accent4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กราฟ'!$E$22:$L$22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กราฟ'!$D$23</c15:sqref>
                        </c15:formulaRef>
                      </c:ext>
                    </c:extLst>
                    <c:strCache>
                      <c:ptCount val="1"/>
                      <c:pt idx="0">
                        <c:v>Retention rate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70000"/>
                        </a:schemeClr>
                      </a:gs>
                      <a:gs pos="100000">
                        <a:schemeClr val="accent6">
                          <a:lumMod val="7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กราฟ'!$E$23:$L$23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97.104506929540577</c:v>
                      </c:pt>
                      <c:pt idx="1">
                        <c:v>97.045065601825442</c:v>
                      </c:pt>
                      <c:pt idx="2">
                        <c:v>96.473655323819983</c:v>
                      </c:pt>
                      <c:pt idx="3">
                        <c:v>98.824758422564642</c:v>
                      </c:pt>
                      <c:pt idx="4">
                        <c:v>95.751633986928098</c:v>
                      </c:pt>
                      <c:pt idx="5">
                        <c:v>98.45847836897066</c:v>
                      </c:pt>
                      <c:pt idx="6">
                        <c:v>97.431906614785987</c:v>
                      </c:pt>
                      <c:pt idx="7">
                        <c:v>95.232815964523283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1018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10183680"/>
        <c:crosses val="autoZero"/>
        <c:auto val="1"/>
        <c:lblAlgn val="ctr"/>
        <c:lblOffset val="100"/>
        <c:noMultiLvlLbl val="0"/>
      </c:catAx>
      <c:valAx>
        <c:axId val="21018368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1018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24"/>
          <c:order val="0"/>
          <c:tx>
            <c:strRef>
              <c:f>'PA กราฟ'!$D$26</c:f>
              <c:strCache>
                <c:ptCount val="1"/>
                <c:pt idx="0">
                  <c:v>HA รพศ/รพท./กรมต่างๆ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50000"/>
                    <a:lumOff val="50000"/>
                  </a:schemeClr>
                </a:gs>
                <a:gs pos="100000">
                  <a:schemeClr val="accent6">
                    <a:lumMod val="50000"/>
                    <a:lumOff val="5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กราฟ'!$E$26:$L$26</c:f>
              <c:numCache>
                <c:formatCode>0.00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er>
          <c:idx val="25"/>
          <c:order val="1"/>
          <c:tx>
            <c:strRef>
              <c:f>'PA กราฟ'!$D$27</c:f>
              <c:strCache>
                <c:ptCount val="1"/>
                <c:pt idx="0">
                  <c:v>HA รพช.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50000"/>
                    <a:lumOff val="50000"/>
                  </a:schemeClr>
                </a:gs>
                <a:gs pos="100000">
                  <a:schemeClr val="accent5">
                    <a:lumMod val="50000"/>
                    <a:lumOff val="5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กราฟ'!$E$27:$L$27</c:f>
              <c:numCache>
                <c:formatCode>0.00</c:formatCode>
                <c:ptCount val="8"/>
                <c:pt idx="0">
                  <c:v>77.631578947368425</c:v>
                </c:pt>
                <c:pt idx="1">
                  <c:v>84.21052631578948</c:v>
                </c:pt>
                <c:pt idx="2">
                  <c:v>100</c:v>
                </c:pt>
                <c:pt idx="3">
                  <c:v>70</c:v>
                </c:pt>
                <c:pt idx="4">
                  <c:v>46.153846153846153</c:v>
                </c:pt>
                <c:pt idx="5">
                  <c:v>57.142857142857146</c:v>
                </c:pt>
                <c:pt idx="6">
                  <c:v>100</c:v>
                </c:pt>
                <c:pt idx="7">
                  <c:v>85.714285714285708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10789504"/>
        <c:axId val="21079104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 กราฟ'!$D$2</c15:sqref>
                        </c15:formulaRef>
                      </c:ext>
                    </c:extLst>
                    <c:strCache>
                      <c:ptCount val="1"/>
                      <c:pt idx="0">
                        <c:v>พชอ.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'PA กราฟ'!$E$2:$L$2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กราฟ'!$D$3</c15:sqref>
                        </c15:formulaRef>
                      </c:ext>
                    </c:extLst>
                    <c:strCache>
                      <c:ptCount val="1"/>
                      <c:pt idx="0">
                        <c:v>EOC&amp;SAT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กราฟ'!$E$3:$L$3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กราฟ'!$D$4</c15:sqref>
                        </c15:formulaRef>
                      </c:ext>
                    </c:extLst>
                    <c:strCache>
                      <c:ptCount val="1"/>
                      <c:pt idx="0">
                        <c:v>G&amp;C พื้นฐาน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กราฟ'!$E$4:$L$4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กราฟ'!$D$5</c15:sqref>
                        </c15:formulaRef>
                      </c:ext>
                    </c:extLst>
                    <c:strCache>
                      <c:ptCount val="1"/>
                      <c:pt idx="0">
                        <c:v>G&amp;C ดี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กราฟ'!$E$5:$L$5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54.347826086956523</c:v>
                      </c:pt>
                      <c:pt idx="1">
                        <c:v>43.478260869565219</c:v>
                      </c:pt>
                      <c:pt idx="2">
                        <c:v>61.111111111111114</c:v>
                      </c:pt>
                      <c:pt idx="3">
                        <c:v>61.53846153846154</c:v>
                      </c:pt>
                      <c:pt idx="4">
                        <c:v>60</c:v>
                      </c:pt>
                      <c:pt idx="5">
                        <c:v>55.555555555555557</c:v>
                      </c:pt>
                      <c:pt idx="6">
                        <c:v>50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กราฟ'!$D$6</c15:sqref>
                        </c15:formulaRef>
                      </c:ext>
                    </c:extLst>
                    <c:strCache>
                      <c:ptCount val="1"/>
                      <c:pt idx="0">
                        <c:v>G&amp;C ดีมาก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60000"/>
                        </a:schemeClr>
                      </a:gs>
                      <a:gs pos="100000">
                        <a:schemeClr val="accent5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กราฟ'!$E$6:$L$6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28.260869565217391</c:v>
                      </c:pt>
                      <c:pt idx="1">
                        <c:v>21.739130434782609</c:v>
                      </c:pt>
                      <c:pt idx="2">
                        <c:v>38.888888888888886</c:v>
                      </c:pt>
                      <c:pt idx="3">
                        <c:v>30.76923076923077</c:v>
                      </c:pt>
                      <c:pt idx="4">
                        <c:v>26.666666666666668</c:v>
                      </c:pt>
                      <c:pt idx="5">
                        <c:v>11.111111111111111</c:v>
                      </c:pt>
                      <c:pt idx="6">
                        <c:v>16.666666666666668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กราฟ'!$D$7</c15:sqref>
                        </c15:formulaRef>
                      </c:ext>
                    </c:extLst>
                    <c:strCache>
                      <c:ptCount val="1"/>
                      <c:pt idx="0">
                        <c:v>PCC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กราฟ'!$E$7:$L$7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81.159420289855078</c:v>
                      </c:pt>
                      <c:pt idx="1">
                        <c:v>88.888888888888886</c:v>
                      </c:pt>
                      <c:pt idx="2">
                        <c:v>100</c:v>
                      </c:pt>
                      <c:pt idx="3">
                        <c:v>57.142857142857146</c:v>
                      </c:pt>
                      <c:pt idx="4">
                        <c:v>100</c:v>
                      </c:pt>
                      <c:pt idx="5">
                        <c:v>69.230769230769226</c:v>
                      </c:pt>
                      <c:pt idx="6">
                        <c:v>50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กราฟ'!$D$8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1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  <a:lumOff val="20000"/>
                        </a:schemeClr>
                      </a:gs>
                      <a:gs pos="100000">
                        <a:schemeClr val="accent6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กราฟ'!$E$8:$L$8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95.454545454545453</c:v>
                      </c:pt>
                      <c:pt idx="1">
                        <c:v>95.238095238095241</c:v>
                      </c:pt>
                      <c:pt idx="2">
                        <c:v>100</c:v>
                      </c:pt>
                      <c:pt idx="3">
                        <c:v>91.666666666666671</c:v>
                      </c:pt>
                      <c:pt idx="4">
                        <c:v>92.857142857142861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87.5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กราฟ'!$D$9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2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80000"/>
                          <a:lumOff val="20000"/>
                        </a:schemeClr>
                      </a:gs>
                      <a:gs pos="100000">
                        <a:schemeClr val="accent5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กราฟ'!$E$9:$L$9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7.6923076923076925</c:v>
                      </c:pt>
                      <c:pt idx="1">
                        <c:v>9.5238095238095237</c:v>
                      </c:pt>
                      <c:pt idx="2">
                        <c:v>5.5555555555555554</c:v>
                      </c:pt>
                      <c:pt idx="3">
                        <c:v>8.3333333333333339</c:v>
                      </c:pt>
                      <c:pt idx="4">
                        <c:v>0</c:v>
                      </c:pt>
                      <c:pt idx="5">
                        <c:v>22.222222222222221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กราฟ'!$D$10</c15:sqref>
                        </c15:formulaRef>
                      </c:ext>
                    </c:extLst>
                    <c:strCache>
                      <c:ptCount val="1"/>
                      <c:pt idx="0">
                        <c:v>AMR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  <a:lumOff val="20000"/>
                        </a:schemeClr>
                      </a:gs>
                      <a:gs pos="100000">
                        <a:schemeClr val="accent4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กราฟ'!$E$10:$L$10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กราฟ'!$D$11</c15:sqref>
                        </c15:formulaRef>
                      </c:ext>
                    </c:extLst>
                    <c:strCache>
                      <c:ptCount val="1"/>
                      <c:pt idx="0">
                        <c:v>ODS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</a:schemeClr>
                      </a:gs>
                      <a:gs pos="100000">
                        <a:schemeClr val="accent6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กราฟ'!$E$11:$L$11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30.64699205448354</c:v>
                      </c:pt>
                      <c:pt idx="1">
                        <c:v>21.579961464354529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17.307692307692307</c:v>
                      </c:pt>
                      <c:pt idx="5">
                        <c:v>100</c:v>
                      </c:pt>
                      <c:pt idx="6">
                        <c:v>26.993865030674847</c:v>
                      </c:pt>
                      <c:pt idx="7">
                        <c:v>17.647058823529413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กราฟ'!$D$12</c15:sqref>
                        </c15:formulaRef>
                      </c:ext>
                    </c:extLst>
                    <c:strCache>
                      <c:ptCount val="1"/>
                      <c:pt idx="0">
                        <c:v>Accident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80000"/>
                        </a:schemeClr>
                      </a:gs>
                      <a:gs pos="100000">
                        <a:schemeClr val="accent5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กราฟ'!$E$12:$L$12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กราฟ'!$D$13</c15:sqref>
                        </c15:formulaRef>
                      </c:ext>
                    </c:extLst>
                    <c:strCache>
                      <c:ptCount val="1"/>
                      <c:pt idx="0">
                        <c:v>Hospital Safety Index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</a:schemeClr>
                      </a:gs>
                      <a:gs pos="100000">
                        <a:schemeClr val="accent4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กราฟ'!$E$13:$L$13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กราฟ'!$D$14</c15:sqref>
                        </c15:formulaRef>
                      </c:ext>
                    </c:extLst>
                    <c:strCache>
                      <c:ptCount val="1"/>
                      <c:pt idx="0">
                        <c:v>ECS คุณภาพ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accent6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กราฟ'!$E$14:$L$14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กราฟ'!$D$15</c15:sqref>
                        </c15:formulaRef>
                      </c:ext>
                    </c:extLst>
                    <c:strCache>
                      <c:ptCount val="1"/>
                      <c:pt idx="0">
                        <c:v>ER คุณภาพ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กราฟ'!$E$15:$L$15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80</c:v>
                      </c:pt>
                      <c:pt idx="1">
                        <c:v>100</c:v>
                      </c:pt>
                      <c:pt idx="2">
                        <c:v>66.666666666666671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กราฟ'!$D$16</c15:sqref>
                        </c15:formulaRef>
                      </c:ext>
                    </c:extLst>
                    <c:strCache>
                      <c:ptCount val="1"/>
                      <c:pt idx="0">
                        <c:v>TB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กราฟ'!$E$16:$L$16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chemeClr val="accent6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กราฟ'!$E$17:$L$17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84.062196307094268</c:v>
                      </c:pt>
                      <c:pt idx="1">
                        <c:v>86.394557823129247</c:v>
                      </c:pt>
                      <c:pt idx="2">
                        <c:v>89.583333333333329</c:v>
                      </c:pt>
                      <c:pt idx="3">
                        <c:v>88.652482269503551</c:v>
                      </c:pt>
                      <c:pt idx="4">
                        <c:v>91.089108910891085</c:v>
                      </c:pt>
                      <c:pt idx="5">
                        <c:v>63.559322033898304</c:v>
                      </c:pt>
                      <c:pt idx="6">
                        <c:v>69.892473118279568</c:v>
                      </c:pt>
                      <c:pt idx="7">
                        <c:v>91.111111111111114</c:v>
                      </c:pt>
                    </c:numCache>
                  </c:numRef>
                </c:val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กราฟ'!$D$18</c15:sqref>
                        </c15:formulaRef>
                      </c:ext>
                    </c:extLst>
                    <c:strCache>
                      <c:ptCount val="1"/>
                      <c:pt idx="0">
                        <c:v>Herbal City : Shop/outlet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100000">
                        <a:schemeClr val="accent5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กราฟ'!$E$18:$L$18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กราฟ'!$D$19</c15:sqref>
                        </c15:formulaRef>
                      </c:ext>
                    </c:extLst>
                    <c:strCache>
                      <c:ptCount val="1"/>
                      <c:pt idx="0">
                        <c:v>Herbal City : Product Champion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50000"/>
                        </a:schemeClr>
                      </a:gs>
                      <a:gs pos="100000">
                        <a:schemeClr val="accent4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กราฟ'!$E$19:$L$19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กราฟ'!$D$20</c15:sqref>
                        </c15:formulaRef>
                      </c:ext>
                    </c:extLst>
                    <c:strCache>
                      <c:ptCount val="1"/>
                      <c:pt idx="0">
                        <c:v>สมุนไพรเด่น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70000"/>
                          <a:lumOff val="30000"/>
                        </a:schemeClr>
                      </a:gs>
                      <a:gs pos="100000">
                        <a:schemeClr val="accent6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กราฟ'!$E$20:$L$20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กราฟ'!$D$21</c15:sqref>
                        </c15:formulaRef>
                      </c:ext>
                    </c:extLst>
                    <c:strCache>
                      <c:ptCount val="1"/>
                      <c:pt idx="0">
                        <c:v>การดำเนินงานตามแผน HR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70000"/>
                          <a:lumOff val="30000"/>
                        </a:schemeClr>
                      </a:gs>
                      <a:gs pos="100000">
                        <a:schemeClr val="accent5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กราฟ'!$E$21:$L$21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70000"/>
                          <a:lumOff val="30000"/>
                        </a:schemeClr>
                      </a:gs>
                      <a:gs pos="100000">
                        <a:schemeClr val="accent4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กราฟ'!$E$22:$L$22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กราฟ'!$D$23</c15:sqref>
                        </c15:formulaRef>
                      </c:ext>
                    </c:extLst>
                    <c:strCache>
                      <c:ptCount val="1"/>
                      <c:pt idx="0">
                        <c:v>Retention rate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70000"/>
                        </a:schemeClr>
                      </a:gs>
                      <a:gs pos="100000">
                        <a:schemeClr val="accent6">
                          <a:lumMod val="7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กราฟ'!$E$23:$L$23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97.104506929540577</c:v>
                      </c:pt>
                      <c:pt idx="1">
                        <c:v>97.045065601825442</c:v>
                      </c:pt>
                      <c:pt idx="2">
                        <c:v>96.473655323819983</c:v>
                      </c:pt>
                      <c:pt idx="3">
                        <c:v>98.824758422564642</c:v>
                      </c:pt>
                      <c:pt idx="4">
                        <c:v>95.751633986928098</c:v>
                      </c:pt>
                      <c:pt idx="5">
                        <c:v>98.45847836897066</c:v>
                      </c:pt>
                      <c:pt idx="6">
                        <c:v>97.431906614785987</c:v>
                      </c:pt>
                      <c:pt idx="7">
                        <c:v>95.232815964523283</c:v>
                      </c:pt>
                    </c:numCache>
                  </c:numRef>
                </c:val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กราฟ'!$D$24</c15:sqref>
                        </c15:formulaRef>
                      </c:ext>
                    </c:extLst>
                    <c:strCache>
                      <c:ptCount val="1"/>
                      <c:pt idx="0">
                        <c:v>PMQA สสจ.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70000"/>
                        </a:schemeClr>
                      </a:gs>
                      <a:gs pos="100000">
                        <a:schemeClr val="accent5">
                          <a:lumMod val="7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กราฟ'!$E$24:$L$24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กราฟ'!$D$25</c15:sqref>
                        </c15:formulaRef>
                      </c:ext>
                    </c:extLst>
                    <c:strCache>
                      <c:ptCount val="1"/>
                      <c:pt idx="0">
                        <c:v>PMQA สสอ.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70000"/>
                        </a:schemeClr>
                      </a:gs>
                      <a:gs pos="100000">
                        <a:schemeClr val="accent4">
                          <a:lumMod val="7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กราฟ'!$E$25:$L$25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58.620689655172413</c:v>
                      </c:pt>
                      <c:pt idx="1">
                        <c:v>100</c:v>
                      </c:pt>
                      <c:pt idx="2">
                        <c:v>22.222222222222221</c:v>
                      </c:pt>
                      <c:pt idx="3">
                        <c:v>25</c:v>
                      </c:pt>
                      <c:pt idx="4">
                        <c:v>21.428571428571427</c:v>
                      </c:pt>
                      <c:pt idx="5">
                        <c:v>77.777777777777771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1078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10791040"/>
        <c:crosses val="autoZero"/>
        <c:auto val="1"/>
        <c:lblAlgn val="ctr"/>
        <c:lblOffset val="100"/>
        <c:noMultiLvlLbl val="0"/>
      </c:catAx>
      <c:valAx>
        <c:axId val="21079104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1078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 b="1">
          <a:solidFill>
            <a:schemeClr val="tx1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'12'!$B$16</c:f>
              <c:strCache>
                <c:ptCount val="1"/>
                <c:pt idx="0">
                  <c:v>รพศ., รพท.</c:v>
                </c:pt>
              </c:strCache>
            </c:strRef>
          </c:tx>
          <c:spPr>
            <a:solidFill>
              <a:srgbClr val="F49E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'12'!$C$15:$O$15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'12'!$C$16:$O$16</c:f>
              <c:numCache>
                <c:formatCode>_(* #,##0.00_);_(* \(#,##0.00\);_(* "-"??_);_(@_)</c:formatCode>
                <c:ptCount val="1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89.47</c:v>
                </c:pt>
                <c:pt idx="6">
                  <c:v>100</c:v>
                </c:pt>
                <c:pt idx="7" formatCode="0.00">
                  <c:v>100</c:v>
                </c:pt>
                <c:pt idx="8" formatCode="0.00">
                  <c:v>100</c:v>
                </c:pt>
                <c:pt idx="9" formatCode="0.00">
                  <c:v>100</c:v>
                </c:pt>
                <c:pt idx="10" formatCode="0.00">
                  <c:v>100</c:v>
                </c:pt>
                <c:pt idx="11">
                  <c:v>100</c:v>
                </c:pt>
                <c:pt idx="12">
                  <c:v>99.122500000000002</c:v>
                </c:pt>
              </c:numCache>
            </c:numRef>
          </c:val>
        </c:ser>
        <c:ser>
          <c:idx val="1"/>
          <c:order val="1"/>
          <c:tx>
            <c:strRef>
              <c:f>'12'!$B$17</c:f>
              <c:strCache>
                <c:ptCount val="1"/>
                <c:pt idx="0">
                  <c:v>รพช.</c:v>
                </c:pt>
              </c:strCache>
            </c:strRef>
          </c:tx>
          <c:spPr>
            <a:solidFill>
              <a:srgbClr val="009DB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7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'12'!$C$15:$O$15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'12'!$C$17:$O$17</c:f>
              <c:numCache>
                <c:formatCode>_(* #,##0.00_);_(* \(#,##0.00\);_(* "-"??_);_(@_)</c:formatCode>
                <c:ptCount val="13"/>
                <c:pt idx="0">
                  <c:v>75.58</c:v>
                </c:pt>
                <c:pt idx="1">
                  <c:v>82.5</c:v>
                </c:pt>
                <c:pt idx="2">
                  <c:v>87.6</c:v>
                </c:pt>
                <c:pt idx="3">
                  <c:v>72.88</c:v>
                </c:pt>
                <c:pt idx="4" formatCode="#,##0.00">
                  <c:v>86</c:v>
                </c:pt>
                <c:pt idx="5">
                  <c:v>82.14</c:v>
                </c:pt>
                <c:pt idx="6">
                  <c:v>96.55</c:v>
                </c:pt>
                <c:pt idx="7" formatCode="0.00">
                  <c:v>77.63</c:v>
                </c:pt>
                <c:pt idx="8" formatCode="0.00">
                  <c:v>77.63</c:v>
                </c:pt>
                <c:pt idx="9" formatCode="0.00">
                  <c:v>82.5</c:v>
                </c:pt>
                <c:pt idx="10" formatCode="0.00">
                  <c:v>74.77</c:v>
                </c:pt>
                <c:pt idx="11">
                  <c:v>89.85507246376811</c:v>
                </c:pt>
                <c:pt idx="12">
                  <c:v>82.136256038647332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-27"/>
        <c:axId val="210833408"/>
        <c:axId val="210834944"/>
      </c:barChart>
      <c:catAx>
        <c:axId val="21083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10834944"/>
        <c:crosses val="autoZero"/>
        <c:auto val="1"/>
        <c:lblAlgn val="ctr"/>
        <c:lblOffset val="100"/>
        <c:noMultiLvlLbl val="0"/>
      </c:catAx>
      <c:valAx>
        <c:axId val="210834944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1083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672998810237029"/>
          <c:y val="0.87076945354016499"/>
          <c:w val="0.29104716305419531"/>
          <c:h val="0.111765578555933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 sz="1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6"/>
          <c:order val="0"/>
          <c:tx>
            <c:strRef>
              <c:f>'PA กราฟ'!$D$28</c:f>
              <c:strCache>
                <c:ptCount val="1"/>
                <c:pt idx="0">
                  <c:v>รพ.สต.ประเมินตนเอง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50000"/>
                    <a:lumOff val="50000"/>
                  </a:schemeClr>
                </a:gs>
                <a:gs pos="100000">
                  <a:schemeClr val="accent4">
                    <a:lumMod val="50000"/>
                    <a:lumOff val="50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กราฟ'!$E$28:$L$28</c:f>
              <c:numCache>
                <c:formatCode>0.00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er>
          <c:idx val="27"/>
          <c:order val="1"/>
          <c:tx>
            <c:strRef>
              <c:f>'PA กราฟ'!$D$29</c:f>
              <c:strCache>
                <c:ptCount val="1"/>
                <c:pt idx="0">
                  <c:v>รพ.สต.ติดดาว อำเภอ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กราฟ'!$E$29:$L$29</c:f>
              <c:numCache>
                <c:formatCode>0.00</c:formatCode>
                <c:ptCount val="8"/>
                <c:pt idx="0">
                  <c:v>98.163606010016693</c:v>
                </c:pt>
                <c:pt idx="1">
                  <c:v>90.677966101694921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er>
          <c:idx val="28"/>
          <c:order val="2"/>
          <c:tx>
            <c:strRef>
              <c:f>'PA กราฟ'!$D$30</c:f>
              <c:strCache>
                <c:ptCount val="1"/>
                <c:pt idx="0">
                  <c:v>รพ.สต.ติดดาว จังหวัด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กราฟ'!$E$30:$L$30</c:f>
              <c:numCache>
                <c:formatCode>0.00</c:formatCode>
                <c:ptCount val="8"/>
                <c:pt idx="0">
                  <c:v>59.717314487632507</c:v>
                </c:pt>
                <c:pt idx="1">
                  <c:v>0</c:v>
                </c:pt>
                <c:pt idx="2">
                  <c:v>73.053892215568865</c:v>
                </c:pt>
                <c:pt idx="3">
                  <c:v>100</c:v>
                </c:pt>
                <c:pt idx="4">
                  <c:v>50.746268656716417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er>
          <c:idx val="29"/>
          <c:order val="3"/>
          <c:tx>
            <c:strRef>
              <c:f>'PA กราฟ'!$D$31</c:f>
              <c:strCache>
                <c:ptCount val="1"/>
                <c:pt idx="0">
                  <c:v>รพ.สต.ติดดาว เขต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chemeClr val="accent4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 กราฟ'!$E$1:$L$1</c:f>
              <c:strCache>
                <c:ptCount val="8"/>
                <c:pt idx="0">
                  <c:v>เขตสุขภาพที่ 8</c:v>
                </c:pt>
                <c:pt idx="1">
                  <c:v>อุดรธานี</c:v>
                </c:pt>
                <c:pt idx="2">
                  <c:v>สกลนคร</c:v>
                </c:pt>
                <c:pt idx="3">
                  <c:v>นครพนม</c:v>
                </c:pt>
                <c:pt idx="4">
                  <c:v>เลย</c:v>
                </c:pt>
                <c:pt idx="5">
                  <c:v>หนองคาย</c:v>
                </c:pt>
                <c:pt idx="6">
                  <c:v>หนองบัวลำภู</c:v>
                </c:pt>
                <c:pt idx="7">
                  <c:v>บึงกาฬ</c:v>
                </c:pt>
              </c:strCache>
            </c:strRef>
          </c:cat>
          <c:val>
            <c:numRef>
              <c:f>'PA กราฟ'!$E$31:$L$31</c:f>
              <c:numCache>
                <c:formatCode>0.00</c:formatCode>
                <c:ptCount val="8"/>
                <c:pt idx="0">
                  <c:v>14.285714285714286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10944384"/>
        <c:axId val="2109459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'PA กราฟ'!$D$2</c15:sqref>
                        </c15:formulaRef>
                      </c:ext>
                    </c:extLst>
                    <c:strCache>
                      <c:ptCount val="1"/>
                      <c:pt idx="0">
                        <c:v>พชอ.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'PA กราฟ'!$E$2:$L$2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กราฟ'!$D$3</c15:sqref>
                        </c15:formulaRef>
                      </c:ext>
                    </c:extLst>
                    <c:strCache>
                      <c:ptCount val="1"/>
                      <c:pt idx="0">
                        <c:v>EOC&amp;SAT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กราฟ'!$E$3:$L$3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กราฟ'!$D$4</c15:sqref>
                        </c15:formulaRef>
                      </c:ext>
                    </c:extLst>
                    <c:strCache>
                      <c:ptCount val="1"/>
                      <c:pt idx="0">
                        <c:v>G&amp;C พื้นฐาน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กราฟ'!$E$4:$L$4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กราฟ'!$D$5</c15:sqref>
                        </c15:formulaRef>
                      </c:ext>
                    </c:extLst>
                    <c:strCache>
                      <c:ptCount val="1"/>
                      <c:pt idx="0">
                        <c:v>G&amp;C ดี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</a:schemeClr>
                      </a:gs>
                      <a:gs pos="100000">
                        <a:schemeClr val="accent6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กราฟ'!$E$5:$L$5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54.347826086956523</c:v>
                      </c:pt>
                      <c:pt idx="1">
                        <c:v>43.478260869565219</c:v>
                      </c:pt>
                      <c:pt idx="2">
                        <c:v>61.111111111111114</c:v>
                      </c:pt>
                      <c:pt idx="3">
                        <c:v>61.53846153846154</c:v>
                      </c:pt>
                      <c:pt idx="4">
                        <c:v>60</c:v>
                      </c:pt>
                      <c:pt idx="5">
                        <c:v>55.555555555555557</c:v>
                      </c:pt>
                      <c:pt idx="6">
                        <c:v>50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กราฟ'!$D$6</c15:sqref>
                        </c15:formulaRef>
                      </c:ext>
                    </c:extLst>
                    <c:strCache>
                      <c:ptCount val="1"/>
                      <c:pt idx="0">
                        <c:v>G&amp;C ดีมาก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60000"/>
                        </a:schemeClr>
                      </a:gs>
                      <a:gs pos="100000">
                        <a:schemeClr val="accent5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กราฟ'!$E$6:$L$6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28.260869565217391</c:v>
                      </c:pt>
                      <c:pt idx="1">
                        <c:v>21.739130434782609</c:v>
                      </c:pt>
                      <c:pt idx="2">
                        <c:v>38.888888888888886</c:v>
                      </c:pt>
                      <c:pt idx="3">
                        <c:v>30.76923076923077</c:v>
                      </c:pt>
                      <c:pt idx="4">
                        <c:v>26.666666666666668</c:v>
                      </c:pt>
                      <c:pt idx="5">
                        <c:v>11.111111111111111</c:v>
                      </c:pt>
                      <c:pt idx="6">
                        <c:v>16.666666666666668</c:v>
                      </c:pt>
                      <c:pt idx="7">
                        <c:v>50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กราฟ'!$D$7</c15:sqref>
                        </c15:formulaRef>
                      </c:ext>
                    </c:extLst>
                    <c:strCache>
                      <c:ptCount val="1"/>
                      <c:pt idx="0">
                        <c:v>PCC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</a:schemeClr>
                      </a:gs>
                      <a:gs pos="100000">
                        <a:schemeClr val="accent4">
                          <a:lumMod val="6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กราฟ'!$E$7:$L$7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81.159420289855078</c:v>
                      </c:pt>
                      <c:pt idx="1">
                        <c:v>88.888888888888886</c:v>
                      </c:pt>
                      <c:pt idx="2">
                        <c:v>100</c:v>
                      </c:pt>
                      <c:pt idx="3">
                        <c:v>57.142857142857146</c:v>
                      </c:pt>
                      <c:pt idx="4">
                        <c:v>100</c:v>
                      </c:pt>
                      <c:pt idx="5">
                        <c:v>69.230769230769226</c:v>
                      </c:pt>
                      <c:pt idx="6">
                        <c:v>50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กราฟ'!$D$8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1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  <a:lumOff val="20000"/>
                        </a:schemeClr>
                      </a:gs>
                      <a:gs pos="100000">
                        <a:schemeClr val="accent6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กราฟ'!$E$8:$L$8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95.454545454545453</c:v>
                      </c:pt>
                      <c:pt idx="1">
                        <c:v>95.238095238095241</c:v>
                      </c:pt>
                      <c:pt idx="2">
                        <c:v>100</c:v>
                      </c:pt>
                      <c:pt idx="3">
                        <c:v>91.666666666666671</c:v>
                      </c:pt>
                      <c:pt idx="4">
                        <c:v>92.857142857142861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87.5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กราฟ'!$D$9</c15:sqref>
                        </c15:formulaRef>
                      </c:ext>
                    </c:extLst>
                    <c:strCache>
                      <c:ptCount val="1"/>
                      <c:pt idx="0">
                        <c:v>RDU ขั้นที่ 2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80000"/>
                          <a:lumOff val="20000"/>
                        </a:schemeClr>
                      </a:gs>
                      <a:gs pos="100000">
                        <a:schemeClr val="accent5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กราฟ'!$E$9:$L$9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7.6923076923076925</c:v>
                      </c:pt>
                      <c:pt idx="1">
                        <c:v>9.5238095238095237</c:v>
                      </c:pt>
                      <c:pt idx="2">
                        <c:v>5.5555555555555554</c:v>
                      </c:pt>
                      <c:pt idx="3">
                        <c:v>8.3333333333333339</c:v>
                      </c:pt>
                      <c:pt idx="4">
                        <c:v>0</c:v>
                      </c:pt>
                      <c:pt idx="5">
                        <c:v>22.222222222222221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กราฟ'!$D$10</c15:sqref>
                        </c15:formulaRef>
                      </c:ext>
                    </c:extLst>
                    <c:strCache>
                      <c:ptCount val="1"/>
                      <c:pt idx="0">
                        <c:v>AMR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  <a:lumOff val="20000"/>
                        </a:schemeClr>
                      </a:gs>
                      <a:gs pos="100000">
                        <a:schemeClr val="accent4">
                          <a:lumMod val="80000"/>
                          <a:lumOff val="2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กราฟ'!$E$10:$L$10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กราฟ'!$D$11</c15:sqref>
                        </c15:formulaRef>
                      </c:ext>
                    </c:extLst>
                    <c:strCache>
                      <c:ptCount val="1"/>
                      <c:pt idx="0">
                        <c:v>ODS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80000"/>
                        </a:schemeClr>
                      </a:gs>
                      <a:gs pos="100000">
                        <a:schemeClr val="accent6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กราฟ'!$E$11:$L$11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30.64699205448354</c:v>
                      </c:pt>
                      <c:pt idx="1">
                        <c:v>21.579961464354529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17.307692307692307</c:v>
                      </c:pt>
                      <c:pt idx="5">
                        <c:v>100</c:v>
                      </c:pt>
                      <c:pt idx="6">
                        <c:v>26.993865030674847</c:v>
                      </c:pt>
                      <c:pt idx="7">
                        <c:v>17.647058823529413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กราฟ'!$D$12</c15:sqref>
                        </c15:formulaRef>
                      </c:ext>
                    </c:extLst>
                    <c:strCache>
                      <c:ptCount val="1"/>
                      <c:pt idx="0">
                        <c:v>Accident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80000"/>
                        </a:schemeClr>
                      </a:gs>
                      <a:gs pos="100000">
                        <a:schemeClr val="accent5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กราฟ'!$E$12:$L$12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กราฟ'!$D$13</c15:sqref>
                        </c15:formulaRef>
                      </c:ext>
                    </c:extLst>
                    <c:strCache>
                      <c:ptCount val="1"/>
                      <c:pt idx="0">
                        <c:v>Hospital Safety Index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80000"/>
                        </a:schemeClr>
                      </a:gs>
                      <a:gs pos="100000">
                        <a:schemeClr val="accent4">
                          <a:lumMod val="8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กราฟ'!$E$13:$L$13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กราฟ'!$D$14</c15:sqref>
                        </c15:formulaRef>
                      </c:ext>
                    </c:extLst>
                    <c:strCache>
                      <c:ptCount val="1"/>
                      <c:pt idx="0">
                        <c:v>ECS คุณภาพ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accent6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กราฟ'!$E$14:$L$14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กราฟ'!$D$15</c15:sqref>
                        </c15:formulaRef>
                      </c:ext>
                    </c:extLst>
                    <c:strCache>
                      <c:ptCount val="1"/>
                      <c:pt idx="0">
                        <c:v>ER คุณภาพ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กราฟ'!$E$15:$L$15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80</c:v>
                      </c:pt>
                      <c:pt idx="1">
                        <c:v>100</c:v>
                      </c:pt>
                      <c:pt idx="2">
                        <c:v>66.666666666666671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กราฟ'!$D$16</c15:sqref>
                        </c15:formulaRef>
                      </c:ext>
                    </c:extLst>
                    <c:strCache>
                      <c:ptCount val="1"/>
                      <c:pt idx="0">
                        <c:v>TB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กราฟ'!$E$16:$L$16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chemeClr val="accent6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กราฟ'!$E$17:$L$17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84.062196307094268</c:v>
                      </c:pt>
                      <c:pt idx="1">
                        <c:v>86.394557823129247</c:v>
                      </c:pt>
                      <c:pt idx="2">
                        <c:v>89.583333333333329</c:v>
                      </c:pt>
                      <c:pt idx="3">
                        <c:v>88.652482269503551</c:v>
                      </c:pt>
                      <c:pt idx="4">
                        <c:v>91.089108910891085</c:v>
                      </c:pt>
                      <c:pt idx="5">
                        <c:v>63.559322033898304</c:v>
                      </c:pt>
                      <c:pt idx="6">
                        <c:v>69.892473118279568</c:v>
                      </c:pt>
                      <c:pt idx="7">
                        <c:v>91.111111111111114</c:v>
                      </c:pt>
                    </c:numCache>
                  </c:numRef>
                </c:val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กราฟ'!$D$18</c15:sqref>
                        </c15:formulaRef>
                      </c:ext>
                    </c:extLst>
                    <c:strCache>
                      <c:ptCount val="1"/>
                      <c:pt idx="0">
                        <c:v>Herbal City : Shop/outlet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100000">
                        <a:schemeClr val="accent5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กราฟ'!$E$18:$L$18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กราฟ'!$D$19</c15:sqref>
                        </c15:formulaRef>
                      </c:ext>
                    </c:extLst>
                    <c:strCache>
                      <c:ptCount val="1"/>
                      <c:pt idx="0">
                        <c:v>Herbal City : Product Champion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50000"/>
                        </a:schemeClr>
                      </a:gs>
                      <a:gs pos="100000">
                        <a:schemeClr val="accent4">
                          <a:lumMod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กราฟ'!$E$19:$L$19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กราฟ'!$D$20</c15:sqref>
                        </c15:formulaRef>
                      </c:ext>
                    </c:extLst>
                    <c:strCache>
                      <c:ptCount val="1"/>
                      <c:pt idx="0">
                        <c:v>สมุนไพรเด่น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70000"/>
                          <a:lumOff val="30000"/>
                        </a:schemeClr>
                      </a:gs>
                      <a:gs pos="100000">
                        <a:schemeClr val="accent6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กราฟ'!$E$20:$L$20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กราฟ'!$D$21</c15:sqref>
                        </c15:formulaRef>
                      </c:ext>
                    </c:extLst>
                    <c:strCache>
                      <c:ptCount val="1"/>
                      <c:pt idx="0">
                        <c:v>การดำเนินงานตามแผน HR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70000"/>
                          <a:lumOff val="30000"/>
                        </a:schemeClr>
                      </a:gs>
                      <a:gs pos="100000">
                        <a:schemeClr val="accent5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กราฟ'!$E$21:$L$21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70000"/>
                          <a:lumOff val="30000"/>
                        </a:schemeClr>
                      </a:gs>
                      <a:gs pos="100000">
                        <a:schemeClr val="accent4">
                          <a:lumMod val="70000"/>
                          <a:lumOff val="3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กราฟ'!$E$22:$L$22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กราฟ'!$D$23</c15:sqref>
                        </c15:formulaRef>
                      </c:ext>
                    </c:extLst>
                    <c:strCache>
                      <c:ptCount val="1"/>
                      <c:pt idx="0">
                        <c:v>Retention rate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70000"/>
                        </a:schemeClr>
                      </a:gs>
                      <a:gs pos="100000">
                        <a:schemeClr val="accent6">
                          <a:lumMod val="7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กราฟ'!$E$23:$L$23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97.104506929540577</c:v>
                      </c:pt>
                      <c:pt idx="1">
                        <c:v>97.045065601825442</c:v>
                      </c:pt>
                      <c:pt idx="2">
                        <c:v>96.473655323819983</c:v>
                      </c:pt>
                      <c:pt idx="3">
                        <c:v>98.824758422564642</c:v>
                      </c:pt>
                      <c:pt idx="4">
                        <c:v>95.751633986928098</c:v>
                      </c:pt>
                      <c:pt idx="5">
                        <c:v>98.45847836897066</c:v>
                      </c:pt>
                      <c:pt idx="6">
                        <c:v>97.431906614785987</c:v>
                      </c:pt>
                      <c:pt idx="7">
                        <c:v>95.232815964523283</c:v>
                      </c:pt>
                    </c:numCache>
                  </c:numRef>
                </c:val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กราฟ'!$D$24</c15:sqref>
                        </c15:formulaRef>
                      </c:ext>
                    </c:extLst>
                    <c:strCache>
                      <c:ptCount val="1"/>
                      <c:pt idx="0">
                        <c:v>PMQA สสจ.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70000"/>
                        </a:schemeClr>
                      </a:gs>
                      <a:gs pos="100000">
                        <a:schemeClr val="accent5">
                          <a:lumMod val="7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กราฟ'!$E$24:$L$24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กราฟ'!$D$25</c15:sqref>
                        </c15:formulaRef>
                      </c:ext>
                    </c:extLst>
                    <c:strCache>
                      <c:ptCount val="1"/>
                      <c:pt idx="0">
                        <c:v>PMQA สสอ.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>
                          <a:lumMod val="70000"/>
                        </a:schemeClr>
                      </a:gs>
                      <a:gs pos="100000">
                        <a:schemeClr val="accent4">
                          <a:lumMod val="7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กราฟ'!$E$25:$L$25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58.620689655172413</c:v>
                      </c:pt>
                      <c:pt idx="1">
                        <c:v>100</c:v>
                      </c:pt>
                      <c:pt idx="2">
                        <c:v>22.222222222222221</c:v>
                      </c:pt>
                      <c:pt idx="3">
                        <c:v>25</c:v>
                      </c:pt>
                      <c:pt idx="4">
                        <c:v>21.428571428571427</c:v>
                      </c:pt>
                      <c:pt idx="5">
                        <c:v>77.777777777777771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กราฟ'!$D$26</c15:sqref>
                        </c15:formulaRef>
                      </c:ext>
                    </c:extLst>
                    <c:strCache>
                      <c:ptCount val="1"/>
                      <c:pt idx="0">
                        <c:v>HA รพศ/รพท./กรมต่างๆ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6">
                          <a:lumMod val="50000"/>
                          <a:lumOff val="50000"/>
                        </a:schemeClr>
                      </a:gs>
                      <a:gs pos="100000">
                        <a:schemeClr val="accent6">
                          <a:lumMod val="50000"/>
                          <a:lumOff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กราฟ'!$E$26:$L$26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</c:numCache>
                  </c:numRef>
                </c:val>
              </c15:ser>
            </c15:filteredBarSeries>
            <c15:filteredBar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กราฟ'!$D$27</c15:sqref>
                        </c15:formulaRef>
                      </c:ext>
                    </c:extLst>
                    <c:strCache>
                      <c:ptCount val="1"/>
                      <c:pt idx="0">
                        <c:v>HA รพช.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>
                          <a:lumMod val="50000"/>
                          <a:lumOff val="50000"/>
                        </a:schemeClr>
                      </a:gs>
                      <a:gs pos="100000">
                        <a:schemeClr val="accent5">
                          <a:lumMod val="50000"/>
                          <a:lumOff val="50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defRPr>
                      </a:pPr>
                      <a:endParaRPr lang="th-TH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กราฟ'!$E$1:$L$1</c15:sqref>
                        </c15:formulaRef>
                      </c:ext>
                    </c:extLst>
                    <c:strCache>
                      <c:ptCount val="8"/>
                      <c:pt idx="0">
                        <c:v>เขตสุขภาพที่ 8</c:v>
                      </c:pt>
                      <c:pt idx="1">
                        <c:v>อุดรธานี</c:v>
                      </c:pt>
                      <c:pt idx="2">
                        <c:v>สกลนคร</c:v>
                      </c:pt>
                      <c:pt idx="3">
                        <c:v>นครพนม</c:v>
                      </c:pt>
                      <c:pt idx="4">
                        <c:v>เลย</c:v>
                      </c:pt>
                      <c:pt idx="5">
                        <c:v>หนองคาย</c:v>
                      </c:pt>
                      <c:pt idx="6">
                        <c:v>หนองบัวลำภู</c:v>
                      </c:pt>
                      <c:pt idx="7">
                        <c:v>บึงกาฬ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 กราฟ'!$E$27:$L$27</c15:sqref>
                        </c15:formulaRef>
                      </c:ext>
                    </c:extLst>
                    <c:numCache>
                      <c:formatCode>0.00</c:formatCode>
                      <c:ptCount val="8"/>
                      <c:pt idx="0">
                        <c:v>77.631578947368425</c:v>
                      </c:pt>
                      <c:pt idx="1">
                        <c:v>84.21052631578948</c:v>
                      </c:pt>
                      <c:pt idx="2">
                        <c:v>100</c:v>
                      </c:pt>
                      <c:pt idx="3">
                        <c:v>70</c:v>
                      </c:pt>
                      <c:pt idx="4">
                        <c:v>46.153846153846153</c:v>
                      </c:pt>
                      <c:pt idx="5">
                        <c:v>57.142857142857146</c:v>
                      </c:pt>
                      <c:pt idx="6">
                        <c:v>100</c:v>
                      </c:pt>
                      <c:pt idx="7">
                        <c:v>85.714285714285708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1094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10945920"/>
        <c:crosses val="autoZero"/>
        <c:auto val="1"/>
        <c:lblAlgn val="ctr"/>
        <c:lblOffset val="100"/>
        <c:noMultiLvlLbl val="0"/>
      </c:catAx>
      <c:valAx>
        <c:axId val="21094592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1094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100" b="1">
          <a:solidFill>
            <a:schemeClr val="tx1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1988759981725"/>
          <c:y val="5.2673752908351919E-2"/>
          <c:w val="0.852249345816675"/>
          <c:h val="0.768617898324169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'14'!$A$3</c:f>
              <c:strCache>
                <c:ptCount val="1"/>
                <c:pt idx="0">
                  <c:v>วิกฤติทางการเงิน</c:v>
                </c:pt>
              </c:strCache>
            </c:strRef>
          </c:tx>
          <c:spPr>
            <a:solidFill>
              <a:srgbClr val="F49E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2"/>
            <c:invertIfNegative val="0"/>
            <c:bubble3D val="0"/>
            <c:spPr>
              <a:solidFill>
                <a:srgbClr val="009DB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'14'!$B$2:$N$2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'14'!$B$3:$N$3</c:f>
              <c:numCache>
                <c:formatCode>_(* #,##0.00_);_(* \(#,##0.00\);_(* "-"??_);_(@_)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7.04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1.1399999999999999</c:v>
                </c:pt>
                <c:pt idx="8">
                  <c:v>0</c:v>
                </c:pt>
                <c:pt idx="9">
                  <c:v>0</c:v>
                </c:pt>
                <c:pt idx="11">
                  <c:v>0</c:v>
                </c:pt>
                <c:pt idx="12">
                  <c:v>0.68166666666666664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"/>
        <c:axId val="255065472"/>
        <c:axId val="255122432"/>
      </c:barChart>
      <c:catAx>
        <c:axId val="255065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r>
                  <a:rPr lang="th-TH"/>
                  <a:t>เขตสุขภาพ</a:t>
                </a:r>
              </a:p>
            </c:rich>
          </c:tx>
          <c:layout>
            <c:manualLayout>
              <c:xMode val="edge"/>
              <c:yMode val="edge"/>
              <c:x val="6.9971254974141639E-2"/>
              <c:y val="0.8135615619584251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55122432"/>
        <c:crosses val="autoZero"/>
        <c:auto val="1"/>
        <c:lblAlgn val="ctr"/>
        <c:lblOffset val="100"/>
        <c:noMultiLvlLbl val="0"/>
      </c:catAx>
      <c:valAx>
        <c:axId val="2551224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r>
                  <a:rPr lang="th-TH"/>
                  <a:t>ร้อยละ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5506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 sz="16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ysClr val="windowText" lastClr="000000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/>
              <a:t>ระดับเขต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7"/>
              <c:spPr>
                <a:solidFill>
                  <a:srgbClr val="0099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H Niramit AS" panose="02000506000000020004" pitchFamily="2" charset="-34"/>
                      <a:ea typeface="+mn-ea"/>
                      <a:cs typeface="TH Niramit AS" panose="02000506000000020004" pitchFamily="2" charset="-34"/>
                    </a:defRPr>
                  </a:pPr>
                  <a:endParaRPr lang="th-T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'{worksheet}'!$A$14:$A$21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เขตสุขภาพที่ 8</c:v>
                </c:pt>
              </c:strCache>
            </c:strRef>
          </c:cat>
          <c:val>
            <c:numRef>
              <c:f>'{worksheet}'!$B$14:$B$21</c:f>
              <c:numCache>
                <c:formatCode>0.00</c:formatCode>
                <c:ptCount val="8"/>
                <c:pt idx="0">
                  <c:v>1.51</c:v>
                </c:pt>
                <c:pt idx="1">
                  <c:v>1.63</c:v>
                </c:pt>
                <c:pt idx="2">
                  <c:v>1.29</c:v>
                </c:pt>
                <c:pt idx="3">
                  <c:v>1.82</c:v>
                </c:pt>
                <c:pt idx="4">
                  <c:v>1.46</c:v>
                </c:pt>
                <c:pt idx="5">
                  <c:v>1.07</c:v>
                </c:pt>
                <c:pt idx="6">
                  <c:v>1.34</c:v>
                </c:pt>
                <c:pt idx="7">
                  <c:v>1.3493923878847696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11022208"/>
        <c:axId val="211023744"/>
      </c:barChart>
      <c:catAx>
        <c:axId val="21102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ysClr val="windowText" lastClr="000000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11023744"/>
        <c:crosses val="autoZero"/>
        <c:auto val="1"/>
        <c:lblAlgn val="ctr"/>
        <c:lblOffset val="100"/>
        <c:noMultiLvlLbl val="0"/>
      </c:catAx>
      <c:valAx>
        <c:axId val="2110237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21102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301345744433393E-2"/>
          <c:y val="0.27137551630462287"/>
          <c:w val="0.85502047706206263"/>
          <c:h val="0.42987830022587897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rgbClr val="57EF74"/>
            </a:solidFill>
          </c:spPr>
          <c:invertIfNegative val="0"/>
          <c:dLbls>
            <c:dLbl>
              <c:idx val="4"/>
              <c:layout>
                <c:manualLayout>
                  <c:x val="0"/>
                  <c:y val="-4.3561289791480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ประเทศ</c:v>
                </c:pt>
                <c:pt idx="1">
                  <c:v>เขต</c:v>
                </c:pt>
                <c:pt idx="2">
                  <c:v>บึงกาฬ</c:v>
                </c:pt>
                <c:pt idx="3">
                  <c:v>หนองบัวลำภู</c:v>
                </c:pt>
                <c:pt idx="4">
                  <c:v>อุดรธานี</c:v>
                </c:pt>
                <c:pt idx="5">
                  <c:v>เลย</c:v>
                </c:pt>
                <c:pt idx="6">
                  <c:v>หนองคาย</c:v>
                </c:pt>
                <c:pt idx="7">
                  <c:v>สกลนคร</c:v>
                </c:pt>
                <c:pt idx="8">
                  <c:v>นครพนม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67.2</c:v>
                </c:pt>
                <c:pt idx="1">
                  <c:v>70.2</c:v>
                </c:pt>
                <c:pt idx="2">
                  <c:v>70.599999999999994</c:v>
                </c:pt>
                <c:pt idx="3">
                  <c:v>70.599999999999994</c:v>
                </c:pt>
                <c:pt idx="4">
                  <c:v>66.3</c:v>
                </c:pt>
                <c:pt idx="5">
                  <c:v>71.599999999999994</c:v>
                </c:pt>
                <c:pt idx="6">
                  <c:v>73.400000000000006</c:v>
                </c:pt>
                <c:pt idx="7" formatCode="0.0">
                  <c:v>70</c:v>
                </c:pt>
                <c:pt idx="8">
                  <c:v>71.599999999999994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EF-4FBC-A860-77C12E5CE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-8"/>
        <c:axId val="239117440"/>
        <c:axId val="239118976"/>
      </c:barChart>
      <c:catAx>
        <c:axId val="239117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000" b="1">
                <a:solidFill>
                  <a:srgbClr val="7030A0"/>
                </a:solidFill>
              </a:defRPr>
            </a:pPr>
            <a:endParaRPr lang="th-TH"/>
          </a:p>
        </c:txPr>
        <c:crossAx val="239118976"/>
        <c:crosses val="autoZero"/>
        <c:auto val="1"/>
        <c:lblAlgn val="ctr"/>
        <c:lblOffset val="100"/>
        <c:noMultiLvlLbl val="0"/>
      </c:catAx>
      <c:valAx>
        <c:axId val="239118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1000" b="1">
                <a:solidFill>
                  <a:srgbClr val="002060"/>
                </a:solidFill>
              </a:defRPr>
            </a:pPr>
            <a:endParaRPr lang="th-TH"/>
          </a:p>
        </c:txPr>
        <c:crossAx val="239117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2">
    <c:autoUpdate val="0"/>
  </c:externalData>
  <c:userShapes r:id="rId3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/>
              <a:t>ระดับประเทศ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'{worksheet}'!$A$19:$A$30</c:f>
              <c:strCache>
                <c:ptCount val="12"/>
                <c:pt idx="0">
                  <c:v>เขต 1</c:v>
                </c:pt>
                <c:pt idx="1">
                  <c:v>เขต 2</c:v>
                </c:pt>
                <c:pt idx="2">
                  <c:v>เขต 3</c:v>
                </c:pt>
                <c:pt idx="3">
                  <c:v>เขต 4</c:v>
                </c:pt>
                <c:pt idx="4">
                  <c:v>เขต 5</c:v>
                </c:pt>
                <c:pt idx="5">
                  <c:v>เขต 6</c:v>
                </c:pt>
                <c:pt idx="6">
                  <c:v>เขต 7</c:v>
                </c:pt>
                <c:pt idx="7">
                  <c:v>เขต 8</c:v>
                </c:pt>
                <c:pt idx="8">
                  <c:v>เขต 9</c:v>
                </c:pt>
                <c:pt idx="9">
                  <c:v>เขต 10</c:v>
                </c:pt>
                <c:pt idx="10">
                  <c:v>เขต 11</c:v>
                </c:pt>
                <c:pt idx="11">
                  <c:v>เขต 12</c:v>
                </c:pt>
              </c:strCache>
            </c:strRef>
          </c:cat>
          <c:val>
            <c:numRef>
              <c:f>'{worksheet}'!$B$19:$B$30</c:f>
              <c:numCache>
                <c:formatCode>General</c:formatCode>
                <c:ptCount val="12"/>
                <c:pt idx="0">
                  <c:v>1.72</c:v>
                </c:pt>
                <c:pt idx="1">
                  <c:v>1.42</c:v>
                </c:pt>
                <c:pt idx="2">
                  <c:v>1.36</c:v>
                </c:pt>
                <c:pt idx="3">
                  <c:v>1.8</c:v>
                </c:pt>
                <c:pt idx="4">
                  <c:v>1.54</c:v>
                </c:pt>
                <c:pt idx="5">
                  <c:v>1.71</c:v>
                </c:pt>
                <c:pt idx="6">
                  <c:v>1.62</c:v>
                </c:pt>
                <c:pt idx="7">
                  <c:v>1.35</c:v>
                </c:pt>
                <c:pt idx="8">
                  <c:v>1.5</c:v>
                </c:pt>
                <c:pt idx="9">
                  <c:v>1.57</c:v>
                </c:pt>
                <c:pt idx="10">
                  <c:v>1.31</c:v>
                </c:pt>
                <c:pt idx="11">
                  <c:v>1.18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10518784"/>
        <c:axId val="210521472"/>
      </c:barChart>
      <c:catAx>
        <c:axId val="21051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th-TH"/>
          </a:p>
        </c:txPr>
        <c:crossAx val="210521472"/>
        <c:crosses val="autoZero"/>
        <c:auto val="1"/>
        <c:lblAlgn val="ctr"/>
        <c:lblOffset val="100"/>
        <c:noMultiLvlLbl val="0"/>
      </c:catAx>
      <c:valAx>
        <c:axId val="210521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051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th-TH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02302414232005"/>
          <c:y val="0.19076796425344175"/>
          <c:w val="0.85502047706206263"/>
          <c:h val="0.456747473170805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ชาย</c:v>
                </c:pt>
              </c:strCache>
            </c:strRef>
          </c:tx>
          <c:spPr>
            <a:solidFill>
              <a:srgbClr val="57EF74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6"/>
              <c:layout>
                <c:manualLayout>
                  <c:x val="-1.86681440469273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079-4E01-8B2C-D32E5DBBA1B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9279655201709613E-2"/>
                  <c:y val="2.1139903548773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thaiDist">
                    <a:defRPr sz="900"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thaiDist">
                  <a:defRPr sz="7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ประเทศ</c:v>
                </c:pt>
                <c:pt idx="1">
                  <c:v>เขต</c:v>
                </c:pt>
                <c:pt idx="2">
                  <c:v>บึงกาฬ</c:v>
                </c:pt>
                <c:pt idx="3">
                  <c:v>หนองบัวลำภู</c:v>
                </c:pt>
                <c:pt idx="4">
                  <c:v>อุดรธานี</c:v>
                </c:pt>
                <c:pt idx="5">
                  <c:v>เลย</c:v>
                </c:pt>
                <c:pt idx="6">
                  <c:v>หนองคาย</c:v>
                </c:pt>
                <c:pt idx="7">
                  <c:v>สกลนคร</c:v>
                </c:pt>
                <c:pt idx="8">
                  <c:v>นครพนม</c:v>
                </c:pt>
                <c:pt idx="9">
                  <c:v>เป้าหมาย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148</c:v>
                </c:pt>
                <c:pt idx="1">
                  <c:v>146</c:v>
                </c:pt>
                <c:pt idx="2">
                  <c:v>147</c:v>
                </c:pt>
                <c:pt idx="3">
                  <c:v>146</c:v>
                </c:pt>
                <c:pt idx="4">
                  <c:v>147</c:v>
                </c:pt>
                <c:pt idx="5">
                  <c:v>147</c:v>
                </c:pt>
                <c:pt idx="6">
                  <c:v>151</c:v>
                </c:pt>
                <c:pt idx="7">
                  <c:v>147</c:v>
                </c:pt>
                <c:pt idx="8">
                  <c:v>146</c:v>
                </c:pt>
                <c:pt idx="9">
                  <c:v>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5E-40C5-B391-A1C50559E4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หญิง</c:v>
                </c:pt>
              </c:strCache>
            </c:strRef>
          </c:tx>
          <c:spPr>
            <a:solidFill>
              <a:srgbClr val="4BACC6">
                <a:lumMod val="50000"/>
              </a:srgb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5"/>
              <c:layout>
                <c:manualLayout>
                  <c:x val="2.5367892054164676E-2"/>
                  <c:y val="9.41818599804961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079-4E01-8B2C-D32E5DBBA1B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99641868668686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079-4E01-8B2C-D32E5DBBA1B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spPr>
                <a:solidFill>
                  <a:srgbClr val="ED7D31">
                    <a:lumMod val="40000"/>
                    <a:lumOff val="60000"/>
                  </a:srgbClr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1"/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ED7D31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ประเทศ</c:v>
                </c:pt>
                <c:pt idx="1">
                  <c:v>เขต</c:v>
                </c:pt>
                <c:pt idx="2">
                  <c:v>บึงกาฬ</c:v>
                </c:pt>
                <c:pt idx="3">
                  <c:v>หนองบัวลำภู</c:v>
                </c:pt>
                <c:pt idx="4">
                  <c:v>อุดรธานี</c:v>
                </c:pt>
                <c:pt idx="5">
                  <c:v>เลย</c:v>
                </c:pt>
                <c:pt idx="6">
                  <c:v>หนองคาย</c:v>
                </c:pt>
                <c:pt idx="7">
                  <c:v>สกลนคร</c:v>
                </c:pt>
                <c:pt idx="8">
                  <c:v>นครพนม</c:v>
                </c:pt>
                <c:pt idx="9">
                  <c:v>เป้าหมาย</c:v>
                </c:pt>
              </c:strCache>
            </c:strRef>
          </c:cat>
          <c:val>
            <c:numRef>
              <c:f>Sheet1!$C$2:$C$11</c:f>
              <c:numCache>
                <c:formatCode>0.0</c:formatCode>
                <c:ptCount val="10"/>
                <c:pt idx="0">
                  <c:v>149</c:v>
                </c:pt>
                <c:pt idx="1">
                  <c:v>148</c:v>
                </c:pt>
                <c:pt idx="2">
                  <c:v>148</c:v>
                </c:pt>
                <c:pt idx="3">
                  <c:v>147</c:v>
                </c:pt>
                <c:pt idx="4">
                  <c:v>148</c:v>
                </c:pt>
                <c:pt idx="5">
                  <c:v>148</c:v>
                </c:pt>
                <c:pt idx="6">
                  <c:v>151</c:v>
                </c:pt>
                <c:pt idx="7">
                  <c:v>149</c:v>
                </c:pt>
                <c:pt idx="8">
                  <c:v>148</c:v>
                </c:pt>
                <c:pt idx="9">
                  <c:v>155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5E-40C5-B391-A1C50559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-8"/>
        <c:axId val="239235072"/>
        <c:axId val="239236608"/>
      </c:barChart>
      <c:catAx>
        <c:axId val="239235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000" b="1">
                <a:solidFill>
                  <a:srgbClr val="7030A0"/>
                </a:solidFill>
              </a:defRPr>
            </a:pPr>
            <a:endParaRPr lang="th-TH"/>
          </a:p>
        </c:txPr>
        <c:crossAx val="239236608"/>
        <c:crosses val="autoZero"/>
        <c:auto val="1"/>
        <c:lblAlgn val="ctr"/>
        <c:lblOffset val="100"/>
        <c:noMultiLvlLbl val="0"/>
      </c:catAx>
      <c:valAx>
        <c:axId val="239236608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solidFill>
            <a:sysClr val="window" lastClr="FFFFFF"/>
          </a:solidFill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800" b="1"/>
            </a:pPr>
            <a:endParaRPr lang="th-TH"/>
          </a:p>
        </c:txPr>
        <c:crossAx val="2392350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795874759535111"/>
          <c:y val="7.6158440514640366E-2"/>
          <c:w val="0.19681595835756813"/>
          <c:h val="7.5889590445163094E-2"/>
        </c:manualLayout>
      </c:layout>
      <c:overlay val="0"/>
      <c:txPr>
        <a:bodyPr/>
        <a:lstStyle/>
        <a:p>
          <a:pPr>
            <a:defRPr sz="1000" b="1"/>
          </a:pPr>
          <a:endParaRPr lang="th-TH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4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61 caries free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rgbClr val="0070C0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0070C0"/>
              </a:contourClr>
            </a:sp3d>
          </c:spPr>
          <c:invertIfNegative val="0"/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239-4A23-86E1-D3038838B0F2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239-4A23-86E1-D3038838B0F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หนองคาย</c:v>
                </c:pt>
                <c:pt idx="1">
                  <c:v>เลย</c:v>
                </c:pt>
                <c:pt idx="2">
                  <c:v>นครพนม</c:v>
                </c:pt>
                <c:pt idx="3">
                  <c:v>บึงกาฬ</c:v>
                </c:pt>
                <c:pt idx="4">
                  <c:v>หนองบัวลำภู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  <c:pt idx="8">
                  <c:v>ประเทศ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80.75</c:v>
                </c:pt>
                <c:pt idx="1">
                  <c:v>71.91</c:v>
                </c:pt>
                <c:pt idx="2">
                  <c:v>74.88</c:v>
                </c:pt>
                <c:pt idx="3">
                  <c:v>77.22</c:v>
                </c:pt>
                <c:pt idx="4">
                  <c:v>83.06</c:v>
                </c:pt>
                <c:pt idx="5">
                  <c:v>77.84</c:v>
                </c:pt>
                <c:pt idx="6">
                  <c:v>79.78</c:v>
                </c:pt>
                <c:pt idx="7">
                  <c:v>77.91</c:v>
                </c:pt>
                <c:pt idx="8">
                  <c:v>69.59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239-4A23-86E1-D3038838B0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61 Cavity free</c:v>
                </c:pt>
              </c:strCache>
            </c:strRef>
          </c:tx>
          <c:spPr>
            <a:solidFill>
              <a:srgbClr val="57EF74"/>
            </a:solidFill>
            <a:ln w="9525" cap="flat" cmpd="sng" algn="ctr">
              <a:solidFill>
                <a:schemeClr val="accent2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/>
              </a:contourClr>
            </a:sp3d>
          </c:spPr>
          <c:invertIfNegative val="0"/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3C8-4E20-AE92-31D50E644DE3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3C8-4E20-AE92-31D50E644DE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หนองคาย</c:v>
                </c:pt>
                <c:pt idx="1">
                  <c:v>เลย</c:v>
                </c:pt>
                <c:pt idx="2">
                  <c:v>นครพนม</c:v>
                </c:pt>
                <c:pt idx="3">
                  <c:v>บึงกาฬ</c:v>
                </c:pt>
                <c:pt idx="4">
                  <c:v>หนองบัวลำภู</c:v>
                </c:pt>
                <c:pt idx="5">
                  <c:v>สกลนคร</c:v>
                </c:pt>
                <c:pt idx="6">
                  <c:v>อุดรธานี</c:v>
                </c:pt>
                <c:pt idx="7">
                  <c:v>เขต</c:v>
                </c:pt>
                <c:pt idx="8">
                  <c:v>ประเทศ</c:v>
                </c:pt>
              </c:strCache>
            </c:strRef>
          </c:cat>
          <c:val>
            <c:numRef>
              <c:f>Sheet1!$C$2:$C$10</c:f>
              <c:numCache>
                <c:formatCode>0.00</c:formatCode>
                <c:ptCount val="9"/>
                <c:pt idx="0">
                  <c:v>87.36</c:v>
                </c:pt>
                <c:pt idx="1">
                  <c:v>83.18</c:v>
                </c:pt>
                <c:pt idx="2">
                  <c:v>83.99</c:v>
                </c:pt>
                <c:pt idx="3">
                  <c:v>86.07</c:v>
                </c:pt>
                <c:pt idx="4">
                  <c:v>89.24</c:v>
                </c:pt>
                <c:pt idx="5">
                  <c:v>97.76</c:v>
                </c:pt>
                <c:pt idx="6">
                  <c:v>82.97</c:v>
                </c:pt>
                <c:pt idx="7">
                  <c:v>88.01</c:v>
                </c:pt>
                <c:pt idx="8">
                  <c:v>81.77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239-4A23-86E1-D3038838B0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39320064"/>
        <c:axId val="239334144"/>
      </c:barChart>
      <c:catAx>
        <c:axId val="23932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39334144"/>
        <c:crosses val="autoZero"/>
        <c:auto val="1"/>
        <c:lblAlgn val="ctr"/>
        <c:lblOffset val="100"/>
        <c:noMultiLvlLbl val="0"/>
      </c:catAx>
      <c:valAx>
        <c:axId val="239334144"/>
        <c:scaling>
          <c:orientation val="minMax"/>
          <c:max val="10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39320064"/>
        <c:crosses val="autoZero"/>
        <c:crossBetween val="between"/>
        <c:majorUnit val="20"/>
        <c:minorUnit val="4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0.31840747383824092"/>
          <c:y val="0.84560066200926176"/>
          <c:w val="0.35856968755615892"/>
          <c:h val="7.8610417097662283E-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th-TH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6C590-2100-46BA-9F16-39B9C4DB53AD}" type="doc">
      <dgm:prSet loTypeId="urn:microsoft.com/office/officeart/2005/8/layout/hierarchy3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C77BDACC-AFC8-4158-87DD-F3046CE88A7C}">
      <dgm:prSet phldrT="[ข้อความ]" custT="1"/>
      <dgm:spPr>
        <a:xfrm>
          <a:off x="1983" y="260162"/>
          <a:ext cx="1498698" cy="605715"/>
        </a:xfrm>
      </dgm:spPr>
      <dgm:t>
        <a:bodyPr/>
        <a:lstStyle/>
        <a:p>
          <a:pPr>
            <a:buNone/>
          </a:pPr>
          <a:r>
            <a:rPr lang="th-TH" sz="3200" b="1">
              <a:latin typeface="TH SarabunPSK" pitchFamily="34" charset="-34"/>
              <a:ea typeface="+mn-ea"/>
              <a:cs typeface="TH SarabunPSK" pitchFamily="34" charset="-34"/>
            </a:rPr>
            <a:t>จุดเด่น</a:t>
          </a:r>
          <a:endParaRPr lang="th-TH" sz="3200" dirty="0">
            <a:latin typeface="Calibri Light"/>
            <a:ea typeface="+mn-ea"/>
            <a:cs typeface="Angsana New" panose="02020603050405020304" pitchFamily="18" charset="-34"/>
          </a:endParaRPr>
        </a:p>
      </dgm:t>
    </dgm:pt>
    <dgm:pt modelId="{05507F6F-78AA-4169-A55C-5DFAA1604C27}" type="parTrans" cxnId="{E65FE402-59A6-4D49-87D6-31F00F6ED497}">
      <dgm:prSet/>
      <dgm:spPr/>
      <dgm:t>
        <a:bodyPr/>
        <a:lstStyle/>
        <a:p>
          <a:endParaRPr lang="th-TH" sz="2000"/>
        </a:p>
      </dgm:t>
    </dgm:pt>
    <dgm:pt modelId="{6CE0872E-F503-4388-8BC0-DAFF8A6116EB}" type="sibTrans" cxnId="{E65FE402-59A6-4D49-87D6-31F00F6ED497}">
      <dgm:prSet/>
      <dgm:spPr/>
      <dgm:t>
        <a:bodyPr/>
        <a:lstStyle/>
        <a:p>
          <a:endParaRPr lang="th-TH" sz="2000"/>
        </a:p>
      </dgm:t>
    </dgm:pt>
    <dgm:pt modelId="{20861FE4-B97D-4A45-88EE-035F41926032}">
      <dgm:prSet phldrT="[ข้อความ]" custT="1"/>
      <dgm:spPr>
        <a:xfrm>
          <a:off x="301723" y="1017307"/>
          <a:ext cx="1644145" cy="1075073"/>
        </a:xfrm>
      </dgm:spPr>
      <dgm:t>
        <a:bodyPr/>
        <a:lstStyle/>
        <a:p>
          <a:pPr algn="l">
            <a:buNone/>
          </a:pPr>
          <a:r>
            <a:rPr lang="th-TH" sz="1600" b="1"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 </a:t>
          </a:r>
          <a:r>
            <a:rPr lang="th-TH" sz="1600" b="1">
              <a:latin typeface="TH SarabunPSK" pitchFamily="34" charset="-34"/>
              <a:ea typeface="+mn-ea"/>
              <a:cs typeface="TH SarabunPSK" pitchFamily="34" charset="-34"/>
            </a:rPr>
            <a:t>มีการพัฒนาระบบบริการด้านการแพทย์แผนไทยอย่างเป็นระบบร่วมกันในภาพรวมเขตสุขภาพที่ 8</a:t>
          </a:r>
          <a:endParaRPr lang="th-TH" sz="1600" b="1" dirty="0">
            <a:latin typeface="Calibri Light"/>
            <a:ea typeface="+mn-ea"/>
            <a:cs typeface="Angsana New" panose="02020603050405020304" pitchFamily="18" charset="-34"/>
          </a:endParaRPr>
        </a:p>
      </dgm:t>
    </dgm:pt>
    <dgm:pt modelId="{DD4CC773-B0B1-4390-9B8C-0052DFF3C585}" type="parTrans" cxnId="{6BDA9981-1977-4278-ACF0-3317F779D154}">
      <dgm:prSet/>
      <dgm:spPr>
        <a:xfrm>
          <a:off x="151853" y="865878"/>
          <a:ext cx="149869" cy="688965"/>
        </a:xfrm>
      </dgm:spPr>
      <dgm:t>
        <a:bodyPr/>
        <a:lstStyle/>
        <a:p>
          <a:endParaRPr lang="th-TH" sz="2000"/>
        </a:p>
      </dgm:t>
    </dgm:pt>
    <dgm:pt modelId="{5A2A1EFC-64ED-4530-B796-F285A88E2EBB}" type="sibTrans" cxnId="{6BDA9981-1977-4278-ACF0-3317F779D154}">
      <dgm:prSet/>
      <dgm:spPr/>
      <dgm:t>
        <a:bodyPr/>
        <a:lstStyle/>
        <a:p>
          <a:endParaRPr lang="th-TH" sz="2000"/>
        </a:p>
      </dgm:t>
    </dgm:pt>
    <dgm:pt modelId="{893AE9FA-D727-4D84-8BC9-37D5EB3B0FA7}">
      <dgm:prSet phldrT="[ข้อความ]" custT="1"/>
      <dgm:spPr>
        <a:xfrm>
          <a:off x="301723" y="2243809"/>
          <a:ext cx="1667502" cy="806086"/>
        </a:xfrm>
      </dgm:spPr>
      <dgm:t>
        <a:bodyPr/>
        <a:lstStyle/>
        <a:p>
          <a:pPr algn="l">
            <a:buNone/>
          </a:pPr>
          <a:r>
            <a:rPr lang="th-TH" sz="1600" b="1"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 </a:t>
          </a:r>
          <a:r>
            <a:rPr lang="th-TH" sz="1600" b="1">
              <a:latin typeface="TH SarabunPSK" pitchFamily="34" charset="-34"/>
              <a:ea typeface="+mn-ea"/>
              <a:cs typeface="TH SarabunPSK" pitchFamily="34" charset="-34"/>
            </a:rPr>
            <a:t>ผู้บริหารให้ความสำคัญ และมีนโยบายด้านแพทย์แผนไทยฯ  ที่ชัดเจน</a:t>
          </a:r>
          <a:endParaRPr lang="th-TH" sz="1600" b="1" dirty="0">
            <a:latin typeface="Calibri Light"/>
            <a:ea typeface="+mn-ea"/>
            <a:cs typeface="Angsana New" panose="02020603050405020304" pitchFamily="18" charset="-34"/>
          </a:endParaRPr>
        </a:p>
      </dgm:t>
    </dgm:pt>
    <dgm:pt modelId="{02FE7218-0ABB-4E5F-830A-13A6CB32D4AA}" type="parTrans" cxnId="{E66C8CB6-B082-40A3-8B4B-69A6E2CA962F}">
      <dgm:prSet/>
      <dgm:spPr>
        <a:xfrm>
          <a:off x="151853" y="865878"/>
          <a:ext cx="149869" cy="1780974"/>
        </a:xfrm>
      </dgm:spPr>
      <dgm:t>
        <a:bodyPr/>
        <a:lstStyle/>
        <a:p>
          <a:endParaRPr lang="th-TH" sz="2000"/>
        </a:p>
      </dgm:t>
    </dgm:pt>
    <dgm:pt modelId="{7D322963-8FC2-46D8-9F3B-EE519445B69A}" type="sibTrans" cxnId="{E66C8CB6-B082-40A3-8B4B-69A6E2CA962F}">
      <dgm:prSet/>
      <dgm:spPr/>
      <dgm:t>
        <a:bodyPr/>
        <a:lstStyle/>
        <a:p>
          <a:endParaRPr lang="th-TH" sz="2000"/>
        </a:p>
      </dgm:t>
    </dgm:pt>
    <dgm:pt modelId="{E949DFA1-A19F-4BEA-8B56-A799E686FF86}">
      <dgm:prSet phldrT="[ข้อความ]" custT="1"/>
      <dgm:spPr>
        <a:xfrm>
          <a:off x="1843744" y="260162"/>
          <a:ext cx="2141690" cy="605715"/>
        </a:xfrm>
      </dgm:spPr>
      <dgm:t>
        <a:bodyPr/>
        <a:lstStyle/>
        <a:p>
          <a:pPr>
            <a:buNone/>
          </a:pPr>
          <a:r>
            <a:rPr lang="th-TH" sz="3200" b="1">
              <a:latin typeface="TH SarabunPSK" pitchFamily="34" charset="-34"/>
              <a:ea typeface="+mn-ea"/>
              <a:cs typeface="TH SarabunPSK" pitchFamily="34" charset="-34"/>
            </a:rPr>
            <a:t>ข้อค้นพบ</a:t>
          </a:r>
          <a:endParaRPr lang="th-TH" sz="3200" dirty="0">
            <a:latin typeface="Calibri Light"/>
            <a:ea typeface="+mn-ea"/>
            <a:cs typeface="Angsana New" panose="02020603050405020304" pitchFamily="18" charset="-34"/>
          </a:endParaRPr>
        </a:p>
      </dgm:t>
    </dgm:pt>
    <dgm:pt modelId="{F4F1A35E-0351-4FB6-B99D-D551FBBD9999}" type="parTrans" cxnId="{021EE1D9-7E36-4006-A73E-82CE15350359}">
      <dgm:prSet/>
      <dgm:spPr/>
      <dgm:t>
        <a:bodyPr/>
        <a:lstStyle/>
        <a:p>
          <a:endParaRPr lang="th-TH" sz="2000"/>
        </a:p>
      </dgm:t>
    </dgm:pt>
    <dgm:pt modelId="{99F16CEF-71AB-4C8C-9AA5-F817C3BAD4C4}" type="sibTrans" cxnId="{021EE1D9-7E36-4006-A73E-82CE15350359}">
      <dgm:prSet/>
      <dgm:spPr/>
      <dgm:t>
        <a:bodyPr/>
        <a:lstStyle/>
        <a:p>
          <a:endParaRPr lang="th-TH" sz="2000"/>
        </a:p>
      </dgm:t>
    </dgm:pt>
    <dgm:pt modelId="{08AEAE63-064C-4598-951F-6FE9F88FBEB4}">
      <dgm:prSet phldrT="[ข้อความ]" custT="1"/>
      <dgm:spPr>
        <a:xfrm>
          <a:off x="2272083" y="1017307"/>
          <a:ext cx="1878262" cy="1591972"/>
        </a:xfrm>
      </dgm:spPr>
      <dgm:t>
        <a:bodyPr/>
        <a:lstStyle/>
        <a:p>
          <a:pPr algn="l">
            <a:buNone/>
          </a:pPr>
          <a:r>
            <a:rPr lang="th-TH" sz="1600" b="1" spc="-60" dirty="0"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 </a:t>
          </a:r>
          <a:r>
            <a:rPr lang="th-TH" sz="1600" b="1" spc="-60" dirty="0">
              <a:latin typeface="TH SarabunPSK" pitchFamily="34" charset="-34"/>
              <a:ea typeface="+mn-ea"/>
              <a:cs typeface="TH SarabunPSK" pitchFamily="34" charset="-34"/>
            </a:rPr>
            <a:t>สนับสนุนการใช้ยาแผนไทยทดแทน </a:t>
          </a:r>
          <a:r>
            <a:rPr lang="th-TH" sz="1600" b="1" spc="-60" dirty="0">
              <a:solidFill>
                <a:srgbClr val="0000FF"/>
              </a:solidFill>
              <a:latin typeface="TH SarabunPSK" pitchFamily="34" charset="-34"/>
              <a:ea typeface="+mn-ea"/>
              <a:cs typeface="TH SarabunPSK" pitchFamily="34" charset="-34"/>
            </a:rPr>
            <a:t>(</a:t>
          </a:r>
          <a:r>
            <a:rPr lang="en-US" sz="1600" b="1" spc="-60" dirty="0">
              <a:solidFill>
                <a:srgbClr val="0000FF"/>
              </a:solidFill>
              <a:latin typeface="TH SarabunPSK" pitchFamily="34" charset="-34"/>
              <a:ea typeface="+mn-ea"/>
              <a:cs typeface="TH SarabunPSK" pitchFamily="34" charset="-34"/>
            </a:rPr>
            <a:t>Replacement</a:t>
          </a:r>
          <a:r>
            <a:rPr lang="th-TH" sz="1600" b="1" spc="-60" dirty="0">
              <a:solidFill>
                <a:srgbClr val="0000FF"/>
              </a:solidFill>
              <a:latin typeface="TH SarabunPSK" pitchFamily="34" charset="-34"/>
              <a:ea typeface="+mn-ea"/>
              <a:cs typeface="TH SarabunPSK" pitchFamily="34" charset="-34"/>
            </a:rPr>
            <a:t>) </a:t>
          </a:r>
          <a:r>
            <a:rPr lang="th-TH" sz="1600" b="1" spc="-60" dirty="0">
              <a:latin typeface="TH SarabunPSK" pitchFamily="34" charset="-34"/>
              <a:ea typeface="+mn-ea"/>
              <a:cs typeface="TH SarabunPSK" pitchFamily="34" charset="-34"/>
            </a:rPr>
            <a:t>ยาแผนปัจจุบันให้มากขึ้น หรือ กระตุ้นให้เกิดการเลือกใช้ยาแผนไทยหรือยาแผนปัจจุบันเพียงประเภทใดประเภทหนึ่ง เพื่อลดการจ่ายยาซ้ำซ้อน</a:t>
          </a:r>
          <a:endParaRPr lang="th-TH" sz="1600" b="1" dirty="0">
            <a:latin typeface="Calibri Light"/>
            <a:ea typeface="+mn-ea"/>
            <a:cs typeface="Angsana New" panose="02020603050405020304" pitchFamily="18" charset="-34"/>
          </a:endParaRPr>
        </a:p>
      </dgm:t>
    </dgm:pt>
    <dgm:pt modelId="{DFF6B00D-8C3D-46DC-A673-045968ED8005}" type="parTrans" cxnId="{423318CB-D4FB-4335-AD7A-F89079F7EF78}">
      <dgm:prSet/>
      <dgm:spPr>
        <a:xfrm>
          <a:off x="2057914" y="865878"/>
          <a:ext cx="214169" cy="947415"/>
        </a:xfrm>
      </dgm:spPr>
      <dgm:t>
        <a:bodyPr/>
        <a:lstStyle/>
        <a:p>
          <a:endParaRPr lang="th-TH"/>
        </a:p>
      </dgm:t>
    </dgm:pt>
    <dgm:pt modelId="{BD962915-128F-4802-B568-AEDC80A71AAC}" type="sibTrans" cxnId="{423318CB-D4FB-4335-AD7A-F89079F7EF78}">
      <dgm:prSet/>
      <dgm:spPr/>
      <dgm:t>
        <a:bodyPr/>
        <a:lstStyle/>
        <a:p>
          <a:endParaRPr lang="th-TH"/>
        </a:p>
      </dgm:t>
    </dgm:pt>
    <dgm:pt modelId="{A407C3BE-E2EB-4EF4-BB1D-3C6B790D16EC}">
      <dgm:prSet phldrT="[ข้อความ]" custT="1"/>
      <dgm:spPr>
        <a:xfrm>
          <a:off x="2272083" y="2760709"/>
          <a:ext cx="1988841" cy="1379390"/>
        </a:xfrm>
      </dgm:spPr>
      <dgm:t>
        <a:bodyPr/>
        <a:lstStyle/>
        <a:p>
          <a:pPr algn="l">
            <a:buNone/>
          </a:pPr>
          <a:r>
            <a:rPr lang="th-TH" sz="1600" b="1"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 </a:t>
          </a:r>
          <a:r>
            <a:rPr lang="th-TH" sz="1600" b="1">
              <a:latin typeface="TH SarabunPSK" pitchFamily="34" charset="-34"/>
              <a:ea typeface="+mn-ea"/>
              <a:cs typeface="TH SarabunPSK" pitchFamily="34" charset="-34"/>
            </a:rPr>
            <a:t>หน่วยบริการในหลายพื้นที่        ยังไม่ใช้ยาปรุงเฉพาะราย          ในการดูแลรักษาสุขภาพประชาชน ทั้งนี้ ควรให้ความสำคัญกับกลุ่มโรค/ อาการที่เป็นปัญหาสุขภาพในพื้นที่</a:t>
          </a:r>
          <a:endParaRPr lang="th-TH" sz="1600" b="1" dirty="0"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D8696B0E-89C2-45D2-80A6-95131771ED81}" type="parTrans" cxnId="{E3C3B357-7751-45E7-B7C6-90F4F141A8EB}">
      <dgm:prSet/>
      <dgm:spPr>
        <a:xfrm>
          <a:off x="2057914" y="865878"/>
          <a:ext cx="214169" cy="2584526"/>
        </a:xfrm>
      </dgm:spPr>
      <dgm:t>
        <a:bodyPr/>
        <a:lstStyle/>
        <a:p>
          <a:endParaRPr lang="th-TH"/>
        </a:p>
      </dgm:t>
    </dgm:pt>
    <dgm:pt modelId="{8A0FF6AA-F352-48C0-B083-1E4D71CC921F}" type="sibTrans" cxnId="{E3C3B357-7751-45E7-B7C6-90F4F141A8EB}">
      <dgm:prSet/>
      <dgm:spPr/>
      <dgm:t>
        <a:bodyPr/>
        <a:lstStyle/>
        <a:p>
          <a:endParaRPr lang="th-TH"/>
        </a:p>
      </dgm:t>
    </dgm:pt>
    <dgm:pt modelId="{0413BAC8-104B-4EF5-A7C6-5AC6D318BB07}" type="pres">
      <dgm:prSet presAssocID="{1696C590-2100-46BA-9F16-39B9C4DB53A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E0F542F6-3099-4509-B0D9-3D7CF63F24C2}" type="pres">
      <dgm:prSet presAssocID="{C77BDACC-AFC8-4158-87DD-F3046CE88A7C}" presName="root" presStyleCnt="0"/>
      <dgm:spPr/>
    </dgm:pt>
    <dgm:pt modelId="{F217266E-CB89-49BF-AE33-5072B8DF40EE}" type="pres">
      <dgm:prSet presAssocID="{C77BDACC-AFC8-4158-87DD-F3046CE88A7C}" presName="rootComposite" presStyleCnt="0"/>
      <dgm:spPr/>
    </dgm:pt>
    <dgm:pt modelId="{3A46CA3A-A066-4365-89AD-69EA8BB7C0EC}" type="pres">
      <dgm:prSet presAssocID="{C77BDACC-AFC8-4158-87DD-F3046CE88A7C}" presName="rootText" presStyleLbl="node1" presStyleIdx="0" presStyleCnt="2" custScaleX="12371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3F0E2736-EE1A-470C-B0A3-196AB5FC2938}" type="pres">
      <dgm:prSet presAssocID="{C77BDACC-AFC8-4158-87DD-F3046CE88A7C}" presName="rootConnector" presStyleLbl="node1" presStyleIdx="0" presStyleCnt="2"/>
      <dgm:spPr/>
      <dgm:t>
        <a:bodyPr/>
        <a:lstStyle/>
        <a:p>
          <a:endParaRPr lang="th-TH"/>
        </a:p>
      </dgm:t>
    </dgm:pt>
    <dgm:pt modelId="{993542FF-7716-44E6-99FC-6E322B60696C}" type="pres">
      <dgm:prSet presAssocID="{C77BDACC-AFC8-4158-87DD-F3046CE88A7C}" presName="childShape" presStyleCnt="0"/>
      <dgm:spPr/>
    </dgm:pt>
    <dgm:pt modelId="{21F39127-7977-4535-A5D9-66D4919BCA68}" type="pres">
      <dgm:prSet presAssocID="{DD4CC773-B0B1-4390-9B8C-0052DFF3C585}" presName="Name13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965"/>
              </a:lnTo>
              <a:lnTo>
                <a:pt x="149869" y="688965"/>
              </a:lnTo>
            </a:path>
          </a:pathLst>
        </a:custGeom>
      </dgm:spPr>
      <dgm:t>
        <a:bodyPr/>
        <a:lstStyle/>
        <a:p>
          <a:endParaRPr lang="th-TH"/>
        </a:p>
      </dgm:t>
    </dgm:pt>
    <dgm:pt modelId="{4A3BF0D0-753A-4F96-ABC1-459C243C58E4}" type="pres">
      <dgm:prSet presAssocID="{20861FE4-B97D-4A45-88EE-035F41926032}" presName="childText" presStyleLbl="bgAcc1" presStyleIdx="0" presStyleCnt="4" custScaleX="169649" custScaleY="1774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C24368FE-E325-40D1-BA00-4207AF03050A}" type="pres">
      <dgm:prSet presAssocID="{02FE7218-0ABB-4E5F-830A-13A6CB32D4AA}" presName="Name13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0974"/>
              </a:lnTo>
              <a:lnTo>
                <a:pt x="149869" y="1780974"/>
              </a:lnTo>
            </a:path>
          </a:pathLst>
        </a:custGeom>
      </dgm:spPr>
      <dgm:t>
        <a:bodyPr/>
        <a:lstStyle/>
        <a:p>
          <a:endParaRPr lang="th-TH"/>
        </a:p>
      </dgm:t>
    </dgm:pt>
    <dgm:pt modelId="{2EC6A7E3-506C-4275-884E-DAABEB3E6AC0}" type="pres">
      <dgm:prSet presAssocID="{893AE9FA-D727-4D84-8BC9-37D5EB3B0FA7}" presName="childText" presStyleLbl="bgAcc1" presStyleIdx="1" presStyleCnt="4" custScaleX="172059" custScaleY="13308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8D62024B-47F2-431D-8C1B-C5A0B0B9CB14}" type="pres">
      <dgm:prSet presAssocID="{E949DFA1-A19F-4BEA-8B56-A799E686FF86}" presName="root" presStyleCnt="0"/>
      <dgm:spPr/>
    </dgm:pt>
    <dgm:pt modelId="{6EE9627A-C9F5-4DB7-82C0-FC951B97A29E}" type="pres">
      <dgm:prSet presAssocID="{E949DFA1-A19F-4BEA-8B56-A799E686FF86}" presName="rootComposite" presStyleCnt="0"/>
      <dgm:spPr/>
    </dgm:pt>
    <dgm:pt modelId="{5D27CB2D-CCBF-4B71-B9D6-70B7838D5342}" type="pres">
      <dgm:prSet presAssocID="{E949DFA1-A19F-4BEA-8B56-A799E686FF86}" presName="rootText" presStyleLbl="node1" presStyleIdx="1" presStyleCnt="2" custScaleX="17679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64D7188B-FE8B-436B-B961-4EA6A4F672F9}" type="pres">
      <dgm:prSet presAssocID="{E949DFA1-A19F-4BEA-8B56-A799E686FF86}" presName="rootConnector" presStyleLbl="node1" presStyleIdx="1" presStyleCnt="2"/>
      <dgm:spPr/>
      <dgm:t>
        <a:bodyPr/>
        <a:lstStyle/>
        <a:p>
          <a:endParaRPr lang="th-TH"/>
        </a:p>
      </dgm:t>
    </dgm:pt>
    <dgm:pt modelId="{496AFBFE-2CA0-4497-A299-E6F6629360AE}" type="pres">
      <dgm:prSet presAssocID="{E949DFA1-A19F-4BEA-8B56-A799E686FF86}" presName="childShape" presStyleCnt="0"/>
      <dgm:spPr/>
    </dgm:pt>
    <dgm:pt modelId="{0C49444A-046A-45D1-B5F2-146B5981FEF5}" type="pres">
      <dgm:prSet presAssocID="{DFF6B00D-8C3D-46DC-A673-045968ED8005}" presName="Name13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7415"/>
              </a:lnTo>
              <a:lnTo>
                <a:pt x="214169" y="947415"/>
              </a:lnTo>
            </a:path>
          </a:pathLst>
        </a:custGeom>
      </dgm:spPr>
      <dgm:t>
        <a:bodyPr/>
        <a:lstStyle/>
        <a:p>
          <a:endParaRPr lang="th-TH"/>
        </a:p>
      </dgm:t>
    </dgm:pt>
    <dgm:pt modelId="{3117572B-4611-4FEC-B5EC-EC040DA47E35}" type="pres">
      <dgm:prSet presAssocID="{08AEAE63-064C-4598-951F-6FE9F88FBEB4}" presName="childText" presStyleLbl="bgAcc1" presStyleIdx="2" presStyleCnt="4" custScaleX="193806" custScaleY="30486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2CC97744-4573-49B7-BFB9-F84ED74E8FDC}" type="pres">
      <dgm:prSet presAssocID="{D8696B0E-89C2-45D2-80A6-95131771ED81}" presName="Name13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4526"/>
              </a:lnTo>
              <a:lnTo>
                <a:pt x="214169" y="2584526"/>
              </a:lnTo>
            </a:path>
          </a:pathLst>
        </a:custGeom>
      </dgm:spPr>
      <dgm:t>
        <a:bodyPr/>
        <a:lstStyle/>
        <a:p>
          <a:endParaRPr lang="th-TH"/>
        </a:p>
      </dgm:t>
    </dgm:pt>
    <dgm:pt modelId="{5A8157C8-4F69-4F93-B5FC-883604E6736D}" type="pres">
      <dgm:prSet presAssocID="{A407C3BE-E2EB-4EF4-BB1D-3C6B790D16EC}" presName="childText" presStyleLbl="bgAcc1" presStyleIdx="3" presStyleCnt="4" custScaleX="205216" custScaleY="2561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</dgm:ptLst>
  <dgm:cxnLst>
    <dgm:cxn modelId="{67020976-F8A7-4788-B006-D29F9AA9F646}" type="presOf" srcId="{A407C3BE-E2EB-4EF4-BB1D-3C6B790D16EC}" destId="{5A8157C8-4F69-4F93-B5FC-883604E6736D}" srcOrd="0" destOrd="0" presId="urn:microsoft.com/office/officeart/2005/8/layout/hierarchy3"/>
    <dgm:cxn modelId="{1EE1D6AC-1096-4ADA-A7F4-8E11708E5609}" type="presOf" srcId="{C77BDACC-AFC8-4158-87DD-F3046CE88A7C}" destId="{3F0E2736-EE1A-470C-B0A3-196AB5FC2938}" srcOrd="1" destOrd="0" presId="urn:microsoft.com/office/officeart/2005/8/layout/hierarchy3"/>
    <dgm:cxn modelId="{E66C8CB6-B082-40A3-8B4B-69A6E2CA962F}" srcId="{C77BDACC-AFC8-4158-87DD-F3046CE88A7C}" destId="{893AE9FA-D727-4D84-8BC9-37D5EB3B0FA7}" srcOrd="1" destOrd="0" parTransId="{02FE7218-0ABB-4E5F-830A-13A6CB32D4AA}" sibTransId="{7D322963-8FC2-46D8-9F3B-EE519445B69A}"/>
    <dgm:cxn modelId="{CD1EC6C4-2B1F-4AB0-AB13-82D25915F3D2}" type="presOf" srcId="{DFF6B00D-8C3D-46DC-A673-045968ED8005}" destId="{0C49444A-046A-45D1-B5F2-146B5981FEF5}" srcOrd="0" destOrd="0" presId="urn:microsoft.com/office/officeart/2005/8/layout/hierarchy3"/>
    <dgm:cxn modelId="{021EE1D9-7E36-4006-A73E-82CE15350359}" srcId="{1696C590-2100-46BA-9F16-39B9C4DB53AD}" destId="{E949DFA1-A19F-4BEA-8B56-A799E686FF86}" srcOrd="1" destOrd="0" parTransId="{F4F1A35E-0351-4FB6-B99D-D551FBBD9999}" sibTransId="{99F16CEF-71AB-4C8C-9AA5-F817C3BAD4C4}"/>
    <dgm:cxn modelId="{1F349445-8BDC-4E47-A181-AB83450236A8}" type="presOf" srcId="{E949DFA1-A19F-4BEA-8B56-A799E686FF86}" destId="{5D27CB2D-CCBF-4B71-B9D6-70B7838D5342}" srcOrd="0" destOrd="0" presId="urn:microsoft.com/office/officeart/2005/8/layout/hierarchy3"/>
    <dgm:cxn modelId="{8612B23D-ED41-4363-9B9F-F55D012BC197}" type="presOf" srcId="{C77BDACC-AFC8-4158-87DD-F3046CE88A7C}" destId="{3A46CA3A-A066-4365-89AD-69EA8BB7C0EC}" srcOrd="0" destOrd="0" presId="urn:microsoft.com/office/officeart/2005/8/layout/hierarchy3"/>
    <dgm:cxn modelId="{2FC838C0-95A2-44FE-929C-93680CA02EA4}" type="presOf" srcId="{893AE9FA-D727-4D84-8BC9-37D5EB3B0FA7}" destId="{2EC6A7E3-506C-4275-884E-DAABEB3E6AC0}" srcOrd="0" destOrd="0" presId="urn:microsoft.com/office/officeart/2005/8/layout/hierarchy3"/>
    <dgm:cxn modelId="{91EFD9F8-D287-4DA5-86FB-88D2B17FD35A}" type="presOf" srcId="{08AEAE63-064C-4598-951F-6FE9F88FBEB4}" destId="{3117572B-4611-4FEC-B5EC-EC040DA47E35}" srcOrd="0" destOrd="0" presId="urn:microsoft.com/office/officeart/2005/8/layout/hierarchy3"/>
    <dgm:cxn modelId="{02E5A5AC-E905-4DD3-9614-C68F93BC99C1}" type="presOf" srcId="{20861FE4-B97D-4A45-88EE-035F41926032}" destId="{4A3BF0D0-753A-4F96-ABC1-459C243C58E4}" srcOrd="0" destOrd="0" presId="urn:microsoft.com/office/officeart/2005/8/layout/hierarchy3"/>
    <dgm:cxn modelId="{5B19A575-D4FF-4C1F-A549-EF9492C823ED}" type="presOf" srcId="{E949DFA1-A19F-4BEA-8B56-A799E686FF86}" destId="{64D7188B-FE8B-436B-B961-4EA6A4F672F9}" srcOrd="1" destOrd="0" presId="urn:microsoft.com/office/officeart/2005/8/layout/hierarchy3"/>
    <dgm:cxn modelId="{A12D24F9-04C3-4A91-AC58-8C0701E9A625}" type="presOf" srcId="{1696C590-2100-46BA-9F16-39B9C4DB53AD}" destId="{0413BAC8-104B-4EF5-A7C6-5AC6D318BB07}" srcOrd="0" destOrd="0" presId="urn:microsoft.com/office/officeart/2005/8/layout/hierarchy3"/>
    <dgm:cxn modelId="{6BDA9981-1977-4278-ACF0-3317F779D154}" srcId="{C77BDACC-AFC8-4158-87DD-F3046CE88A7C}" destId="{20861FE4-B97D-4A45-88EE-035F41926032}" srcOrd="0" destOrd="0" parTransId="{DD4CC773-B0B1-4390-9B8C-0052DFF3C585}" sibTransId="{5A2A1EFC-64ED-4530-B796-F285A88E2EBB}"/>
    <dgm:cxn modelId="{423318CB-D4FB-4335-AD7A-F89079F7EF78}" srcId="{E949DFA1-A19F-4BEA-8B56-A799E686FF86}" destId="{08AEAE63-064C-4598-951F-6FE9F88FBEB4}" srcOrd="0" destOrd="0" parTransId="{DFF6B00D-8C3D-46DC-A673-045968ED8005}" sibTransId="{BD962915-128F-4802-B568-AEDC80A71AAC}"/>
    <dgm:cxn modelId="{E65FE402-59A6-4D49-87D6-31F00F6ED497}" srcId="{1696C590-2100-46BA-9F16-39B9C4DB53AD}" destId="{C77BDACC-AFC8-4158-87DD-F3046CE88A7C}" srcOrd="0" destOrd="0" parTransId="{05507F6F-78AA-4169-A55C-5DFAA1604C27}" sibTransId="{6CE0872E-F503-4388-8BC0-DAFF8A6116EB}"/>
    <dgm:cxn modelId="{E3C3B357-7751-45E7-B7C6-90F4F141A8EB}" srcId="{E949DFA1-A19F-4BEA-8B56-A799E686FF86}" destId="{A407C3BE-E2EB-4EF4-BB1D-3C6B790D16EC}" srcOrd="1" destOrd="0" parTransId="{D8696B0E-89C2-45D2-80A6-95131771ED81}" sibTransId="{8A0FF6AA-F352-48C0-B083-1E4D71CC921F}"/>
    <dgm:cxn modelId="{2F8B71A9-721F-46BE-9091-7646FD0C81C2}" type="presOf" srcId="{DD4CC773-B0B1-4390-9B8C-0052DFF3C585}" destId="{21F39127-7977-4535-A5D9-66D4919BCA68}" srcOrd="0" destOrd="0" presId="urn:microsoft.com/office/officeart/2005/8/layout/hierarchy3"/>
    <dgm:cxn modelId="{C04B5662-4375-48D2-B1D9-37792B4D3D5A}" type="presOf" srcId="{02FE7218-0ABB-4E5F-830A-13A6CB32D4AA}" destId="{C24368FE-E325-40D1-BA00-4207AF03050A}" srcOrd="0" destOrd="0" presId="urn:microsoft.com/office/officeart/2005/8/layout/hierarchy3"/>
    <dgm:cxn modelId="{516B58F0-3640-4EF7-AD22-515DE302C3BB}" type="presOf" srcId="{D8696B0E-89C2-45D2-80A6-95131771ED81}" destId="{2CC97744-4573-49B7-BFB9-F84ED74E8FDC}" srcOrd="0" destOrd="0" presId="urn:microsoft.com/office/officeart/2005/8/layout/hierarchy3"/>
    <dgm:cxn modelId="{09971232-86CB-4C7C-AC71-B77750349F72}" type="presParOf" srcId="{0413BAC8-104B-4EF5-A7C6-5AC6D318BB07}" destId="{E0F542F6-3099-4509-B0D9-3D7CF63F24C2}" srcOrd="0" destOrd="0" presId="urn:microsoft.com/office/officeart/2005/8/layout/hierarchy3"/>
    <dgm:cxn modelId="{00C6888D-4E45-4796-8B07-4FBDA8FA9C8F}" type="presParOf" srcId="{E0F542F6-3099-4509-B0D9-3D7CF63F24C2}" destId="{F217266E-CB89-49BF-AE33-5072B8DF40EE}" srcOrd="0" destOrd="0" presId="urn:microsoft.com/office/officeart/2005/8/layout/hierarchy3"/>
    <dgm:cxn modelId="{7A5284A1-C657-4004-BCD7-7AC356262FAD}" type="presParOf" srcId="{F217266E-CB89-49BF-AE33-5072B8DF40EE}" destId="{3A46CA3A-A066-4365-89AD-69EA8BB7C0EC}" srcOrd="0" destOrd="0" presId="urn:microsoft.com/office/officeart/2005/8/layout/hierarchy3"/>
    <dgm:cxn modelId="{FDD30239-B051-49B4-BF53-0F93711FE171}" type="presParOf" srcId="{F217266E-CB89-49BF-AE33-5072B8DF40EE}" destId="{3F0E2736-EE1A-470C-B0A3-196AB5FC2938}" srcOrd="1" destOrd="0" presId="urn:microsoft.com/office/officeart/2005/8/layout/hierarchy3"/>
    <dgm:cxn modelId="{4F664B82-4135-4358-940A-AEAA8AF91742}" type="presParOf" srcId="{E0F542F6-3099-4509-B0D9-3D7CF63F24C2}" destId="{993542FF-7716-44E6-99FC-6E322B60696C}" srcOrd="1" destOrd="0" presId="urn:microsoft.com/office/officeart/2005/8/layout/hierarchy3"/>
    <dgm:cxn modelId="{53E65FC9-E6B8-4DB8-B9B2-BAFD62D2E02A}" type="presParOf" srcId="{993542FF-7716-44E6-99FC-6E322B60696C}" destId="{21F39127-7977-4535-A5D9-66D4919BCA68}" srcOrd="0" destOrd="0" presId="urn:microsoft.com/office/officeart/2005/8/layout/hierarchy3"/>
    <dgm:cxn modelId="{49FFA076-1CA3-43A3-AB03-D447E30E1A89}" type="presParOf" srcId="{993542FF-7716-44E6-99FC-6E322B60696C}" destId="{4A3BF0D0-753A-4F96-ABC1-459C243C58E4}" srcOrd="1" destOrd="0" presId="urn:microsoft.com/office/officeart/2005/8/layout/hierarchy3"/>
    <dgm:cxn modelId="{A6EA65B9-85EE-422C-97B1-E2D3A0629DBB}" type="presParOf" srcId="{993542FF-7716-44E6-99FC-6E322B60696C}" destId="{C24368FE-E325-40D1-BA00-4207AF03050A}" srcOrd="2" destOrd="0" presId="urn:microsoft.com/office/officeart/2005/8/layout/hierarchy3"/>
    <dgm:cxn modelId="{E208642E-2310-4A88-93AC-DFDC33A1100F}" type="presParOf" srcId="{993542FF-7716-44E6-99FC-6E322B60696C}" destId="{2EC6A7E3-506C-4275-884E-DAABEB3E6AC0}" srcOrd="3" destOrd="0" presId="urn:microsoft.com/office/officeart/2005/8/layout/hierarchy3"/>
    <dgm:cxn modelId="{1A7668D0-3F98-4456-8F03-E922A7C1C490}" type="presParOf" srcId="{0413BAC8-104B-4EF5-A7C6-5AC6D318BB07}" destId="{8D62024B-47F2-431D-8C1B-C5A0B0B9CB14}" srcOrd="1" destOrd="0" presId="urn:microsoft.com/office/officeart/2005/8/layout/hierarchy3"/>
    <dgm:cxn modelId="{B40259E3-A57B-4F06-BFB0-12B7CE947CD4}" type="presParOf" srcId="{8D62024B-47F2-431D-8C1B-C5A0B0B9CB14}" destId="{6EE9627A-C9F5-4DB7-82C0-FC951B97A29E}" srcOrd="0" destOrd="0" presId="urn:microsoft.com/office/officeart/2005/8/layout/hierarchy3"/>
    <dgm:cxn modelId="{70122C9E-ED2D-40BF-957A-C28B90A79003}" type="presParOf" srcId="{6EE9627A-C9F5-4DB7-82C0-FC951B97A29E}" destId="{5D27CB2D-CCBF-4B71-B9D6-70B7838D5342}" srcOrd="0" destOrd="0" presId="urn:microsoft.com/office/officeart/2005/8/layout/hierarchy3"/>
    <dgm:cxn modelId="{28444CE0-7E4D-4FF9-939B-B0F9CA0B9689}" type="presParOf" srcId="{6EE9627A-C9F5-4DB7-82C0-FC951B97A29E}" destId="{64D7188B-FE8B-436B-B961-4EA6A4F672F9}" srcOrd="1" destOrd="0" presId="urn:microsoft.com/office/officeart/2005/8/layout/hierarchy3"/>
    <dgm:cxn modelId="{80D13F7E-12D4-465A-A795-1A8AA350B9F6}" type="presParOf" srcId="{8D62024B-47F2-431D-8C1B-C5A0B0B9CB14}" destId="{496AFBFE-2CA0-4497-A299-E6F6629360AE}" srcOrd="1" destOrd="0" presId="urn:microsoft.com/office/officeart/2005/8/layout/hierarchy3"/>
    <dgm:cxn modelId="{6C38891A-33C9-47A7-B6D4-B49F797E77B9}" type="presParOf" srcId="{496AFBFE-2CA0-4497-A299-E6F6629360AE}" destId="{0C49444A-046A-45D1-B5F2-146B5981FEF5}" srcOrd="0" destOrd="0" presId="urn:microsoft.com/office/officeart/2005/8/layout/hierarchy3"/>
    <dgm:cxn modelId="{D32797C9-9398-4587-92A9-2ED68E0196AD}" type="presParOf" srcId="{496AFBFE-2CA0-4497-A299-E6F6629360AE}" destId="{3117572B-4611-4FEC-B5EC-EC040DA47E35}" srcOrd="1" destOrd="0" presId="urn:microsoft.com/office/officeart/2005/8/layout/hierarchy3"/>
    <dgm:cxn modelId="{1CBB6FAD-23EF-4678-BD03-F8CE8A9A5B84}" type="presParOf" srcId="{496AFBFE-2CA0-4497-A299-E6F6629360AE}" destId="{2CC97744-4573-49B7-BFB9-F84ED74E8FDC}" srcOrd="2" destOrd="0" presId="urn:microsoft.com/office/officeart/2005/8/layout/hierarchy3"/>
    <dgm:cxn modelId="{7FA25AFD-5B1D-441A-AE5C-992A4C837210}" type="presParOf" srcId="{496AFBFE-2CA0-4497-A299-E6F6629360AE}" destId="{5A8157C8-4F69-4F93-B5FC-883604E6736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D22FC1-7644-47A2-918E-A5D9FF758EAD}" type="doc">
      <dgm:prSet loTypeId="urn:microsoft.com/office/officeart/2005/8/layout/hProcess9" loCatId="process" qsTypeId="urn:microsoft.com/office/officeart/2005/8/quickstyle/3d4" qsCatId="3D" csTypeId="urn:microsoft.com/office/officeart/2005/8/colors/colorful1#1" csCatId="colorful" phldr="1"/>
      <dgm:spPr/>
    </dgm:pt>
    <dgm:pt modelId="{B8CB2414-94DD-4D8D-BC77-4161DD0C34F7}">
      <dgm:prSet phldrT="[ข้อความ]" custT="1"/>
      <dgm:spPr>
        <a:xfrm>
          <a:off x="2307235" y="746329"/>
          <a:ext cx="1613271" cy="1336516"/>
        </a:xfrm>
        <a:solidFill>
          <a:srgbClr val="CCFFFF">
            <a:alpha val="49804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 algn="l">
            <a:buNone/>
          </a:pPr>
          <a:endParaRPr lang="th-TH" sz="1800" b="1" dirty="0">
            <a:solidFill>
              <a:sysClr val="windowText" lastClr="000000"/>
            </a:solidFill>
            <a:latin typeface="TH SarabunPSK" pitchFamily="34" charset="-34"/>
            <a:ea typeface="+mn-ea"/>
            <a:cs typeface="TH SarabunPSK" pitchFamily="34" charset="-34"/>
            <a:sym typeface="Symbol" panose="05050102010706020507" pitchFamily="18" charset="2"/>
          </a:endParaRPr>
        </a:p>
        <a:p>
          <a:pPr algn="l">
            <a:buNone/>
          </a:pPr>
          <a:endParaRPr lang="th-TH" sz="1800" b="1" dirty="0">
            <a:solidFill>
              <a:sysClr val="windowText" lastClr="000000"/>
            </a:solidFill>
            <a:latin typeface="TH SarabunPSK" pitchFamily="34" charset="-34"/>
            <a:ea typeface="+mn-ea"/>
            <a:cs typeface="TH SarabunPSK" pitchFamily="34" charset="-34"/>
            <a:sym typeface="Symbol" panose="05050102010706020507" pitchFamily="18" charset="2"/>
          </a:endParaRPr>
        </a:p>
        <a:p>
          <a:pPr algn="l">
            <a:buNone/>
          </a:pPr>
          <a:r>
            <a:rPr lang="th-TH" sz="1800" b="1" dirty="0">
              <a:solidFill>
                <a:sysClr val="windowText" lastClr="000000"/>
              </a:solidFill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 </a:t>
          </a:r>
          <a:r>
            <a:rPr lang="th-TH" sz="1800" b="1" dirty="0">
              <a:solidFill>
                <a:srgbClr val="0000FF"/>
              </a:solidFill>
              <a:latin typeface="TH SarabunPSK" pitchFamily="34" charset="-34"/>
              <a:ea typeface="+mn-ea"/>
              <a:cs typeface="TH SarabunPSK" pitchFamily="34" charset="-34"/>
            </a:rPr>
            <a:t>พัฒนาศักยภาพแพทย์แผนไทย </a:t>
          </a:r>
          <a:r>
            <a:rPr lang="th-TH" sz="1800" b="1" dirty="0">
              <a:solidFill>
                <a:sysClr val="windowText" lastClr="000000"/>
              </a:solidFill>
              <a:latin typeface="TH SarabunPSK" pitchFamily="34" charset="-34"/>
              <a:ea typeface="+mn-ea"/>
              <a:cs typeface="TH SarabunPSK" pitchFamily="34" charset="-34"/>
            </a:rPr>
            <a:t>ในการให้บริการ การตรวจรักษา และการวินิจฉัยโรคให้มากขึ้น</a:t>
          </a:r>
        </a:p>
        <a:p>
          <a:pPr algn="l">
            <a:buNone/>
          </a:pPr>
          <a:r>
            <a:rPr lang="th-TH" sz="1800" b="1" dirty="0">
              <a:solidFill>
                <a:sysClr val="windowText" lastClr="000000"/>
              </a:solidFill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แพทย์แผนไทยควรทำงานเชิงรุก  สร้างเครือข่าย และบูรณาการงานแพทย์แผนไทยกับหน่วยงานที่เกี่ยวข้อง</a:t>
          </a:r>
        </a:p>
        <a:p>
          <a:pPr algn="l">
            <a:buNone/>
          </a:pPr>
          <a:r>
            <a:rPr lang="th-TH" sz="1800" b="1" dirty="0">
              <a:solidFill>
                <a:sysClr val="windowText" lastClr="000000"/>
              </a:solidFill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 </a:t>
          </a:r>
          <a:endParaRPr lang="th-TH" sz="1800" b="1" dirty="0">
            <a:solidFill>
              <a:sysClr val="windowText" lastClr="000000"/>
            </a:solidFill>
            <a:latin typeface="TH SarabunPSK" pitchFamily="34" charset="-34"/>
            <a:ea typeface="+mn-ea"/>
            <a:cs typeface="TH SarabunPSK" pitchFamily="34" charset="-34"/>
          </a:endParaRPr>
        </a:p>
        <a:p>
          <a:pPr algn="l">
            <a:buNone/>
          </a:pPr>
          <a:endParaRPr lang="th-TH" sz="1800" dirty="0">
            <a:solidFill>
              <a:sysClr val="windowText" lastClr="000000"/>
            </a:solidFill>
            <a:latin typeface="Calibri Light"/>
            <a:ea typeface="+mn-ea"/>
            <a:cs typeface="Angsana New" panose="02020603050405020304" pitchFamily="18" charset="-34"/>
          </a:endParaRPr>
        </a:p>
      </dgm:t>
    </dgm:pt>
    <dgm:pt modelId="{0C77C537-1088-4BF6-9DE6-882EFBFC5F40}" type="parTrans" cxnId="{91354FDB-78F2-41B2-A8A0-1B72B0C6C19A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549AB3AE-4C5D-4645-A1F3-7BA85DCDFDFC}" type="sibTrans" cxnId="{91354FDB-78F2-41B2-A8A0-1B72B0C6C19A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106DAAF8-C296-4538-8B85-319EB8DF3603}">
      <dgm:prSet phldrT="[ข้อความ]" custT="1"/>
      <dgm:spPr>
        <a:xfrm>
          <a:off x="4039992" y="757219"/>
          <a:ext cx="1752295" cy="1336516"/>
        </a:xfr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  <a:buNone/>
          </a:pPr>
          <a:r>
            <a:rPr lang="th-TH" sz="1800" b="1" dirty="0">
              <a:solidFill>
                <a:sysClr val="windowText" lastClr="000000"/>
              </a:solidFill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 </a:t>
          </a:r>
          <a:r>
            <a:rPr lang="th-TH" sz="1800" b="1" dirty="0">
              <a:solidFill>
                <a:srgbClr val="0000FF"/>
              </a:solidFill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จัดทำข้อมูลต้นทุนต่อหน่วยการใช้ยาสมุนไพร</a:t>
          </a:r>
          <a:r>
            <a:rPr lang="th-TH" sz="1800" b="1" dirty="0">
              <a:solidFill>
                <a:sysClr val="windowText" lastClr="000000"/>
              </a:solidFill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 เพื่อวิเคราะห์ความคุ้มทุนการใช้ยาให้รอบด้าน</a:t>
          </a:r>
        </a:p>
        <a:p>
          <a:pPr algn="l">
            <a:lnSpc>
              <a:spcPct val="100000"/>
            </a:lnSpc>
            <a:spcAft>
              <a:spcPts val="0"/>
            </a:spcAft>
            <a:buNone/>
          </a:pPr>
          <a:endParaRPr lang="th-TH" sz="1800" b="1" dirty="0">
            <a:solidFill>
              <a:sysClr val="windowText" lastClr="000000"/>
            </a:solidFill>
            <a:latin typeface="TH SarabunPSK" pitchFamily="34" charset="-34"/>
            <a:ea typeface="+mn-ea"/>
            <a:cs typeface="TH SarabunPSK" pitchFamily="34" charset="-34"/>
            <a:sym typeface="Symbol" panose="05050102010706020507" pitchFamily="18" charset="2"/>
          </a:endParaRPr>
        </a:p>
        <a:p>
          <a:pPr algn="l">
            <a:lnSpc>
              <a:spcPct val="100000"/>
            </a:lnSpc>
            <a:spcAft>
              <a:spcPts val="0"/>
            </a:spcAft>
            <a:buNone/>
          </a:pPr>
          <a:endParaRPr lang="th-TH" sz="1800" b="1" dirty="0">
            <a:solidFill>
              <a:sysClr val="windowText" lastClr="000000"/>
            </a:solidFill>
            <a:latin typeface="TH SarabunPSK" pitchFamily="34" charset="-34"/>
            <a:ea typeface="+mn-ea"/>
            <a:cs typeface="TH SarabunPSK" pitchFamily="34" charset="-34"/>
            <a:sym typeface="Symbol" panose="05050102010706020507" pitchFamily="18" charset="2"/>
          </a:endParaRPr>
        </a:p>
        <a:p>
          <a:pPr algn="l">
            <a:lnSpc>
              <a:spcPct val="100000"/>
            </a:lnSpc>
            <a:spcAft>
              <a:spcPts val="0"/>
            </a:spcAft>
            <a:buNone/>
          </a:pPr>
          <a:endParaRPr lang="th-TH" sz="1800" b="1" dirty="0">
            <a:solidFill>
              <a:sysClr val="windowText" lastClr="000000"/>
            </a:solidFill>
            <a:latin typeface="TH SarabunPSK" pitchFamily="34" charset="-34"/>
            <a:ea typeface="+mn-ea"/>
            <a:cs typeface="TH SarabunPSK" pitchFamily="34" charset="-34"/>
            <a:sym typeface="Symbol" panose="05050102010706020507" pitchFamily="18" charset="2"/>
          </a:endParaRPr>
        </a:p>
        <a:p>
          <a:pPr algn="l">
            <a:lnSpc>
              <a:spcPct val="100000"/>
            </a:lnSpc>
            <a:spcAft>
              <a:spcPts val="0"/>
            </a:spcAft>
            <a:buNone/>
          </a:pPr>
          <a:endParaRPr lang="th-TH" sz="1800" dirty="0">
            <a:solidFill>
              <a:sysClr val="windowText" lastClr="000000"/>
            </a:solidFill>
            <a:latin typeface="Calibri Light"/>
            <a:ea typeface="+mn-ea"/>
            <a:cs typeface="Angsana New" panose="02020603050405020304" pitchFamily="18" charset="-34"/>
          </a:endParaRPr>
        </a:p>
      </dgm:t>
    </dgm:pt>
    <dgm:pt modelId="{730FC186-AC64-45CE-8F5A-3F5020B26EB7}" type="parTrans" cxnId="{48A397E3-FD9B-4650-AD68-2D6A116C24CA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EE910FA9-A3D6-4F7A-96A8-AA824E3C2995}" type="sibTrans" cxnId="{48A397E3-FD9B-4650-AD68-2D6A116C24CA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F7C390B3-9F1B-4F4B-A48C-6B30C1447533}">
      <dgm:prSet phldrT="[ข้อความ]" custT="1"/>
      <dgm:spPr>
        <a:xfrm>
          <a:off x="79253" y="735091"/>
          <a:ext cx="2120894" cy="1336516"/>
        </a:xfr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 algn="l">
            <a:buNone/>
          </a:pPr>
          <a:r>
            <a:rPr lang="th-TH" sz="1800" b="1" dirty="0">
              <a:solidFill>
                <a:sysClr val="windowText" lastClr="000000"/>
              </a:solidFill>
              <a:latin typeface="TH SarabunPSK" pitchFamily="34" charset="-34"/>
              <a:ea typeface="+mn-ea"/>
              <a:cs typeface="TH SarabunPSK" pitchFamily="34" charset="-34"/>
              <a:sym typeface="Symbol" panose="05050102010706020507" pitchFamily="18" charset="2"/>
            </a:rPr>
            <a:t> </a:t>
          </a:r>
          <a:r>
            <a:rPr lang="th-TH" sz="1800" b="1" dirty="0">
              <a:solidFill>
                <a:sysClr val="windowText" lastClr="000000"/>
              </a:solidFill>
              <a:latin typeface="TH SarabunPSK" pitchFamily="34" charset="-34"/>
              <a:ea typeface="+mn-ea"/>
              <a:cs typeface="TH SarabunPSK" pitchFamily="34" charset="-34"/>
            </a:rPr>
            <a:t>สนับสนุนการ </a:t>
          </a:r>
          <a:r>
            <a:rPr lang="th-TH" sz="1800" b="1" dirty="0">
              <a:solidFill>
                <a:srgbClr val="0000FF"/>
              </a:solidFill>
              <a:latin typeface="TH SarabunPSK" pitchFamily="34" charset="-34"/>
              <a:ea typeface="+mn-ea"/>
              <a:cs typeface="TH SarabunPSK" pitchFamily="34" charset="-34"/>
            </a:rPr>
            <a:t>ผลิตผลงานวิชาการ</a:t>
          </a:r>
          <a:r>
            <a:rPr lang="th-TH" sz="1800" b="1" dirty="0">
              <a:solidFill>
                <a:sysClr val="windowText" lastClr="000000"/>
              </a:solidFill>
              <a:latin typeface="TH SarabunPSK" pitchFamily="34" charset="-34"/>
              <a:ea typeface="+mn-ea"/>
              <a:cs typeface="TH SarabunPSK" pitchFamily="34" charset="-34"/>
            </a:rPr>
            <a:t> และนวัตกรรมเด่นของแพทย์แผนไทยในพื้นที่ เพื่อยืนยันประสิทธิผล และสร้างความเชื่อมั่น / การยอมรับการใช้ศาสตร์แพทย์แผนไทย แก่ทีมสหวิชาชีพ</a:t>
          </a:r>
          <a:endParaRPr lang="th-TH" sz="1800" b="1" dirty="0">
            <a:solidFill>
              <a:sysClr val="windowText" lastClr="000000"/>
            </a:solidFill>
            <a:latin typeface="Calibri Light"/>
            <a:ea typeface="+mn-ea"/>
            <a:cs typeface="Angsana New" panose="02020603050405020304" pitchFamily="18" charset="-34"/>
          </a:endParaRPr>
        </a:p>
      </dgm:t>
    </dgm:pt>
    <dgm:pt modelId="{FC944F2C-AD8B-4D3A-8EEE-70D1CCB5F650}" type="parTrans" cxnId="{24EEB46D-C4C8-4A61-B400-8EAED82CF10C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7FF6EB1B-78A7-470B-A8B1-46889FABA3A3}" type="sibTrans" cxnId="{24EEB46D-C4C8-4A61-B400-8EAED82CF10C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EA4E84DE-1921-4F0B-81E4-860E8D7A028F}" type="pres">
      <dgm:prSet presAssocID="{7FD22FC1-7644-47A2-918E-A5D9FF758EAD}" presName="CompostProcess" presStyleCnt="0">
        <dgm:presLayoutVars>
          <dgm:dir/>
          <dgm:resizeHandles val="exact"/>
        </dgm:presLayoutVars>
      </dgm:prSet>
      <dgm:spPr/>
    </dgm:pt>
    <dgm:pt modelId="{8975CB08-9A6E-498D-8015-12AC01BC697F}" type="pres">
      <dgm:prSet presAssocID="{7FD22FC1-7644-47A2-918E-A5D9FF758EAD}" presName="arrow" presStyleLbl="bgShp" presStyleIdx="0" presStyleCnt="1" custScaleX="117647" custLinFactNeighborY="397"/>
      <dgm:spPr>
        <a:xfrm>
          <a:off x="1" y="0"/>
          <a:ext cx="7752440" cy="2806700"/>
        </a:xfrm>
        <a:prstGeom prst="rightArrow">
          <a:avLst/>
        </a:prstGeom>
        <a:solidFill>
          <a:srgbClr val="F0430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gm:spPr>
    </dgm:pt>
    <dgm:pt modelId="{7C98EFCA-E813-455C-91C6-5875A19C5B88}" type="pres">
      <dgm:prSet presAssocID="{7FD22FC1-7644-47A2-918E-A5D9FF758EAD}" presName="linearProcess" presStyleCnt="0"/>
      <dgm:spPr/>
    </dgm:pt>
    <dgm:pt modelId="{3BDCD911-45DB-4F44-B420-6D832D37BD98}" type="pres">
      <dgm:prSet presAssocID="{F7C390B3-9F1B-4F4B-A48C-6B30C1447533}" presName="textNode" presStyleLbl="node1" presStyleIdx="0" presStyleCnt="3" custScaleX="93174" custScaleY="18657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629EEEE6-F9CB-44FA-BB02-F1BF6504BD67}" type="pres">
      <dgm:prSet presAssocID="{7FF6EB1B-78A7-470B-A8B1-46889FABA3A3}" presName="sibTrans" presStyleCnt="0"/>
      <dgm:spPr/>
    </dgm:pt>
    <dgm:pt modelId="{53EE9BEF-3242-4FE5-941C-5DC8F3E0F948}" type="pres">
      <dgm:prSet presAssocID="{B8CB2414-94DD-4D8D-BC77-4161DD0C34F7}" presName="textNode" presStyleLbl="node1" presStyleIdx="1" presStyleCnt="3" custScaleX="97882" custScaleY="180213" custLinFactNeighborX="-47417" custLinFactNeighborY="100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9827208C-56D0-45D7-BB76-7EE860DBEE16}" type="pres">
      <dgm:prSet presAssocID="{549AB3AE-4C5D-4645-A1F3-7BA85DCDFDFC}" presName="sibTrans" presStyleCnt="0"/>
      <dgm:spPr/>
    </dgm:pt>
    <dgm:pt modelId="{2AA69D90-8606-405E-99A6-A8DE986C185C}" type="pres">
      <dgm:prSet presAssocID="{106DAAF8-C296-4538-8B85-319EB8DF3603}" presName="textNode" presStyleLbl="node1" presStyleIdx="2" presStyleCnt="3" custScaleX="106317" custScaleY="188344" custLinFactNeighborX="-88746" custLinFactNeighborY="197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</dgm:ptLst>
  <dgm:cxnLst>
    <dgm:cxn modelId="{E19F1E58-76C3-479F-8A4F-4B4A365F570E}" type="presOf" srcId="{B8CB2414-94DD-4D8D-BC77-4161DD0C34F7}" destId="{53EE9BEF-3242-4FE5-941C-5DC8F3E0F948}" srcOrd="0" destOrd="0" presId="urn:microsoft.com/office/officeart/2005/8/layout/hProcess9"/>
    <dgm:cxn modelId="{7AB1A9FB-EB9D-442C-8B5B-4E8E3B931D0E}" type="presOf" srcId="{F7C390B3-9F1B-4F4B-A48C-6B30C1447533}" destId="{3BDCD911-45DB-4F44-B420-6D832D37BD98}" srcOrd="0" destOrd="0" presId="urn:microsoft.com/office/officeart/2005/8/layout/hProcess9"/>
    <dgm:cxn modelId="{1F9B80D9-C54A-416E-BB6D-C550EE727F82}" type="presOf" srcId="{106DAAF8-C296-4538-8B85-319EB8DF3603}" destId="{2AA69D90-8606-405E-99A6-A8DE986C185C}" srcOrd="0" destOrd="0" presId="urn:microsoft.com/office/officeart/2005/8/layout/hProcess9"/>
    <dgm:cxn modelId="{1A9CE4D6-6801-46B8-915F-605F505ACD9B}" type="presOf" srcId="{7FD22FC1-7644-47A2-918E-A5D9FF758EAD}" destId="{EA4E84DE-1921-4F0B-81E4-860E8D7A028F}" srcOrd="0" destOrd="0" presId="urn:microsoft.com/office/officeart/2005/8/layout/hProcess9"/>
    <dgm:cxn modelId="{91354FDB-78F2-41B2-A8A0-1B72B0C6C19A}" srcId="{7FD22FC1-7644-47A2-918E-A5D9FF758EAD}" destId="{B8CB2414-94DD-4D8D-BC77-4161DD0C34F7}" srcOrd="1" destOrd="0" parTransId="{0C77C537-1088-4BF6-9DE6-882EFBFC5F40}" sibTransId="{549AB3AE-4C5D-4645-A1F3-7BA85DCDFDFC}"/>
    <dgm:cxn modelId="{24EEB46D-C4C8-4A61-B400-8EAED82CF10C}" srcId="{7FD22FC1-7644-47A2-918E-A5D9FF758EAD}" destId="{F7C390B3-9F1B-4F4B-A48C-6B30C1447533}" srcOrd="0" destOrd="0" parTransId="{FC944F2C-AD8B-4D3A-8EEE-70D1CCB5F650}" sibTransId="{7FF6EB1B-78A7-470B-A8B1-46889FABA3A3}"/>
    <dgm:cxn modelId="{48A397E3-FD9B-4650-AD68-2D6A116C24CA}" srcId="{7FD22FC1-7644-47A2-918E-A5D9FF758EAD}" destId="{106DAAF8-C296-4538-8B85-319EB8DF3603}" srcOrd="2" destOrd="0" parTransId="{730FC186-AC64-45CE-8F5A-3F5020B26EB7}" sibTransId="{EE910FA9-A3D6-4F7A-96A8-AA824E3C2995}"/>
    <dgm:cxn modelId="{3FCACFCD-6B5F-4315-9ACE-F6B5D80FA063}" type="presParOf" srcId="{EA4E84DE-1921-4F0B-81E4-860E8D7A028F}" destId="{8975CB08-9A6E-498D-8015-12AC01BC697F}" srcOrd="0" destOrd="0" presId="urn:microsoft.com/office/officeart/2005/8/layout/hProcess9"/>
    <dgm:cxn modelId="{691400B9-CF17-4490-842D-3DD9F684918F}" type="presParOf" srcId="{EA4E84DE-1921-4F0B-81E4-860E8D7A028F}" destId="{7C98EFCA-E813-455C-91C6-5875A19C5B88}" srcOrd="1" destOrd="0" presId="urn:microsoft.com/office/officeart/2005/8/layout/hProcess9"/>
    <dgm:cxn modelId="{CC946BEB-7248-4D1A-855A-3C433B46A0BD}" type="presParOf" srcId="{7C98EFCA-E813-455C-91C6-5875A19C5B88}" destId="{3BDCD911-45DB-4F44-B420-6D832D37BD98}" srcOrd="0" destOrd="0" presId="urn:microsoft.com/office/officeart/2005/8/layout/hProcess9"/>
    <dgm:cxn modelId="{DD1525C3-B0EF-43D5-9B18-29E31A49ECC8}" type="presParOf" srcId="{7C98EFCA-E813-455C-91C6-5875A19C5B88}" destId="{629EEEE6-F9CB-44FA-BB02-F1BF6504BD67}" srcOrd="1" destOrd="0" presId="urn:microsoft.com/office/officeart/2005/8/layout/hProcess9"/>
    <dgm:cxn modelId="{A1053A2F-E727-44B4-8549-78C1859DD634}" type="presParOf" srcId="{7C98EFCA-E813-455C-91C6-5875A19C5B88}" destId="{53EE9BEF-3242-4FE5-941C-5DC8F3E0F948}" srcOrd="2" destOrd="0" presId="urn:microsoft.com/office/officeart/2005/8/layout/hProcess9"/>
    <dgm:cxn modelId="{862A6F5A-DC94-4B7D-AFFD-41184532BB66}" type="presParOf" srcId="{7C98EFCA-E813-455C-91C6-5875A19C5B88}" destId="{9827208C-56D0-45D7-BB76-7EE860DBEE16}" srcOrd="3" destOrd="0" presId="urn:microsoft.com/office/officeart/2005/8/layout/hProcess9"/>
    <dgm:cxn modelId="{B976264E-6AEC-4628-AA0E-97492B9E34FA}" type="presParOf" srcId="{7C98EFCA-E813-455C-91C6-5875A19C5B88}" destId="{2AA69D90-8606-405E-99A6-A8DE986C185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8E61B0-A901-493A-BE43-F7730953532A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815A55FF-172A-490F-A927-A6CC1D93DADC}">
      <dgm:prSet phldrT="[ข้อความ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800" b="1" u="sng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ODS</a:t>
          </a:r>
        </a:p>
        <a:p>
          <a:r>
            <a:rPr lang="th-TH" sz="2400" b="1" u="sng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เข้าร่วมโครงการ</a:t>
          </a:r>
        </a:p>
        <a:p>
          <a:r>
            <a:rPr lang="en-US" sz="2400" b="1" u="sng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9 </a:t>
          </a:r>
          <a:r>
            <a:rPr lang="th-TH" sz="2400" b="1" u="sng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แห่ง</a:t>
          </a:r>
        </a:p>
      </dgm:t>
    </dgm:pt>
    <dgm:pt modelId="{5F393627-CCC1-4BF9-8691-11B848688409}" type="parTrans" cxnId="{DF24ED2E-2756-4EF9-AFA7-DD6B1C81F5AE}">
      <dgm:prSet/>
      <dgm:spPr/>
      <dgm:t>
        <a:bodyPr/>
        <a:lstStyle/>
        <a:p>
          <a:endParaRPr lang="th-TH"/>
        </a:p>
      </dgm:t>
    </dgm:pt>
    <dgm:pt modelId="{AEFAF109-BE82-4B0B-89E4-1E0A6F3DADD3}" type="sibTrans" cxnId="{DF24ED2E-2756-4EF9-AFA7-DD6B1C81F5AE}">
      <dgm:prSet/>
      <dgm:spPr/>
      <dgm:t>
        <a:bodyPr/>
        <a:lstStyle/>
        <a:p>
          <a:endParaRPr lang="th-TH"/>
        </a:p>
      </dgm:t>
    </dgm:pt>
    <dgm:pt modelId="{2E8B3798-5C26-4AA7-B263-FF49C6C3024F}">
      <dgm:prSet phldrT="[ข้อความ]" custT="1"/>
      <dgm:spPr>
        <a:solidFill>
          <a:srgbClr val="FF0000">
            <a:alpha val="5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16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จ</a:t>
          </a:r>
          <a:r>
            <a:rPr lang="en-US" sz="16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sz="16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นครพนม</a:t>
          </a:r>
        </a:p>
        <a:p>
          <a:r>
            <a: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รพ</a:t>
          </a:r>
          <a:r>
            <a:rPr lang="en-US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นครพนม</a:t>
          </a:r>
        </a:p>
        <a:p>
          <a:r>
            <a: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รพ</a:t>
          </a:r>
          <a:r>
            <a:rPr lang="en-US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 </a:t>
          </a:r>
          <a:r>
            <a: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ศรีสงคราม</a:t>
          </a:r>
        </a:p>
      </dgm:t>
    </dgm:pt>
    <dgm:pt modelId="{F42E4918-4741-4F7B-842A-DD0D98CF3F57}" type="parTrans" cxnId="{39B4EAD1-6C8F-4B83-8CE3-8EA01C475803}">
      <dgm:prSet/>
      <dgm:spPr/>
      <dgm:t>
        <a:bodyPr/>
        <a:lstStyle/>
        <a:p>
          <a:endParaRPr lang="th-TH"/>
        </a:p>
      </dgm:t>
    </dgm:pt>
    <dgm:pt modelId="{AF0B2495-6BEB-478D-A90C-6E16FFEDB32D}" type="sibTrans" cxnId="{39B4EAD1-6C8F-4B83-8CE3-8EA01C475803}">
      <dgm:prSet/>
      <dgm:spPr/>
      <dgm:t>
        <a:bodyPr/>
        <a:lstStyle/>
        <a:p>
          <a:endParaRPr lang="th-TH"/>
        </a:p>
      </dgm:t>
    </dgm:pt>
    <dgm:pt modelId="{670D0237-80AB-451F-9480-E368119B31BD}">
      <dgm:prSet phldrT="[ข้อความ]" custT="1"/>
      <dgm:spPr>
        <a:solidFill>
          <a:srgbClr val="FFFF00">
            <a:alpha val="5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16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จ</a:t>
          </a:r>
          <a:r>
            <a:rPr lang="en-US" sz="16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sz="16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หนองบัวฯ</a:t>
          </a:r>
        </a:p>
        <a:p>
          <a:r>
            <a: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รพ</a:t>
          </a:r>
          <a:r>
            <a:rPr lang="en-US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หนองบัวฯ</a:t>
          </a:r>
        </a:p>
        <a:p>
          <a:r>
            <a: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รพ</a:t>
          </a:r>
          <a:r>
            <a:rPr lang="en-US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ศรีบุญเรือง</a:t>
          </a:r>
        </a:p>
      </dgm:t>
    </dgm:pt>
    <dgm:pt modelId="{FFA1293D-1946-4451-9C40-5089F8BBF255}" type="parTrans" cxnId="{7A0395BC-FFCC-4A5C-AA40-B2688C1D2A49}">
      <dgm:prSet/>
      <dgm:spPr/>
      <dgm:t>
        <a:bodyPr/>
        <a:lstStyle/>
        <a:p>
          <a:endParaRPr lang="th-TH"/>
        </a:p>
      </dgm:t>
    </dgm:pt>
    <dgm:pt modelId="{C6C2A535-1001-4010-BD82-717D0CC5AA8A}" type="sibTrans" cxnId="{7A0395BC-FFCC-4A5C-AA40-B2688C1D2A49}">
      <dgm:prSet/>
      <dgm:spPr/>
      <dgm:t>
        <a:bodyPr/>
        <a:lstStyle/>
        <a:p>
          <a:endParaRPr lang="th-TH"/>
        </a:p>
      </dgm:t>
    </dgm:pt>
    <dgm:pt modelId="{BEE7A461-E873-4BD9-BF69-36E6BD482E9B}">
      <dgm:prSet phldrT="[ข้อความ]"/>
      <dgm:spPr>
        <a:solidFill>
          <a:srgbClr val="66FF33">
            <a:alpha val="5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b="1" u="none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จ</a:t>
          </a:r>
          <a:r>
            <a:rPr lang="en-US" b="1" u="none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b="1" u="none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บึงกาฬ</a:t>
          </a:r>
        </a:p>
        <a:p>
          <a:r>
            <a:rPr lang="th-TH" b="1" u="none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รพ</a:t>
          </a:r>
          <a:r>
            <a:rPr lang="en-US" b="1" u="none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b="1" u="none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บึงกาฬ</a:t>
          </a:r>
        </a:p>
      </dgm:t>
    </dgm:pt>
    <dgm:pt modelId="{C28A0C96-3DD1-4C87-BFCD-FD2EF82D2D2A}" type="parTrans" cxnId="{C62EC3A9-000C-44A6-A8FA-7FE7999AFDDD}">
      <dgm:prSet/>
      <dgm:spPr/>
      <dgm:t>
        <a:bodyPr/>
        <a:lstStyle/>
        <a:p>
          <a:endParaRPr lang="th-TH"/>
        </a:p>
      </dgm:t>
    </dgm:pt>
    <dgm:pt modelId="{A104C0A9-3E2F-479B-B5E9-4AD404E97B3D}" type="sibTrans" cxnId="{C62EC3A9-000C-44A6-A8FA-7FE7999AFDDD}">
      <dgm:prSet/>
      <dgm:spPr/>
      <dgm:t>
        <a:bodyPr/>
        <a:lstStyle/>
        <a:p>
          <a:endParaRPr lang="th-TH"/>
        </a:p>
      </dgm:t>
    </dgm:pt>
    <dgm:pt modelId="{59FA6A4F-F6B1-4C37-8D3A-35E768710696}">
      <dgm:prSet/>
      <dgm:spPr/>
      <dgm:t>
        <a:bodyPr/>
        <a:lstStyle/>
        <a:p>
          <a:endParaRPr lang="th-TH"/>
        </a:p>
      </dgm:t>
    </dgm:pt>
    <dgm:pt modelId="{8F7DC5BE-81F6-456B-8412-112D218DAC18}" type="parTrans" cxnId="{0EB509C0-C4A6-406E-A571-D356CBF8D688}">
      <dgm:prSet/>
      <dgm:spPr/>
      <dgm:t>
        <a:bodyPr/>
        <a:lstStyle/>
        <a:p>
          <a:endParaRPr lang="th-TH"/>
        </a:p>
      </dgm:t>
    </dgm:pt>
    <dgm:pt modelId="{3B61AEA2-DBC5-4344-89B9-2E575000AEC0}" type="sibTrans" cxnId="{0EB509C0-C4A6-406E-A571-D356CBF8D688}">
      <dgm:prSet/>
      <dgm:spPr/>
      <dgm:t>
        <a:bodyPr/>
        <a:lstStyle/>
        <a:p>
          <a:endParaRPr lang="th-TH"/>
        </a:p>
      </dgm:t>
    </dgm:pt>
    <dgm:pt modelId="{70EE1AB9-0F85-4800-8AD5-68F5BC934BB2}">
      <dgm:prSet/>
      <dgm:spPr/>
      <dgm:t>
        <a:bodyPr/>
        <a:lstStyle/>
        <a:p>
          <a:endParaRPr lang="th-TH"/>
        </a:p>
      </dgm:t>
    </dgm:pt>
    <dgm:pt modelId="{B100CE0D-C95A-4DE0-B2B5-7992CDEDB8FF}" type="parTrans" cxnId="{A20909D7-3C5E-4C64-9181-0F9AFDBB88BF}">
      <dgm:prSet/>
      <dgm:spPr/>
      <dgm:t>
        <a:bodyPr/>
        <a:lstStyle/>
        <a:p>
          <a:endParaRPr lang="th-TH"/>
        </a:p>
      </dgm:t>
    </dgm:pt>
    <dgm:pt modelId="{CC8AE7CD-2C28-4AC6-B5CB-6A5EB429E9A0}" type="sibTrans" cxnId="{A20909D7-3C5E-4C64-9181-0F9AFDBB88BF}">
      <dgm:prSet/>
      <dgm:spPr/>
      <dgm:t>
        <a:bodyPr/>
        <a:lstStyle/>
        <a:p>
          <a:endParaRPr lang="th-TH"/>
        </a:p>
      </dgm:t>
    </dgm:pt>
    <dgm:pt modelId="{E2C98B1A-A6F5-489D-95D8-81BC4620B0D3}">
      <dgm:prSet/>
      <dgm:spPr/>
      <dgm:t>
        <a:bodyPr/>
        <a:lstStyle/>
        <a:p>
          <a:endParaRPr lang="th-TH"/>
        </a:p>
      </dgm:t>
    </dgm:pt>
    <dgm:pt modelId="{6480811D-9074-4960-BD53-D8A007394C1E}" type="parTrans" cxnId="{E0C0E032-2CC0-40B6-8366-266F18F1DDA0}">
      <dgm:prSet/>
      <dgm:spPr/>
      <dgm:t>
        <a:bodyPr/>
        <a:lstStyle/>
        <a:p>
          <a:endParaRPr lang="th-TH"/>
        </a:p>
      </dgm:t>
    </dgm:pt>
    <dgm:pt modelId="{547D6F02-24FA-4C04-9733-CD4ACC205AFB}" type="sibTrans" cxnId="{E0C0E032-2CC0-40B6-8366-266F18F1DDA0}">
      <dgm:prSet/>
      <dgm:spPr/>
      <dgm:t>
        <a:bodyPr/>
        <a:lstStyle/>
        <a:p>
          <a:endParaRPr lang="th-TH"/>
        </a:p>
      </dgm:t>
    </dgm:pt>
    <dgm:pt modelId="{AF58A347-423C-41CB-9523-3369D639B92A}">
      <dgm:prSet/>
      <dgm:spPr/>
      <dgm:t>
        <a:bodyPr/>
        <a:lstStyle/>
        <a:p>
          <a:endParaRPr lang="th-TH">
            <a:effectLst/>
          </a:endParaRPr>
        </a:p>
      </dgm:t>
    </dgm:pt>
    <dgm:pt modelId="{4A8B29BD-600F-4370-8F8C-E2934400B2E1}" type="parTrans" cxnId="{64248CC3-9BB9-4AFE-AC56-7992A9E30103}">
      <dgm:prSet/>
      <dgm:spPr/>
      <dgm:t>
        <a:bodyPr/>
        <a:lstStyle/>
        <a:p>
          <a:endParaRPr lang="th-TH"/>
        </a:p>
      </dgm:t>
    </dgm:pt>
    <dgm:pt modelId="{07FC0165-52A0-4760-B12C-07E5807A9314}" type="sibTrans" cxnId="{64248CC3-9BB9-4AFE-AC56-7992A9E30103}">
      <dgm:prSet/>
      <dgm:spPr/>
      <dgm:t>
        <a:bodyPr/>
        <a:lstStyle/>
        <a:p>
          <a:endParaRPr lang="th-TH"/>
        </a:p>
      </dgm:t>
    </dgm:pt>
    <dgm:pt modelId="{E7B4A03D-C683-4339-A081-964B8C5AC96B}">
      <dgm:prSet/>
      <dgm:spPr/>
      <dgm:t>
        <a:bodyPr/>
        <a:lstStyle/>
        <a:p>
          <a:endParaRPr lang="th-TH"/>
        </a:p>
      </dgm:t>
    </dgm:pt>
    <dgm:pt modelId="{745FF075-119B-4121-BAC7-239840539349}" type="parTrans" cxnId="{D0115341-951F-4149-969E-81273C79FBC3}">
      <dgm:prSet/>
      <dgm:spPr/>
      <dgm:t>
        <a:bodyPr/>
        <a:lstStyle/>
        <a:p>
          <a:endParaRPr lang="th-TH"/>
        </a:p>
      </dgm:t>
    </dgm:pt>
    <dgm:pt modelId="{9EE00F72-243B-490B-8F42-9C58F3B31656}" type="sibTrans" cxnId="{D0115341-951F-4149-969E-81273C79FBC3}">
      <dgm:prSet/>
      <dgm:spPr/>
      <dgm:t>
        <a:bodyPr/>
        <a:lstStyle/>
        <a:p>
          <a:endParaRPr lang="th-TH"/>
        </a:p>
      </dgm:t>
    </dgm:pt>
    <dgm:pt modelId="{7D07E8D3-E82B-48B6-AF04-EAB0E58F2CBE}">
      <dgm:prSet/>
      <dgm:spPr/>
      <dgm:t>
        <a:bodyPr/>
        <a:lstStyle/>
        <a:p>
          <a:endParaRPr lang="th-TH"/>
        </a:p>
      </dgm:t>
    </dgm:pt>
    <dgm:pt modelId="{CBEDE00B-96C3-4BB8-9BD0-1DC1431D48B2}" type="parTrans" cxnId="{5D219B20-3207-4110-A7CA-25547CFD14F5}">
      <dgm:prSet/>
      <dgm:spPr/>
      <dgm:t>
        <a:bodyPr/>
        <a:lstStyle/>
        <a:p>
          <a:endParaRPr lang="th-TH"/>
        </a:p>
      </dgm:t>
    </dgm:pt>
    <dgm:pt modelId="{96B361CA-0911-4532-BB37-977D541A31F6}" type="sibTrans" cxnId="{5D219B20-3207-4110-A7CA-25547CFD14F5}">
      <dgm:prSet/>
      <dgm:spPr/>
      <dgm:t>
        <a:bodyPr/>
        <a:lstStyle/>
        <a:p>
          <a:endParaRPr lang="th-TH"/>
        </a:p>
      </dgm:t>
    </dgm:pt>
    <dgm:pt modelId="{38FD5391-A3C5-4617-AB1C-D1EF04204B57}">
      <dgm:prSet/>
      <dgm:spPr/>
      <dgm:t>
        <a:bodyPr/>
        <a:lstStyle/>
        <a:p>
          <a:endParaRPr lang="th-TH"/>
        </a:p>
      </dgm:t>
    </dgm:pt>
    <dgm:pt modelId="{93806802-4F86-4EC3-934C-29E5B183994E}" type="parTrans" cxnId="{C055399A-C253-44C1-8C94-6532446E06CC}">
      <dgm:prSet/>
      <dgm:spPr/>
      <dgm:t>
        <a:bodyPr/>
        <a:lstStyle/>
        <a:p>
          <a:endParaRPr lang="th-TH"/>
        </a:p>
      </dgm:t>
    </dgm:pt>
    <dgm:pt modelId="{0B934925-EDD5-4F35-9D34-A54F15D2F68B}" type="sibTrans" cxnId="{C055399A-C253-44C1-8C94-6532446E06CC}">
      <dgm:prSet/>
      <dgm:spPr/>
      <dgm:t>
        <a:bodyPr/>
        <a:lstStyle/>
        <a:p>
          <a:endParaRPr lang="th-TH"/>
        </a:p>
      </dgm:t>
    </dgm:pt>
    <dgm:pt modelId="{3D705ECA-8E01-4366-90D3-56EA12AD8FAB}">
      <dgm:prSet/>
      <dgm:spPr/>
      <dgm:t>
        <a:bodyPr/>
        <a:lstStyle/>
        <a:p>
          <a:endParaRPr lang="th-TH">
            <a:effectLst/>
          </a:endParaRPr>
        </a:p>
      </dgm:t>
    </dgm:pt>
    <dgm:pt modelId="{CCD7DABF-31FF-4DBA-8A5A-15454D423B21}" type="parTrans" cxnId="{CE9D6C14-DA57-4884-B594-C97A375169F1}">
      <dgm:prSet/>
      <dgm:spPr/>
      <dgm:t>
        <a:bodyPr/>
        <a:lstStyle/>
        <a:p>
          <a:endParaRPr lang="th-TH"/>
        </a:p>
      </dgm:t>
    </dgm:pt>
    <dgm:pt modelId="{8D0A7189-6043-42E0-9217-EA8EC06B71A4}" type="sibTrans" cxnId="{CE9D6C14-DA57-4884-B594-C97A375169F1}">
      <dgm:prSet/>
      <dgm:spPr/>
      <dgm:t>
        <a:bodyPr/>
        <a:lstStyle/>
        <a:p>
          <a:endParaRPr lang="th-TH"/>
        </a:p>
      </dgm:t>
    </dgm:pt>
    <dgm:pt modelId="{46DE23AD-7BB7-4155-9B23-CC5C76674A1B}">
      <dgm:prSet/>
      <dgm:spPr/>
      <dgm:t>
        <a:bodyPr/>
        <a:lstStyle/>
        <a:p>
          <a:endParaRPr lang="th-TH"/>
        </a:p>
      </dgm:t>
    </dgm:pt>
    <dgm:pt modelId="{138EFEDF-3248-4390-AD35-8E1FC6E379DA}" type="parTrans" cxnId="{1686C7F1-83A2-432D-897F-E150DE3182CE}">
      <dgm:prSet/>
      <dgm:spPr/>
      <dgm:t>
        <a:bodyPr/>
        <a:lstStyle/>
        <a:p>
          <a:endParaRPr lang="th-TH"/>
        </a:p>
      </dgm:t>
    </dgm:pt>
    <dgm:pt modelId="{4D4876CD-D444-47B5-8460-4669005575FC}" type="sibTrans" cxnId="{1686C7F1-83A2-432D-897F-E150DE3182CE}">
      <dgm:prSet/>
      <dgm:spPr/>
      <dgm:t>
        <a:bodyPr/>
        <a:lstStyle/>
        <a:p>
          <a:endParaRPr lang="th-TH"/>
        </a:p>
      </dgm:t>
    </dgm:pt>
    <dgm:pt modelId="{ACD039D8-DE9C-48FE-8D40-31BAE8EAD209}">
      <dgm:prSet/>
      <dgm:spPr/>
      <dgm:t>
        <a:bodyPr/>
        <a:lstStyle/>
        <a:p>
          <a:endParaRPr lang="th-TH"/>
        </a:p>
      </dgm:t>
    </dgm:pt>
    <dgm:pt modelId="{F3F7B399-778B-404F-911D-0BA4E94DA00D}" type="parTrans" cxnId="{940AAD28-9804-4523-B800-5149D3E34BEC}">
      <dgm:prSet/>
      <dgm:spPr/>
      <dgm:t>
        <a:bodyPr/>
        <a:lstStyle/>
        <a:p>
          <a:endParaRPr lang="th-TH"/>
        </a:p>
      </dgm:t>
    </dgm:pt>
    <dgm:pt modelId="{0041CB45-1EE9-4DE0-A7BB-E615CF73E55C}" type="sibTrans" cxnId="{940AAD28-9804-4523-B800-5149D3E34BEC}">
      <dgm:prSet/>
      <dgm:spPr/>
      <dgm:t>
        <a:bodyPr/>
        <a:lstStyle/>
        <a:p>
          <a:endParaRPr lang="th-TH"/>
        </a:p>
      </dgm:t>
    </dgm:pt>
    <dgm:pt modelId="{57EFCC19-B31A-4C56-94DA-F520BA974BAC}">
      <dgm:prSet/>
      <dgm:spPr/>
      <dgm:t>
        <a:bodyPr/>
        <a:lstStyle/>
        <a:p>
          <a:endParaRPr lang="th-TH"/>
        </a:p>
      </dgm:t>
    </dgm:pt>
    <dgm:pt modelId="{62DD4716-FD7C-4E6B-831D-F92F8A7409A0}" type="parTrans" cxnId="{F381730E-5DCA-427A-9209-66276D767173}">
      <dgm:prSet/>
      <dgm:spPr/>
      <dgm:t>
        <a:bodyPr/>
        <a:lstStyle/>
        <a:p>
          <a:endParaRPr lang="th-TH"/>
        </a:p>
      </dgm:t>
    </dgm:pt>
    <dgm:pt modelId="{30AD8F6B-AF33-4F65-A8DD-677FD72F4C86}" type="sibTrans" cxnId="{F381730E-5DCA-427A-9209-66276D767173}">
      <dgm:prSet/>
      <dgm:spPr/>
      <dgm:t>
        <a:bodyPr/>
        <a:lstStyle/>
        <a:p>
          <a:endParaRPr lang="th-TH"/>
        </a:p>
      </dgm:t>
    </dgm:pt>
    <dgm:pt modelId="{4E87603E-CF4B-41DD-860F-8E4D9E6A305D}">
      <dgm:prSet/>
      <dgm:spPr/>
      <dgm:t>
        <a:bodyPr/>
        <a:lstStyle/>
        <a:p>
          <a:endParaRPr lang="th-TH">
            <a:effectLst/>
          </a:endParaRPr>
        </a:p>
      </dgm:t>
    </dgm:pt>
    <dgm:pt modelId="{CA6A8B81-D1BE-4BD4-AE75-6353A757A10F}" type="parTrans" cxnId="{3643D3C1-B9FC-4A91-B6ED-2404DC909F34}">
      <dgm:prSet/>
      <dgm:spPr/>
      <dgm:t>
        <a:bodyPr/>
        <a:lstStyle/>
        <a:p>
          <a:endParaRPr lang="th-TH"/>
        </a:p>
      </dgm:t>
    </dgm:pt>
    <dgm:pt modelId="{EB685C70-81AC-4D59-85C3-B3C94E26D6AD}" type="sibTrans" cxnId="{3643D3C1-B9FC-4A91-B6ED-2404DC909F34}">
      <dgm:prSet/>
      <dgm:spPr/>
      <dgm:t>
        <a:bodyPr/>
        <a:lstStyle/>
        <a:p>
          <a:endParaRPr lang="th-TH"/>
        </a:p>
      </dgm:t>
    </dgm:pt>
    <dgm:pt modelId="{28FEFC23-770F-44BD-AD87-B057602F5050}">
      <dgm:prSet/>
      <dgm:spPr/>
      <dgm:t>
        <a:bodyPr/>
        <a:lstStyle/>
        <a:p>
          <a:endParaRPr lang="th-TH"/>
        </a:p>
      </dgm:t>
    </dgm:pt>
    <dgm:pt modelId="{4EC614BB-C08F-4F04-A0AD-7CD278B3BE6E}" type="parTrans" cxnId="{BF8765B5-812D-4515-A385-DD3E73B7E8FE}">
      <dgm:prSet/>
      <dgm:spPr/>
      <dgm:t>
        <a:bodyPr/>
        <a:lstStyle/>
        <a:p>
          <a:endParaRPr lang="th-TH"/>
        </a:p>
      </dgm:t>
    </dgm:pt>
    <dgm:pt modelId="{C2ADF704-BD87-4D48-A839-11E0FEF44D87}" type="sibTrans" cxnId="{BF8765B5-812D-4515-A385-DD3E73B7E8FE}">
      <dgm:prSet/>
      <dgm:spPr/>
      <dgm:t>
        <a:bodyPr/>
        <a:lstStyle/>
        <a:p>
          <a:endParaRPr lang="th-TH"/>
        </a:p>
      </dgm:t>
    </dgm:pt>
    <dgm:pt modelId="{A5E90C58-0922-4825-BC28-14A21023FC25}">
      <dgm:prSet/>
      <dgm:spPr/>
      <dgm:t>
        <a:bodyPr/>
        <a:lstStyle/>
        <a:p>
          <a:endParaRPr lang="th-TH"/>
        </a:p>
      </dgm:t>
    </dgm:pt>
    <dgm:pt modelId="{2990DF4C-2A0B-4671-9265-D9FE602B1413}" type="parTrans" cxnId="{64B05226-44B5-4FB1-BC60-715EBFA81C79}">
      <dgm:prSet/>
      <dgm:spPr/>
      <dgm:t>
        <a:bodyPr/>
        <a:lstStyle/>
        <a:p>
          <a:endParaRPr lang="th-TH"/>
        </a:p>
      </dgm:t>
    </dgm:pt>
    <dgm:pt modelId="{FCB24BC2-2EB0-466F-8C7D-8FE60AE4B31B}" type="sibTrans" cxnId="{64B05226-44B5-4FB1-BC60-715EBFA81C79}">
      <dgm:prSet/>
      <dgm:spPr/>
      <dgm:t>
        <a:bodyPr/>
        <a:lstStyle/>
        <a:p>
          <a:endParaRPr lang="th-TH"/>
        </a:p>
      </dgm:t>
    </dgm:pt>
    <dgm:pt modelId="{B5D83302-1423-4C71-9091-58795AEE7C10}">
      <dgm:prSet/>
      <dgm:spPr/>
      <dgm:t>
        <a:bodyPr/>
        <a:lstStyle/>
        <a:p>
          <a:endParaRPr lang="th-TH"/>
        </a:p>
      </dgm:t>
    </dgm:pt>
    <dgm:pt modelId="{1C6AB07B-361A-44CC-9C70-0BBA2C97BD0D}" type="parTrans" cxnId="{F885FBB7-25E0-4839-923F-05D73AC0ADD9}">
      <dgm:prSet/>
      <dgm:spPr/>
      <dgm:t>
        <a:bodyPr/>
        <a:lstStyle/>
        <a:p>
          <a:endParaRPr lang="th-TH"/>
        </a:p>
      </dgm:t>
    </dgm:pt>
    <dgm:pt modelId="{1616E039-695B-4FF6-AF23-6F799791162D}" type="sibTrans" cxnId="{F885FBB7-25E0-4839-923F-05D73AC0ADD9}">
      <dgm:prSet/>
      <dgm:spPr/>
      <dgm:t>
        <a:bodyPr/>
        <a:lstStyle/>
        <a:p>
          <a:endParaRPr lang="th-TH"/>
        </a:p>
      </dgm:t>
    </dgm:pt>
    <dgm:pt modelId="{CB405BDF-A583-4CF6-BE5A-6FA6B2565460}">
      <dgm:prSet/>
      <dgm:spPr/>
      <dgm:t>
        <a:bodyPr/>
        <a:lstStyle/>
        <a:p>
          <a:endParaRPr lang="th-TH">
            <a:effectLst/>
          </a:endParaRPr>
        </a:p>
      </dgm:t>
    </dgm:pt>
    <dgm:pt modelId="{9F696682-9F20-472B-93F2-DDCD49A40F10}" type="parTrans" cxnId="{312470E6-58C7-474A-A181-D4541A962ADB}">
      <dgm:prSet/>
      <dgm:spPr/>
      <dgm:t>
        <a:bodyPr/>
        <a:lstStyle/>
        <a:p>
          <a:endParaRPr lang="th-TH"/>
        </a:p>
      </dgm:t>
    </dgm:pt>
    <dgm:pt modelId="{4E091EF7-EC00-47D0-850B-8A773589FD5D}" type="sibTrans" cxnId="{312470E6-58C7-474A-A181-D4541A962ADB}">
      <dgm:prSet/>
      <dgm:spPr/>
      <dgm:t>
        <a:bodyPr/>
        <a:lstStyle/>
        <a:p>
          <a:endParaRPr lang="th-TH"/>
        </a:p>
      </dgm:t>
    </dgm:pt>
    <dgm:pt modelId="{442EEF14-D849-45D7-9043-C3427D63DEA7}">
      <dgm:prSet/>
      <dgm:spPr/>
      <dgm:t>
        <a:bodyPr/>
        <a:lstStyle/>
        <a:p>
          <a:endParaRPr lang="th-TH"/>
        </a:p>
      </dgm:t>
    </dgm:pt>
    <dgm:pt modelId="{9D157410-BEF6-439E-BC6F-F2A7BAAA9682}" type="parTrans" cxnId="{25B90F83-BC3A-46D8-BA60-A0BDFC72A54B}">
      <dgm:prSet/>
      <dgm:spPr/>
      <dgm:t>
        <a:bodyPr/>
        <a:lstStyle/>
        <a:p>
          <a:endParaRPr lang="th-TH"/>
        </a:p>
      </dgm:t>
    </dgm:pt>
    <dgm:pt modelId="{54391D24-EC28-44E8-A363-10929D433B74}" type="sibTrans" cxnId="{25B90F83-BC3A-46D8-BA60-A0BDFC72A54B}">
      <dgm:prSet/>
      <dgm:spPr/>
      <dgm:t>
        <a:bodyPr/>
        <a:lstStyle/>
        <a:p>
          <a:endParaRPr lang="th-TH"/>
        </a:p>
      </dgm:t>
    </dgm:pt>
    <dgm:pt modelId="{659096A2-F437-4CA7-94DD-13FA3DBF9148}">
      <dgm:prSet/>
      <dgm:spPr/>
      <dgm:t>
        <a:bodyPr/>
        <a:lstStyle/>
        <a:p>
          <a:endParaRPr lang="th-TH"/>
        </a:p>
      </dgm:t>
    </dgm:pt>
    <dgm:pt modelId="{183F74A7-8F12-4903-82AA-D2181BE1F894}" type="parTrans" cxnId="{6609941F-1717-4DD8-90EE-5B2D53627F35}">
      <dgm:prSet/>
      <dgm:spPr/>
      <dgm:t>
        <a:bodyPr/>
        <a:lstStyle/>
        <a:p>
          <a:endParaRPr lang="th-TH"/>
        </a:p>
      </dgm:t>
    </dgm:pt>
    <dgm:pt modelId="{AB8A87CB-F09E-4B74-B8CE-06642A0D5FD4}" type="sibTrans" cxnId="{6609941F-1717-4DD8-90EE-5B2D53627F35}">
      <dgm:prSet/>
      <dgm:spPr/>
      <dgm:t>
        <a:bodyPr/>
        <a:lstStyle/>
        <a:p>
          <a:endParaRPr lang="th-TH"/>
        </a:p>
      </dgm:t>
    </dgm:pt>
    <dgm:pt modelId="{184F56E0-841C-4E24-994C-5AB2C7A8826B}">
      <dgm:prSet/>
      <dgm:spPr/>
      <dgm:t>
        <a:bodyPr/>
        <a:lstStyle/>
        <a:p>
          <a:endParaRPr lang="th-TH"/>
        </a:p>
      </dgm:t>
    </dgm:pt>
    <dgm:pt modelId="{B456D671-C2EB-4A92-A142-2F97CBB11AA8}" type="parTrans" cxnId="{B12CE575-7288-497E-8309-D72EAA301E61}">
      <dgm:prSet/>
      <dgm:spPr/>
      <dgm:t>
        <a:bodyPr/>
        <a:lstStyle/>
        <a:p>
          <a:endParaRPr lang="th-TH"/>
        </a:p>
      </dgm:t>
    </dgm:pt>
    <dgm:pt modelId="{1A686B67-28D7-438C-BED3-B8C3AE3C260D}" type="sibTrans" cxnId="{B12CE575-7288-497E-8309-D72EAA301E61}">
      <dgm:prSet/>
      <dgm:spPr/>
      <dgm:t>
        <a:bodyPr/>
        <a:lstStyle/>
        <a:p>
          <a:endParaRPr lang="th-TH"/>
        </a:p>
      </dgm:t>
    </dgm:pt>
    <dgm:pt modelId="{04A4F19A-0F8C-420F-A831-21B4E358FACB}">
      <dgm:prSet/>
      <dgm:spPr/>
      <dgm:t>
        <a:bodyPr/>
        <a:lstStyle/>
        <a:p>
          <a:endParaRPr lang="th-TH">
            <a:effectLst/>
          </a:endParaRPr>
        </a:p>
      </dgm:t>
    </dgm:pt>
    <dgm:pt modelId="{E1CDD097-8020-48E6-A360-B395043FDAF1}" type="parTrans" cxnId="{041F492F-A832-41E0-871E-E68DCEC7C2FA}">
      <dgm:prSet/>
      <dgm:spPr/>
      <dgm:t>
        <a:bodyPr/>
        <a:lstStyle/>
        <a:p>
          <a:endParaRPr lang="th-TH"/>
        </a:p>
      </dgm:t>
    </dgm:pt>
    <dgm:pt modelId="{8C043CE1-CCA7-4406-9991-38CF54635966}" type="sibTrans" cxnId="{041F492F-A832-41E0-871E-E68DCEC7C2FA}">
      <dgm:prSet/>
      <dgm:spPr/>
      <dgm:t>
        <a:bodyPr/>
        <a:lstStyle/>
        <a:p>
          <a:endParaRPr lang="th-TH"/>
        </a:p>
      </dgm:t>
    </dgm:pt>
    <dgm:pt modelId="{73852212-6854-4CBF-9186-24BCD754B88D}">
      <dgm:prSet/>
      <dgm:spPr/>
      <dgm:t>
        <a:bodyPr/>
        <a:lstStyle/>
        <a:p>
          <a:endParaRPr lang="th-TH"/>
        </a:p>
      </dgm:t>
    </dgm:pt>
    <dgm:pt modelId="{2CCFCA83-076D-479A-92E6-BB565A000866}" type="parTrans" cxnId="{33254444-9598-4912-B45A-48CD9B6B1AFF}">
      <dgm:prSet/>
      <dgm:spPr/>
      <dgm:t>
        <a:bodyPr/>
        <a:lstStyle/>
        <a:p>
          <a:endParaRPr lang="th-TH"/>
        </a:p>
      </dgm:t>
    </dgm:pt>
    <dgm:pt modelId="{C707D004-CBDE-453D-8A34-D5D20FAEFCCE}" type="sibTrans" cxnId="{33254444-9598-4912-B45A-48CD9B6B1AFF}">
      <dgm:prSet/>
      <dgm:spPr/>
      <dgm:t>
        <a:bodyPr/>
        <a:lstStyle/>
        <a:p>
          <a:endParaRPr lang="th-TH"/>
        </a:p>
      </dgm:t>
    </dgm:pt>
    <dgm:pt modelId="{BABCE245-3C4A-4616-B5F2-0C2C2C374A79}">
      <dgm:prSet/>
      <dgm:spPr/>
      <dgm:t>
        <a:bodyPr/>
        <a:lstStyle/>
        <a:p>
          <a:endParaRPr lang="th-TH"/>
        </a:p>
      </dgm:t>
    </dgm:pt>
    <dgm:pt modelId="{30709E19-477D-4FD2-97F6-F863DE7552F0}" type="parTrans" cxnId="{147F7ACA-F984-4F53-97E2-ABEFBFCAAF04}">
      <dgm:prSet/>
      <dgm:spPr/>
      <dgm:t>
        <a:bodyPr/>
        <a:lstStyle/>
        <a:p>
          <a:endParaRPr lang="th-TH"/>
        </a:p>
      </dgm:t>
    </dgm:pt>
    <dgm:pt modelId="{62AF36A2-5038-4A09-90B1-7313DAFEAEAB}" type="sibTrans" cxnId="{147F7ACA-F984-4F53-97E2-ABEFBFCAAF04}">
      <dgm:prSet/>
      <dgm:spPr/>
      <dgm:t>
        <a:bodyPr/>
        <a:lstStyle/>
        <a:p>
          <a:endParaRPr lang="th-TH"/>
        </a:p>
      </dgm:t>
    </dgm:pt>
    <dgm:pt modelId="{4F3360EE-9EDF-4B76-AB01-A063DBEBEDEB}">
      <dgm:prSet/>
      <dgm:spPr/>
      <dgm:t>
        <a:bodyPr/>
        <a:lstStyle/>
        <a:p>
          <a:endParaRPr lang="th-TH"/>
        </a:p>
      </dgm:t>
    </dgm:pt>
    <dgm:pt modelId="{BC0F536D-AE27-4638-AF57-A250FF77E1A5}" type="parTrans" cxnId="{052D833F-3C52-4461-AADA-10DFC8DC4E05}">
      <dgm:prSet/>
      <dgm:spPr/>
      <dgm:t>
        <a:bodyPr/>
        <a:lstStyle/>
        <a:p>
          <a:endParaRPr lang="th-TH"/>
        </a:p>
      </dgm:t>
    </dgm:pt>
    <dgm:pt modelId="{4E8BFD65-2683-4D43-9A3B-4C159EDAAA98}" type="sibTrans" cxnId="{052D833F-3C52-4461-AADA-10DFC8DC4E05}">
      <dgm:prSet/>
      <dgm:spPr/>
      <dgm:t>
        <a:bodyPr/>
        <a:lstStyle/>
        <a:p>
          <a:endParaRPr lang="th-TH"/>
        </a:p>
      </dgm:t>
    </dgm:pt>
    <dgm:pt modelId="{B730FACB-82D5-44C9-9CE1-07936D5DCD23}">
      <dgm:prSet/>
      <dgm:spPr/>
      <dgm:t>
        <a:bodyPr/>
        <a:lstStyle/>
        <a:p>
          <a:endParaRPr lang="th-TH"/>
        </a:p>
      </dgm:t>
    </dgm:pt>
    <dgm:pt modelId="{E3A8DD14-DFD5-4B96-929C-201CC44401D9}" type="parTrans" cxnId="{299B0BC4-9E55-46B7-AFA2-8DD78BE84B4B}">
      <dgm:prSet/>
      <dgm:spPr/>
      <dgm:t>
        <a:bodyPr/>
        <a:lstStyle/>
        <a:p>
          <a:endParaRPr lang="th-TH"/>
        </a:p>
      </dgm:t>
    </dgm:pt>
    <dgm:pt modelId="{F28F9850-7A1C-42AC-9B1E-A295E09A7BBC}" type="sibTrans" cxnId="{299B0BC4-9E55-46B7-AFA2-8DD78BE84B4B}">
      <dgm:prSet/>
      <dgm:spPr/>
      <dgm:t>
        <a:bodyPr/>
        <a:lstStyle/>
        <a:p>
          <a:endParaRPr lang="th-TH"/>
        </a:p>
      </dgm:t>
    </dgm:pt>
    <dgm:pt modelId="{E222C8A3-FD1F-4929-B4B8-E3283B927E75}">
      <dgm:prSet/>
      <dgm:spPr/>
      <dgm:t>
        <a:bodyPr/>
        <a:lstStyle/>
        <a:p>
          <a:r>
            <a:rPr lang="th-TH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จ</a:t>
          </a:r>
          <a:r>
            <a:rPr lang="en-US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อุดรธานี</a:t>
          </a:r>
        </a:p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รพศ</a:t>
          </a:r>
          <a:r>
            <a:rPr lang="en-US" b="1" dirty="0"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อุดรธานี</a:t>
          </a:r>
        </a:p>
      </dgm:t>
    </dgm:pt>
    <dgm:pt modelId="{BE728A5C-A794-479A-A364-39F261ADA1F0}" type="parTrans" cxnId="{22C31862-8B8C-4727-82EE-CA154E1DCE4F}">
      <dgm:prSet/>
      <dgm:spPr/>
      <dgm:t>
        <a:bodyPr/>
        <a:lstStyle/>
        <a:p>
          <a:endParaRPr lang="th-TH"/>
        </a:p>
      </dgm:t>
    </dgm:pt>
    <dgm:pt modelId="{C603A2B0-4467-4B9D-9E04-036721017278}" type="sibTrans" cxnId="{22C31862-8B8C-4727-82EE-CA154E1DCE4F}">
      <dgm:prSet/>
      <dgm:spPr/>
      <dgm:t>
        <a:bodyPr/>
        <a:lstStyle/>
        <a:p>
          <a:endParaRPr lang="th-TH"/>
        </a:p>
      </dgm:t>
    </dgm:pt>
    <dgm:pt modelId="{C8DFB0B7-F599-4D5A-8A40-0D9396BAD005}">
      <dgm:prSet/>
      <dgm:spPr/>
      <dgm:t>
        <a:bodyPr/>
        <a:lstStyle/>
        <a:p>
          <a:r>
            <a:rPr lang="th-TH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จ</a:t>
          </a:r>
          <a:r>
            <a:rPr lang="en-US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 </a:t>
          </a:r>
          <a:r>
            <a:rPr lang="th-TH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หนองคาย</a:t>
          </a:r>
        </a:p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รพ</a:t>
          </a:r>
          <a:r>
            <a:rPr lang="en-US" b="1" dirty="0"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 หนองคาย</a:t>
          </a:r>
        </a:p>
      </dgm:t>
    </dgm:pt>
    <dgm:pt modelId="{F40922ED-939B-4034-8769-D646BA5C7074}" type="parTrans" cxnId="{90BCAE98-9256-4175-8727-15A041CD1FBA}">
      <dgm:prSet/>
      <dgm:spPr/>
      <dgm:t>
        <a:bodyPr/>
        <a:lstStyle/>
        <a:p>
          <a:endParaRPr lang="th-TH"/>
        </a:p>
      </dgm:t>
    </dgm:pt>
    <dgm:pt modelId="{FB2C9B03-CB70-45E1-919F-71498EBEC76F}" type="sibTrans" cxnId="{90BCAE98-9256-4175-8727-15A041CD1FBA}">
      <dgm:prSet/>
      <dgm:spPr/>
      <dgm:t>
        <a:bodyPr/>
        <a:lstStyle/>
        <a:p>
          <a:endParaRPr lang="th-TH"/>
        </a:p>
      </dgm:t>
    </dgm:pt>
    <dgm:pt modelId="{89290817-CC89-47EE-B425-9A3F96B83A64}">
      <dgm:prSet/>
      <dgm:spPr/>
      <dgm:t>
        <a:bodyPr/>
        <a:lstStyle/>
        <a:p>
          <a:r>
            <a:rPr lang="th-TH" b="1" dirty="0">
              <a:solidFill>
                <a:srgbClr val="0000FF"/>
              </a:solidFill>
            </a:rPr>
            <a:t>จ</a:t>
          </a:r>
          <a:r>
            <a:rPr lang="en-US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สกลนคร</a:t>
          </a:r>
        </a:p>
        <a:p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รพศ</a:t>
          </a:r>
          <a:r>
            <a:rPr lang="en-US" b="1" dirty="0"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สกลนคร</a:t>
          </a:r>
          <a:r>
            <a:rPr lang="en-US" b="1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endParaRPr lang="th-TH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6318397-4B89-4E79-8F52-F165E71DFC2C}" type="parTrans" cxnId="{DF1FD6E7-88B3-4B99-B7AD-F736984B1CF0}">
      <dgm:prSet/>
      <dgm:spPr/>
      <dgm:t>
        <a:bodyPr/>
        <a:lstStyle/>
        <a:p>
          <a:endParaRPr lang="th-TH"/>
        </a:p>
      </dgm:t>
    </dgm:pt>
    <dgm:pt modelId="{B5AFE4DF-EFAD-4A0F-B512-C95E8EC8C829}" type="sibTrans" cxnId="{DF1FD6E7-88B3-4B99-B7AD-F736984B1CF0}">
      <dgm:prSet/>
      <dgm:spPr/>
      <dgm:t>
        <a:bodyPr/>
        <a:lstStyle/>
        <a:p>
          <a:endParaRPr lang="th-TH"/>
        </a:p>
      </dgm:t>
    </dgm:pt>
    <dgm:pt modelId="{8B16D586-19F3-48F3-9C6A-B3C27B68EFD7}">
      <dgm:prSet custT="1"/>
      <dgm:spPr/>
      <dgm:t>
        <a:bodyPr/>
        <a:lstStyle/>
        <a:p>
          <a:r>
            <a:rPr lang="en-US" sz="1700" dirty="0"/>
            <a:t> </a:t>
          </a:r>
          <a:r>
            <a:rPr lang="th-TH" sz="1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จ</a:t>
          </a:r>
          <a:r>
            <a:rPr lang="en-US" sz="1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sz="1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เลย</a:t>
          </a:r>
        </a:p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รพ</a:t>
          </a:r>
          <a: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.</a:t>
          </a:r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เลย</a:t>
          </a:r>
          <a:endParaRPr lang="th-TH" sz="17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11545FC-C29F-48F3-8875-13166F9B9CFF}" type="parTrans" cxnId="{708F40F0-6BDF-46C6-8187-0BEEA7F8B5FF}">
      <dgm:prSet/>
      <dgm:spPr/>
      <dgm:t>
        <a:bodyPr/>
        <a:lstStyle/>
        <a:p>
          <a:endParaRPr lang="th-TH"/>
        </a:p>
      </dgm:t>
    </dgm:pt>
    <dgm:pt modelId="{61B5DD7B-19DE-47EB-AA02-D16EE95241E9}" type="sibTrans" cxnId="{708F40F0-6BDF-46C6-8187-0BEEA7F8B5FF}">
      <dgm:prSet/>
      <dgm:spPr/>
      <dgm:t>
        <a:bodyPr/>
        <a:lstStyle/>
        <a:p>
          <a:endParaRPr lang="th-TH"/>
        </a:p>
      </dgm:t>
    </dgm:pt>
    <dgm:pt modelId="{4DD6C92B-4931-405C-A657-1383AA1D2274}" type="pres">
      <dgm:prSet presAssocID="{618E61B0-A901-493A-BE43-F7730953532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068FD91-46DC-4F35-BC26-5078EC1F74B2}" type="pres">
      <dgm:prSet presAssocID="{618E61B0-A901-493A-BE43-F7730953532A}" presName="radial" presStyleCnt="0">
        <dgm:presLayoutVars>
          <dgm:animLvl val="ctr"/>
        </dgm:presLayoutVars>
      </dgm:prSet>
      <dgm:spPr>
        <a:scene3d>
          <a:camera prst="orthographicFront"/>
          <a:lightRig rig="threePt" dir="t"/>
        </a:scene3d>
        <a:sp3d>
          <a:bevelT/>
        </a:sp3d>
      </dgm:spPr>
    </dgm:pt>
    <dgm:pt modelId="{8DB434B4-E1FC-4DED-92EC-1FB1647C9C59}" type="pres">
      <dgm:prSet presAssocID="{815A55FF-172A-490F-A927-A6CC1D93DADC}" presName="centerShape" presStyleLbl="vennNode1" presStyleIdx="0" presStyleCnt="8"/>
      <dgm:spPr/>
      <dgm:t>
        <a:bodyPr/>
        <a:lstStyle/>
        <a:p>
          <a:endParaRPr lang="th-TH"/>
        </a:p>
      </dgm:t>
    </dgm:pt>
    <dgm:pt modelId="{CDBB194D-6F05-492B-93BF-95D80D3208D2}" type="pres">
      <dgm:prSet presAssocID="{E222C8A3-FD1F-4929-B4B8-E3283B927E75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9D7ADEE-201E-4C82-9610-B7D0B1DE15B3}" type="pres">
      <dgm:prSet presAssocID="{89290817-CC89-47EE-B425-9A3F96B83A64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D99FA70-89E3-4631-A04F-441B228228DA}" type="pres">
      <dgm:prSet presAssocID="{8B16D586-19F3-48F3-9C6A-B3C27B68EFD7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24F1D3F-7897-4053-809C-C3D075804D63}" type="pres">
      <dgm:prSet presAssocID="{2E8B3798-5C26-4AA7-B263-FF49C6C3024F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6E08A6C-2272-44E2-A7CC-C7F555436F32}" type="pres">
      <dgm:prSet presAssocID="{C8DFB0B7-F599-4D5A-8A40-0D9396BAD005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AB11BD-B7F9-4297-972D-109AB461F1AB}" type="pres">
      <dgm:prSet presAssocID="{670D0237-80AB-451F-9480-E368119B31BD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7C400CF-AC6E-4449-A9C6-88B9867A2EF6}" type="pres">
      <dgm:prSet presAssocID="{BEE7A461-E873-4BD9-BF69-36E6BD482E9B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4E4B5AD-E52F-4AFE-A5AA-A97BAF907839}" type="presOf" srcId="{E222C8A3-FD1F-4929-B4B8-E3283B927E75}" destId="{CDBB194D-6F05-492B-93BF-95D80D3208D2}" srcOrd="0" destOrd="0" presId="urn:microsoft.com/office/officeart/2005/8/layout/radial3"/>
    <dgm:cxn modelId="{90BCAE98-9256-4175-8727-15A041CD1FBA}" srcId="{815A55FF-172A-490F-A927-A6CC1D93DADC}" destId="{C8DFB0B7-F599-4D5A-8A40-0D9396BAD005}" srcOrd="4" destOrd="0" parTransId="{F40922ED-939B-4034-8769-D646BA5C7074}" sibTransId="{FB2C9B03-CB70-45E1-919F-71498EBEC76F}"/>
    <dgm:cxn modelId="{C46F7D2B-8880-451A-AFBC-22B09C859AB5}" type="presOf" srcId="{BEE7A461-E873-4BD9-BF69-36E6BD482E9B}" destId="{F7C400CF-AC6E-4449-A9C6-88B9867A2EF6}" srcOrd="0" destOrd="0" presId="urn:microsoft.com/office/officeart/2005/8/layout/radial3"/>
    <dgm:cxn modelId="{C055399A-C253-44C1-8C94-6532446E06CC}" srcId="{E7B4A03D-C683-4339-A081-964B8C5AC96B}" destId="{38FD5391-A3C5-4617-AB1C-D1EF04204B57}" srcOrd="1" destOrd="0" parTransId="{93806802-4F86-4EC3-934C-29E5B183994E}" sibTransId="{0B934925-EDD5-4F35-9D34-A54F15D2F68B}"/>
    <dgm:cxn modelId="{C62EC3A9-000C-44A6-A8FA-7FE7999AFDDD}" srcId="{815A55FF-172A-490F-A927-A6CC1D93DADC}" destId="{BEE7A461-E873-4BD9-BF69-36E6BD482E9B}" srcOrd="6" destOrd="0" parTransId="{C28A0C96-3DD1-4C87-BFCD-FD2EF82D2D2A}" sibTransId="{A104C0A9-3E2F-479B-B5E9-4AD404E97B3D}"/>
    <dgm:cxn modelId="{A20909D7-3C5E-4C64-9181-0F9AFDBB88BF}" srcId="{59FA6A4F-F6B1-4C37-8D3A-35E768710696}" destId="{70EE1AB9-0F85-4800-8AD5-68F5BC934BB2}" srcOrd="0" destOrd="0" parTransId="{B100CE0D-C95A-4DE0-B2B5-7992CDEDB8FF}" sibTransId="{CC8AE7CD-2C28-4AC6-B5CB-6A5EB429E9A0}"/>
    <dgm:cxn modelId="{052D833F-3C52-4461-AADA-10DFC8DC4E05}" srcId="{BABCE245-3C4A-4616-B5F2-0C2C2C374A79}" destId="{4F3360EE-9EDF-4B76-AB01-A063DBEBEDEB}" srcOrd="0" destOrd="0" parTransId="{BC0F536D-AE27-4638-AF57-A250FF77E1A5}" sibTransId="{4E8BFD65-2683-4D43-9A3B-4C159EDAAA98}"/>
    <dgm:cxn modelId="{0EB509C0-C4A6-406E-A571-D356CBF8D688}" srcId="{618E61B0-A901-493A-BE43-F7730953532A}" destId="{59FA6A4F-F6B1-4C37-8D3A-35E768710696}" srcOrd="1" destOrd="0" parTransId="{8F7DC5BE-81F6-456B-8412-112D218DAC18}" sibTransId="{3B61AEA2-DBC5-4344-89B9-2E575000AEC0}"/>
    <dgm:cxn modelId="{64B05226-44B5-4FB1-BC60-715EBFA81C79}" srcId="{28FEFC23-770F-44BD-AD87-B057602F5050}" destId="{A5E90C58-0922-4825-BC28-14A21023FC25}" srcOrd="0" destOrd="0" parTransId="{2990DF4C-2A0B-4671-9265-D9FE602B1413}" sibTransId="{FCB24BC2-2EB0-466F-8C7D-8FE60AE4B31B}"/>
    <dgm:cxn modelId="{DF1FD6E7-88B3-4B99-B7AD-F736984B1CF0}" srcId="{815A55FF-172A-490F-A927-A6CC1D93DADC}" destId="{89290817-CC89-47EE-B425-9A3F96B83A64}" srcOrd="1" destOrd="0" parTransId="{D6318397-4B89-4E79-8F52-F165E71DFC2C}" sibTransId="{B5AFE4DF-EFAD-4A0F-B512-C95E8EC8C829}"/>
    <dgm:cxn modelId="{BED045FD-56E9-471A-9401-967E74D7D2BA}" type="presOf" srcId="{618E61B0-A901-493A-BE43-F7730953532A}" destId="{4DD6C92B-4931-405C-A657-1383AA1D2274}" srcOrd="0" destOrd="0" presId="urn:microsoft.com/office/officeart/2005/8/layout/radial3"/>
    <dgm:cxn modelId="{33254444-9598-4912-B45A-48CD9B6B1AFF}" srcId="{618E61B0-A901-493A-BE43-F7730953532A}" destId="{73852212-6854-4CBF-9186-24BCD754B88D}" srcOrd="11" destOrd="0" parTransId="{2CCFCA83-076D-479A-92E6-BB565A000866}" sibTransId="{C707D004-CBDE-453D-8A34-D5D20FAEFCCE}"/>
    <dgm:cxn modelId="{5E86D4B5-6EA3-4D1A-B583-73BB2790E489}" type="presOf" srcId="{815A55FF-172A-490F-A927-A6CC1D93DADC}" destId="{8DB434B4-E1FC-4DED-92EC-1FB1647C9C59}" srcOrd="0" destOrd="0" presId="urn:microsoft.com/office/officeart/2005/8/layout/radial3"/>
    <dgm:cxn modelId="{147F7ACA-F984-4F53-97E2-ABEFBFCAAF04}" srcId="{618E61B0-A901-493A-BE43-F7730953532A}" destId="{BABCE245-3C4A-4616-B5F2-0C2C2C374A79}" srcOrd="12" destOrd="0" parTransId="{30709E19-477D-4FD2-97F6-F863DE7552F0}" sibTransId="{62AF36A2-5038-4A09-90B1-7313DAFEAEAB}"/>
    <dgm:cxn modelId="{9F121286-619E-4238-BF05-8B36FDA4ED64}" type="presOf" srcId="{C8DFB0B7-F599-4D5A-8A40-0D9396BAD005}" destId="{36E08A6C-2272-44E2-A7CC-C7F555436F32}" srcOrd="0" destOrd="0" presId="urn:microsoft.com/office/officeart/2005/8/layout/radial3"/>
    <dgm:cxn modelId="{89706D37-215D-4D2B-B680-D53AEE458EFD}" type="presOf" srcId="{89290817-CC89-47EE-B425-9A3F96B83A64}" destId="{39D7ADEE-201E-4C82-9610-B7D0B1DE15B3}" srcOrd="0" destOrd="0" presId="urn:microsoft.com/office/officeart/2005/8/layout/radial3"/>
    <dgm:cxn modelId="{BF8765B5-812D-4515-A385-DD3E73B7E8FE}" srcId="{618E61B0-A901-493A-BE43-F7730953532A}" destId="{28FEFC23-770F-44BD-AD87-B057602F5050}" srcOrd="7" destOrd="0" parTransId="{4EC614BB-C08F-4F04-A0AD-7CD278B3BE6E}" sibTransId="{C2ADF704-BD87-4D48-A839-11E0FEF44D87}"/>
    <dgm:cxn modelId="{3643D3C1-B9FC-4A91-B6ED-2404DC909F34}" srcId="{618E61B0-A901-493A-BE43-F7730953532A}" destId="{4E87603E-CF4B-41DD-860F-8E4D9E6A305D}" srcOrd="6" destOrd="0" parTransId="{CA6A8B81-D1BE-4BD4-AE75-6353A757A10F}" sibTransId="{EB685C70-81AC-4D59-85C3-B3C94E26D6AD}"/>
    <dgm:cxn modelId="{041F492F-A832-41E0-871E-E68DCEC7C2FA}" srcId="{618E61B0-A901-493A-BE43-F7730953532A}" destId="{04A4F19A-0F8C-420F-A831-21B4E358FACB}" srcOrd="10" destOrd="0" parTransId="{E1CDD097-8020-48E6-A360-B395043FDAF1}" sibTransId="{8C043CE1-CCA7-4406-9991-38CF54635966}"/>
    <dgm:cxn modelId="{299B0BC4-9E55-46B7-AFA2-8DD78BE84B4B}" srcId="{BABCE245-3C4A-4616-B5F2-0C2C2C374A79}" destId="{B730FACB-82D5-44C9-9CE1-07936D5DCD23}" srcOrd="1" destOrd="0" parTransId="{E3A8DD14-DFD5-4B96-929C-201CC44401D9}" sibTransId="{F28F9850-7A1C-42AC-9B1E-A295E09A7BBC}"/>
    <dgm:cxn modelId="{E0C0E032-2CC0-40B6-8366-266F18F1DDA0}" srcId="{59FA6A4F-F6B1-4C37-8D3A-35E768710696}" destId="{E2C98B1A-A6F5-489D-95D8-81BC4620B0D3}" srcOrd="1" destOrd="0" parTransId="{6480811D-9074-4960-BD53-D8A007394C1E}" sibTransId="{547D6F02-24FA-4C04-9733-CD4ACC205AFB}"/>
    <dgm:cxn modelId="{1686C7F1-83A2-432D-897F-E150DE3182CE}" srcId="{618E61B0-A901-493A-BE43-F7730953532A}" destId="{46DE23AD-7BB7-4155-9B23-CC5C76674A1B}" srcOrd="5" destOrd="0" parTransId="{138EFEDF-3248-4390-AD35-8E1FC6E379DA}" sibTransId="{4D4876CD-D444-47B5-8460-4669005575FC}"/>
    <dgm:cxn modelId="{CE9D6C14-DA57-4884-B594-C97A375169F1}" srcId="{618E61B0-A901-493A-BE43-F7730953532A}" destId="{3D705ECA-8E01-4366-90D3-56EA12AD8FAB}" srcOrd="4" destOrd="0" parTransId="{CCD7DABF-31FF-4DBA-8A5A-15454D423B21}" sibTransId="{8D0A7189-6043-42E0-9217-EA8EC06B71A4}"/>
    <dgm:cxn modelId="{312470E6-58C7-474A-A181-D4541A962ADB}" srcId="{618E61B0-A901-493A-BE43-F7730953532A}" destId="{CB405BDF-A583-4CF6-BE5A-6FA6B2565460}" srcOrd="8" destOrd="0" parTransId="{9F696682-9F20-472B-93F2-DDCD49A40F10}" sibTransId="{4E091EF7-EC00-47D0-850B-8A773589FD5D}"/>
    <dgm:cxn modelId="{940AAD28-9804-4523-B800-5149D3E34BEC}" srcId="{46DE23AD-7BB7-4155-9B23-CC5C76674A1B}" destId="{ACD039D8-DE9C-48FE-8D40-31BAE8EAD209}" srcOrd="0" destOrd="0" parTransId="{F3F7B399-778B-404F-911D-0BA4E94DA00D}" sibTransId="{0041CB45-1EE9-4DE0-A7BB-E615CF73E55C}"/>
    <dgm:cxn modelId="{7A0395BC-FFCC-4A5C-AA40-B2688C1D2A49}" srcId="{815A55FF-172A-490F-A927-A6CC1D93DADC}" destId="{670D0237-80AB-451F-9480-E368119B31BD}" srcOrd="5" destOrd="0" parTransId="{FFA1293D-1946-4451-9C40-5089F8BBF255}" sibTransId="{C6C2A535-1001-4010-BD82-717D0CC5AA8A}"/>
    <dgm:cxn modelId="{708F40F0-6BDF-46C6-8187-0BEEA7F8B5FF}" srcId="{815A55FF-172A-490F-A927-A6CC1D93DADC}" destId="{8B16D586-19F3-48F3-9C6A-B3C27B68EFD7}" srcOrd="2" destOrd="0" parTransId="{511545FC-C29F-48F3-8875-13166F9B9CFF}" sibTransId="{61B5DD7B-19DE-47EB-AA02-D16EE95241E9}"/>
    <dgm:cxn modelId="{5D219B20-3207-4110-A7CA-25547CFD14F5}" srcId="{E7B4A03D-C683-4339-A081-964B8C5AC96B}" destId="{7D07E8D3-E82B-48B6-AF04-EAB0E58F2CBE}" srcOrd="0" destOrd="0" parTransId="{CBEDE00B-96C3-4BB8-9BD0-1DC1431D48B2}" sibTransId="{96B361CA-0911-4532-BB37-977D541A31F6}"/>
    <dgm:cxn modelId="{707E2B3D-E63F-4048-A7C8-EC5DA23DE4FD}" type="presOf" srcId="{2E8B3798-5C26-4AA7-B263-FF49C6C3024F}" destId="{324F1D3F-7897-4053-809C-C3D075804D63}" srcOrd="0" destOrd="0" presId="urn:microsoft.com/office/officeart/2005/8/layout/radial3"/>
    <dgm:cxn modelId="{64248CC3-9BB9-4AFE-AC56-7992A9E30103}" srcId="{618E61B0-A901-493A-BE43-F7730953532A}" destId="{AF58A347-423C-41CB-9523-3369D639B92A}" srcOrd="2" destOrd="0" parTransId="{4A8B29BD-600F-4370-8F8C-E2934400B2E1}" sibTransId="{07FC0165-52A0-4760-B12C-07E5807A9314}"/>
    <dgm:cxn modelId="{A47867ED-804D-4C0E-935B-B3B184091264}" type="presOf" srcId="{8B16D586-19F3-48F3-9C6A-B3C27B68EFD7}" destId="{AD99FA70-89E3-4631-A04F-441B228228DA}" srcOrd="0" destOrd="0" presId="urn:microsoft.com/office/officeart/2005/8/layout/radial3"/>
    <dgm:cxn modelId="{6609941F-1717-4DD8-90EE-5B2D53627F35}" srcId="{442EEF14-D849-45D7-9043-C3427D63DEA7}" destId="{659096A2-F437-4CA7-94DD-13FA3DBF9148}" srcOrd="0" destOrd="0" parTransId="{183F74A7-8F12-4903-82AA-D2181BE1F894}" sibTransId="{AB8A87CB-F09E-4B74-B8CE-06642A0D5FD4}"/>
    <dgm:cxn modelId="{B12CE575-7288-497E-8309-D72EAA301E61}" srcId="{442EEF14-D849-45D7-9043-C3427D63DEA7}" destId="{184F56E0-841C-4E24-994C-5AB2C7A8826B}" srcOrd="1" destOrd="0" parTransId="{B456D671-C2EB-4A92-A142-2F97CBB11AA8}" sibTransId="{1A686B67-28D7-438C-BED3-B8C3AE3C260D}"/>
    <dgm:cxn modelId="{F381730E-5DCA-427A-9209-66276D767173}" srcId="{46DE23AD-7BB7-4155-9B23-CC5C76674A1B}" destId="{57EFCC19-B31A-4C56-94DA-F520BA974BAC}" srcOrd="1" destOrd="0" parTransId="{62DD4716-FD7C-4E6B-831D-F92F8A7409A0}" sibTransId="{30AD8F6B-AF33-4F65-A8DD-677FD72F4C86}"/>
    <dgm:cxn modelId="{F885FBB7-25E0-4839-923F-05D73AC0ADD9}" srcId="{28FEFC23-770F-44BD-AD87-B057602F5050}" destId="{B5D83302-1423-4C71-9091-58795AEE7C10}" srcOrd="1" destOrd="0" parTransId="{1C6AB07B-361A-44CC-9C70-0BBA2C97BD0D}" sibTransId="{1616E039-695B-4FF6-AF23-6F799791162D}"/>
    <dgm:cxn modelId="{D0115341-951F-4149-969E-81273C79FBC3}" srcId="{618E61B0-A901-493A-BE43-F7730953532A}" destId="{E7B4A03D-C683-4339-A081-964B8C5AC96B}" srcOrd="3" destOrd="0" parTransId="{745FF075-119B-4121-BAC7-239840539349}" sibTransId="{9EE00F72-243B-490B-8F42-9C58F3B31656}"/>
    <dgm:cxn modelId="{39B4EAD1-6C8F-4B83-8CE3-8EA01C475803}" srcId="{815A55FF-172A-490F-A927-A6CC1D93DADC}" destId="{2E8B3798-5C26-4AA7-B263-FF49C6C3024F}" srcOrd="3" destOrd="0" parTransId="{F42E4918-4741-4F7B-842A-DD0D98CF3F57}" sibTransId="{AF0B2495-6BEB-478D-A90C-6E16FFEDB32D}"/>
    <dgm:cxn modelId="{DF24ED2E-2756-4EF9-AFA7-DD6B1C81F5AE}" srcId="{618E61B0-A901-493A-BE43-F7730953532A}" destId="{815A55FF-172A-490F-A927-A6CC1D93DADC}" srcOrd="0" destOrd="0" parTransId="{5F393627-CCC1-4BF9-8691-11B848688409}" sibTransId="{AEFAF109-BE82-4B0B-89E4-1E0A6F3DADD3}"/>
    <dgm:cxn modelId="{22C31862-8B8C-4727-82EE-CA154E1DCE4F}" srcId="{815A55FF-172A-490F-A927-A6CC1D93DADC}" destId="{E222C8A3-FD1F-4929-B4B8-E3283B927E75}" srcOrd="0" destOrd="0" parTransId="{BE728A5C-A794-479A-A364-39F261ADA1F0}" sibTransId="{C603A2B0-4467-4B9D-9E04-036721017278}"/>
    <dgm:cxn modelId="{61A9986A-4A29-4A19-A093-2DED39973814}" type="presOf" srcId="{670D0237-80AB-451F-9480-E368119B31BD}" destId="{1CAB11BD-B7F9-4297-972D-109AB461F1AB}" srcOrd="0" destOrd="0" presId="urn:microsoft.com/office/officeart/2005/8/layout/radial3"/>
    <dgm:cxn modelId="{25B90F83-BC3A-46D8-BA60-A0BDFC72A54B}" srcId="{618E61B0-A901-493A-BE43-F7730953532A}" destId="{442EEF14-D849-45D7-9043-C3427D63DEA7}" srcOrd="9" destOrd="0" parTransId="{9D157410-BEF6-439E-BC6F-F2A7BAAA9682}" sibTransId="{54391D24-EC28-44E8-A363-10929D433B74}"/>
    <dgm:cxn modelId="{958E5DC7-ABB6-4344-90C1-EB4E19634ACD}" type="presParOf" srcId="{4DD6C92B-4931-405C-A657-1383AA1D2274}" destId="{4068FD91-46DC-4F35-BC26-5078EC1F74B2}" srcOrd="0" destOrd="0" presId="urn:microsoft.com/office/officeart/2005/8/layout/radial3"/>
    <dgm:cxn modelId="{85584262-2483-4905-87B4-D1EFA96BC17D}" type="presParOf" srcId="{4068FD91-46DC-4F35-BC26-5078EC1F74B2}" destId="{8DB434B4-E1FC-4DED-92EC-1FB1647C9C59}" srcOrd="0" destOrd="0" presId="urn:microsoft.com/office/officeart/2005/8/layout/radial3"/>
    <dgm:cxn modelId="{1A1C833C-C4CA-4162-8008-ECF28FB9F767}" type="presParOf" srcId="{4068FD91-46DC-4F35-BC26-5078EC1F74B2}" destId="{CDBB194D-6F05-492B-93BF-95D80D3208D2}" srcOrd="1" destOrd="0" presId="urn:microsoft.com/office/officeart/2005/8/layout/radial3"/>
    <dgm:cxn modelId="{F662BE75-50FF-4053-BCFC-8C36DCF99E5F}" type="presParOf" srcId="{4068FD91-46DC-4F35-BC26-5078EC1F74B2}" destId="{39D7ADEE-201E-4C82-9610-B7D0B1DE15B3}" srcOrd="2" destOrd="0" presId="urn:microsoft.com/office/officeart/2005/8/layout/radial3"/>
    <dgm:cxn modelId="{FBCFF1EE-75BF-4696-A60F-530A59374BCC}" type="presParOf" srcId="{4068FD91-46DC-4F35-BC26-5078EC1F74B2}" destId="{AD99FA70-89E3-4631-A04F-441B228228DA}" srcOrd="3" destOrd="0" presId="urn:microsoft.com/office/officeart/2005/8/layout/radial3"/>
    <dgm:cxn modelId="{CB086191-EE06-4481-9ED0-A15E122E15DB}" type="presParOf" srcId="{4068FD91-46DC-4F35-BC26-5078EC1F74B2}" destId="{324F1D3F-7897-4053-809C-C3D075804D63}" srcOrd="4" destOrd="0" presId="urn:microsoft.com/office/officeart/2005/8/layout/radial3"/>
    <dgm:cxn modelId="{FECA724E-DC22-4619-BDC2-31F05F94A5F4}" type="presParOf" srcId="{4068FD91-46DC-4F35-BC26-5078EC1F74B2}" destId="{36E08A6C-2272-44E2-A7CC-C7F555436F32}" srcOrd="5" destOrd="0" presId="urn:microsoft.com/office/officeart/2005/8/layout/radial3"/>
    <dgm:cxn modelId="{D75F6592-D1BB-41F6-8414-5618A2A52A2E}" type="presParOf" srcId="{4068FD91-46DC-4F35-BC26-5078EC1F74B2}" destId="{1CAB11BD-B7F9-4297-972D-109AB461F1AB}" srcOrd="6" destOrd="0" presId="urn:microsoft.com/office/officeart/2005/8/layout/radial3"/>
    <dgm:cxn modelId="{851C02B9-894B-43C3-8CBD-486DDACFAA45}" type="presParOf" srcId="{4068FD91-46DC-4F35-BC26-5078EC1F74B2}" destId="{F7C400CF-AC6E-4449-A9C6-88B9867A2EF6}" srcOrd="7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9B3C4B-07F5-4BCF-B1F1-F90F964B95F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765A36D-8777-4797-99CE-2654802DF3F0}">
      <dgm:prSet phldrT="[ข้อความ]" custT="1"/>
      <dgm:spPr/>
      <dgm:t>
        <a:bodyPr/>
        <a:lstStyle/>
        <a:p>
          <a:r>
            <a:rPr lang="th-TH" sz="2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ปัญหาจากการดำเนินงาน</a:t>
          </a:r>
          <a:endParaRPr lang="th-TH" sz="2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A31B3E2-5E25-4565-94DC-76F2C2757C55}" type="parTrans" cxnId="{2AF18A87-3042-42CA-A9C7-2A985352F34E}">
      <dgm:prSet/>
      <dgm:spPr/>
      <dgm:t>
        <a:bodyPr/>
        <a:lstStyle/>
        <a:p>
          <a:endParaRPr lang="th-TH"/>
        </a:p>
      </dgm:t>
    </dgm:pt>
    <dgm:pt modelId="{72A85853-D768-4AE0-AF7B-3F2BEFC37C1D}" type="sibTrans" cxnId="{2AF18A87-3042-42CA-A9C7-2A985352F34E}">
      <dgm:prSet/>
      <dgm:spPr/>
      <dgm:t>
        <a:bodyPr/>
        <a:lstStyle/>
        <a:p>
          <a:endParaRPr lang="th-TH"/>
        </a:p>
      </dgm:t>
    </dgm:pt>
    <dgm:pt modelId="{53F549EF-0268-4B3C-8D83-BE1D35763EDA}">
      <dgm:prSet phldrT="[ข้อความ]"/>
      <dgm:spPr/>
      <dgm:t>
        <a:bodyPr/>
        <a:lstStyle/>
        <a:p>
          <a:r>
            <a:rPr lang="th-TH" dirty="0" smtClean="0">
              <a:latin typeface="Tahoma" pitchFamily="34" charset="0"/>
              <a:ea typeface="Tahoma" pitchFamily="34" charset="0"/>
              <a:cs typeface="Tahoma" pitchFamily="34" charset="0"/>
            </a:rPr>
            <a:t>ราคาซื้อเองถูกกว่าราคาซื้อร่วม/ ราคาซื้อร่วมไม่เป็นปัจจุบัน</a:t>
          </a:r>
          <a:endParaRPr lang="th-TH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83B73A8-6EC4-4E8B-8F1A-7445E43C6DFE}" type="parTrans" cxnId="{4C252F29-54C7-4906-BD44-B0993185D7E2}">
      <dgm:prSet/>
      <dgm:spPr/>
      <dgm:t>
        <a:bodyPr/>
        <a:lstStyle/>
        <a:p>
          <a:endParaRPr lang="th-TH"/>
        </a:p>
      </dgm:t>
    </dgm:pt>
    <dgm:pt modelId="{F5A63580-3A98-4D3B-A490-A73DC1464037}" type="sibTrans" cxnId="{4C252F29-54C7-4906-BD44-B0993185D7E2}">
      <dgm:prSet/>
      <dgm:spPr/>
      <dgm:t>
        <a:bodyPr/>
        <a:lstStyle/>
        <a:p>
          <a:endParaRPr lang="th-TH"/>
        </a:p>
      </dgm:t>
    </dgm:pt>
    <dgm:pt modelId="{2D63D8D5-48A1-4E9C-B9F4-E7EE93E31D8D}">
      <dgm:prSet phldrT="[ข้อความ]"/>
      <dgm:spPr/>
      <dgm:t>
        <a:bodyPr/>
        <a:lstStyle/>
        <a:p>
          <a:r>
            <a:rPr lang="th-TH" dirty="0" smtClean="0">
              <a:latin typeface="Tahoma" pitchFamily="34" charset="0"/>
              <a:ea typeface="Tahoma" pitchFamily="34" charset="0"/>
              <a:cs typeface="Tahoma" pitchFamily="34" charset="0"/>
            </a:rPr>
            <a:t>การไม่รายงานข้อมูล/รายงานข้อมูลไม่ครบถ้วน ถูกต้อง ทันเวลา</a:t>
          </a:r>
          <a:endParaRPr lang="th-TH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B5FB931-071E-4BC8-9CF9-B684AAF87C84}" type="parTrans" cxnId="{467A3E23-C0CA-4333-8647-31B3669B54C0}">
      <dgm:prSet/>
      <dgm:spPr/>
      <dgm:t>
        <a:bodyPr/>
        <a:lstStyle/>
        <a:p>
          <a:endParaRPr lang="th-TH"/>
        </a:p>
      </dgm:t>
    </dgm:pt>
    <dgm:pt modelId="{ADF21B77-315A-48C7-BE7D-61A0ED8EEAB6}" type="sibTrans" cxnId="{467A3E23-C0CA-4333-8647-31B3669B54C0}">
      <dgm:prSet/>
      <dgm:spPr/>
      <dgm:t>
        <a:bodyPr/>
        <a:lstStyle/>
        <a:p>
          <a:endParaRPr lang="th-TH"/>
        </a:p>
      </dgm:t>
    </dgm:pt>
    <dgm:pt modelId="{ED82792E-1ECE-44B6-8A85-460CAF230631}">
      <dgm:prSet phldrT="[ข้อความ]" custT="1"/>
      <dgm:spPr/>
      <dgm:t>
        <a:bodyPr/>
        <a:lstStyle/>
        <a:p>
          <a:r>
            <a:rPr lang="th-TH" sz="2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ข้อเสนอแนะ</a:t>
          </a:r>
          <a:endParaRPr lang="th-TH" sz="2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EB674AE-3D58-479C-B786-0932155A9D97}" type="parTrans" cxnId="{87DCB33D-36F2-4EBD-9543-32051B53BC1B}">
      <dgm:prSet/>
      <dgm:spPr/>
      <dgm:t>
        <a:bodyPr/>
        <a:lstStyle/>
        <a:p>
          <a:endParaRPr lang="th-TH"/>
        </a:p>
      </dgm:t>
    </dgm:pt>
    <dgm:pt modelId="{E8DB99C0-883C-4C9A-9D3E-DAD0165C25E5}" type="sibTrans" cxnId="{87DCB33D-36F2-4EBD-9543-32051B53BC1B}">
      <dgm:prSet/>
      <dgm:spPr/>
      <dgm:t>
        <a:bodyPr/>
        <a:lstStyle/>
        <a:p>
          <a:endParaRPr lang="th-TH"/>
        </a:p>
      </dgm:t>
    </dgm:pt>
    <dgm:pt modelId="{A46B5E87-C42D-4C96-A5C4-8FACF8C5D3BB}">
      <dgm:prSet phldrT="[ข้อความ]"/>
      <dgm:spPr/>
      <dgm:t>
        <a:bodyPr/>
        <a:lstStyle/>
        <a:p>
          <a:r>
            <a:rPr lang="th-TH" dirty="0" smtClean="0">
              <a:latin typeface="Tahoma" pitchFamily="34" charset="0"/>
              <a:ea typeface="Tahoma" pitchFamily="34" charset="0"/>
              <a:cs typeface="Tahoma" pitchFamily="34" charset="0"/>
            </a:rPr>
            <a:t>เสนอให้ รพ.ที่มีอำนาจในการต่อรองเข้าร่วมเป็นคณะกรรมการในการจัดทำราคาซื้อร่วม และมีเครือข่ายในการสอบถามราคาซื้อ เพื่อให้หน่วยบริการซื้อในราคาที่ถูกลง</a:t>
          </a:r>
          <a:endParaRPr lang="th-TH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87B5114-B7D3-43F3-A68F-C3FE10F9BE32}" type="parTrans" cxnId="{F935A003-2EE4-4C1F-89A6-D1EAD5187307}">
      <dgm:prSet/>
      <dgm:spPr/>
      <dgm:t>
        <a:bodyPr/>
        <a:lstStyle/>
        <a:p>
          <a:endParaRPr lang="th-TH"/>
        </a:p>
      </dgm:t>
    </dgm:pt>
    <dgm:pt modelId="{32CA5125-7CCF-4A79-A57F-FA18DFECC08B}" type="sibTrans" cxnId="{F935A003-2EE4-4C1F-89A6-D1EAD5187307}">
      <dgm:prSet/>
      <dgm:spPr/>
      <dgm:t>
        <a:bodyPr/>
        <a:lstStyle/>
        <a:p>
          <a:endParaRPr lang="th-TH"/>
        </a:p>
      </dgm:t>
    </dgm:pt>
    <dgm:pt modelId="{CBD1E83A-609E-4922-9554-5D30C893CE43}">
      <dgm:prSet phldrT="[ข้อความ]"/>
      <dgm:spPr/>
      <dgm:t>
        <a:bodyPr/>
        <a:lstStyle/>
        <a:p>
          <a:r>
            <a:rPr lang="th-TH" dirty="0" smtClean="0">
              <a:latin typeface="Tahoma" pitchFamily="34" charset="0"/>
              <a:ea typeface="Tahoma" pitchFamily="34" charset="0"/>
              <a:cs typeface="Tahoma" pitchFamily="34" charset="0"/>
            </a:rPr>
            <a:t>ติดตามการรายงานข้อมูลให้ครบถ้วน ถูกต้อง ทันเวลา</a:t>
          </a:r>
          <a:endParaRPr lang="th-TH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0F80A5C-6974-4BAC-B59F-F92B16F17805}" type="parTrans" cxnId="{CEF8A315-5F20-4499-BB8C-081316B0B993}">
      <dgm:prSet/>
      <dgm:spPr/>
      <dgm:t>
        <a:bodyPr/>
        <a:lstStyle/>
        <a:p>
          <a:endParaRPr lang="th-TH"/>
        </a:p>
      </dgm:t>
    </dgm:pt>
    <dgm:pt modelId="{8BEA855B-5B02-48E2-AFB9-6057F6199CC2}" type="sibTrans" cxnId="{CEF8A315-5F20-4499-BB8C-081316B0B993}">
      <dgm:prSet/>
      <dgm:spPr/>
      <dgm:t>
        <a:bodyPr/>
        <a:lstStyle/>
        <a:p>
          <a:endParaRPr lang="th-TH"/>
        </a:p>
      </dgm:t>
    </dgm:pt>
    <dgm:pt modelId="{F976D7E9-4A62-416B-B489-C42AC893A11B}">
      <dgm:prSet/>
      <dgm:spPr/>
      <dgm:t>
        <a:bodyPr/>
        <a:lstStyle/>
        <a:p>
          <a:endParaRPr lang="th-TH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3DECDC-25D7-404D-9B02-AB9E32A428ED}" type="parTrans" cxnId="{9737AF9B-438C-4C88-8E90-CE24212E9F44}">
      <dgm:prSet/>
      <dgm:spPr/>
      <dgm:t>
        <a:bodyPr/>
        <a:lstStyle/>
        <a:p>
          <a:endParaRPr lang="th-TH"/>
        </a:p>
      </dgm:t>
    </dgm:pt>
    <dgm:pt modelId="{1E50D304-DDF6-4B37-BA32-55265EF69355}" type="sibTrans" cxnId="{9737AF9B-438C-4C88-8E90-CE24212E9F44}">
      <dgm:prSet/>
      <dgm:spPr/>
      <dgm:t>
        <a:bodyPr/>
        <a:lstStyle/>
        <a:p>
          <a:endParaRPr lang="th-TH"/>
        </a:p>
      </dgm:t>
    </dgm:pt>
    <dgm:pt modelId="{99E0138D-5F99-4288-B249-6D6819E86A97}">
      <dgm:prSet/>
      <dgm:spPr/>
      <dgm:t>
        <a:bodyPr/>
        <a:lstStyle/>
        <a:p>
          <a:endParaRPr lang="th-TH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8BB928C-776F-454E-B920-CE9EE9340052}" type="parTrans" cxnId="{390B76A6-97B8-4A85-84D9-2F54126890A0}">
      <dgm:prSet/>
      <dgm:spPr/>
      <dgm:t>
        <a:bodyPr/>
        <a:lstStyle/>
        <a:p>
          <a:endParaRPr lang="th-TH"/>
        </a:p>
      </dgm:t>
    </dgm:pt>
    <dgm:pt modelId="{F8B71358-D527-4813-ACDA-B29AF2348981}" type="sibTrans" cxnId="{390B76A6-97B8-4A85-84D9-2F54126890A0}">
      <dgm:prSet/>
      <dgm:spPr/>
      <dgm:t>
        <a:bodyPr/>
        <a:lstStyle/>
        <a:p>
          <a:endParaRPr lang="th-TH"/>
        </a:p>
      </dgm:t>
    </dgm:pt>
    <dgm:pt modelId="{351AF9C6-2B0F-4A08-ABED-F9E57B58CB85}">
      <dgm:prSet/>
      <dgm:spPr/>
      <dgm:t>
        <a:bodyPr/>
        <a:lstStyle/>
        <a:p>
          <a:endParaRPr lang="th-TH" dirty="0"/>
        </a:p>
      </dgm:t>
    </dgm:pt>
    <dgm:pt modelId="{E6588DB9-950A-4FB9-9F35-15E7BFF4C8F2}" type="parTrans" cxnId="{5C739508-47D7-44CB-9A65-0469A6FAD328}">
      <dgm:prSet/>
      <dgm:spPr/>
      <dgm:t>
        <a:bodyPr/>
        <a:lstStyle/>
        <a:p>
          <a:endParaRPr lang="th-TH"/>
        </a:p>
      </dgm:t>
    </dgm:pt>
    <dgm:pt modelId="{6F5E4D0D-EB7E-4A94-B41C-C02D51A38D66}" type="sibTrans" cxnId="{5C739508-47D7-44CB-9A65-0469A6FAD328}">
      <dgm:prSet/>
      <dgm:spPr/>
      <dgm:t>
        <a:bodyPr/>
        <a:lstStyle/>
        <a:p>
          <a:endParaRPr lang="th-TH"/>
        </a:p>
      </dgm:t>
    </dgm:pt>
    <dgm:pt modelId="{DB4FBDB6-D880-45EE-80A7-5E6D960B5816}" type="pres">
      <dgm:prSet presAssocID="{999B3C4B-07F5-4BCF-B1F1-F90F964B95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DEAE67D-2D36-4E4E-AE51-B0CC1A05171A}" type="pres">
      <dgm:prSet presAssocID="{1765A36D-8777-4797-99CE-2654802DF3F0}" presName="composite" presStyleCnt="0"/>
      <dgm:spPr/>
    </dgm:pt>
    <dgm:pt modelId="{E1EDEB6C-6603-4B24-BDA9-534BB1B17CEF}" type="pres">
      <dgm:prSet presAssocID="{1765A36D-8777-4797-99CE-2654802DF3F0}" presName="parTx" presStyleLbl="alignNode1" presStyleIdx="0" presStyleCnt="2" custScaleX="119487" custLinFactNeighborX="67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A605EAF-C599-4205-9BD5-96F62B3CA492}" type="pres">
      <dgm:prSet presAssocID="{1765A36D-8777-4797-99CE-2654802DF3F0}" presName="desTx" presStyleLbl="alignAccFollowNode1" presStyleIdx="0" presStyleCnt="2" custScaleX="119523" custLinFactNeighborX="6742" custLinFactNeighborY="158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2F206BF-8DE2-4152-AA48-C5116A9511C2}" type="pres">
      <dgm:prSet presAssocID="{72A85853-D768-4AE0-AF7B-3F2BEFC37C1D}" presName="space" presStyleCnt="0"/>
      <dgm:spPr/>
    </dgm:pt>
    <dgm:pt modelId="{94F98984-0EF9-40E3-B724-9BD9E68103D5}" type="pres">
      <dgm:prSet presAssocID="{ED82792E-1ECE-44B6-8A85-460CAF230631}" presName="composite" presStyleCnt="0"/>
      <dgm:spPr/>
    </dgm:pt>
    <dgm:pt modelId="{F8032521-1585-4564-B25F-93B58C431EF8}" type="pres">
      <dgm:prSet presAssocID="{ED82792E-1ECE-44B6-8A85-460CAF230631}" presName="parTx" presStyleLbl="alignNode1" presStyleIdx="1" presStyleCnt="2" custScaleX="110089" custLinFactNeighborX="1231" custLinFactNeighborY="15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3DD5898-03A3-4C04-9F85-571ADBAE6C0F}" type="pres">
      <dgm:prSet presAssocID="{ED82792E-1ECE-44B6-8A85-460CAF230631}" presName="desTx" presStyleLbl="alignAccFollowNode1" presStyleIdx="1" presStyleCnt="2" custScaleX="109057" custLinFactNeighborY="158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F51BFFC-47E6-4FA1-B6F6-2294FC017E18}" type="presOf" srcId="{A46B5E87-C42D-4C96-A5C4-8FACF8C5D3BB}" destId="{D3DD5898-03A3-4C04-9F85-571ADBAE6C0F}" srcOrd="0" destOrd="0" presId="urn:microsoft.com/office/officeart/2005/8/layout/hList1"/>
    <dgm:cxn modelId="{0C45793F-B5E4-4BD0-B579-F2B6AE307B3C}" type="presOf" srcId="{ED82792E-1ECE-44B6-8A85-460CAF230631}" destId="{F8032521-1585-4564-B25F-93B58C431EF8}" srcOrd="0" destOrd="0" presId="urn:microsoft.com/office/officeart/2005/8/layout/hList1"/>
    <dgm:cxn modelId="{4C252F29-54C7-4906-BD44-B0993185D7E2}" srcId="{1765A36D-8777-4797-99CE-2654802DF3F0}" destId="{53F549EF-0268-4B3C-8D83-BE1D35763EDA}" srcOrd="0" destOrd="0" parTransId="{283B73A8-6EC4-4E8B-8F1A-7445E43C6DFE}" sibTransId="{F5A63580-3A98-4D3B-A490-A73DC1464037}"/>
    <dgm:cxn modelId="{9181EB2D-948A-4072-AE68-04889BDD1968}" type="presOf" srcId="{2D63D8D5-48A1-4E9C-B9F4-E7EE93E31D8D}" destId="{FA605EAF-C599-4205-9BD5-96F62B3CA492}" srcOrd="0" destOrd="2" presId="urn:microsoft.com/office/officeart/2005/8/layout/hList1"/>
    <dgm:cxn modelId="{4E04E1F9-21BD-4387-BF63-34F4683D967F}" type="presOf" srcId="{1765A36D-8777-4797-99CE-2654802DF3F0}" destId="{E1EDEB6C-6603-4B24-BDA9-534BB1B17CEF}" srcOrd="0" destOrd="0" presId="urn:microsoft.com/office/officeart/2005/8/layout/hList1"/>
    <dgm:cxn modelId="{F935A003-2EE4-4C1F-89A6-D1EAD5187307}" srcId="{ED82792E-1ECE-44B6-8A85-460CAF230631}" destId="{A46B5E87-C42D-4C96-A5C4-8FACF8C5D3BB}" srcOrd="0" destOrd="0" parTransId="{E87B5114-B7D3-43F3-A68F-C3FE10F9BE32}" sibTransId="{32CA5125-7CCF-4A79-A57F-FA18DFECC08B}"/>
    <dgm:cxn modelId="{467A3E23-C0CA-4333-8647-31B3669B54C0}" srcId="{1765A36D-8777-4797-99CE-2654802DF3F0}" destId="{2D63D8D5-48A1-4E9C-B9F4-E7EE93E31D8D}" srcOrd="2" destOrd="0" parTransId="{DB5FB931-071E-4BC8-9CF9-B684AAF87C84}" sibTransId="{ADF21B77-315A-48C7-BE7D-61A0ED8EEAB6}"/>
    <dgm:cxn modelId="{00743020-14A6-47FA-B241-4920E610780A}" type="presOf" srcId="{99E0138D-5F99-4288-B249-6D6819E86A97}" destId="{D3DD5898-03A3-4C04-9F85-571ADBAE6C0F}" srcOrd="0" destOrd="1" presId="urn:microsoft.com/office/officeart/2005/8/layout/hList1"/>
    <dgm:cxn modelId="{2AF18A87-3042-42CA-A9C7-2A985352F34E}" srcId="{999B3C4B-07F5-4BCF-B1F1-F90F964B95F2}" destId="{1765A36D-8777-4797-99CE-2654802DF3F0}" srcOrd="0" destOrd="0" parTransId="{8A31B3E2-5E25-4565-94DC-76F2C2757C55}" sibTransId="{72A85853-D768-4AE0-AF7B-3F2BEFC37C1D}"/>
    <dgm:cxn modelId="{87DCB33D-36F2-4EBD-9543-32051B53BC1B}" srcId="{999B3C4B-07F5-4BCF-B1F1-F90F964B95F2}" destId="{ED82792E-1ECE-44B6-8A85-460CAF230631}" srcOrd="1" destOrd="0" parTransId="{DEB674AE-3D58-479C-B786-0932155A9D97}" sibTransId="{E8DB99C0-883C-4C9A-9D3E-DAD0165C25E5}"/>
    <dgm:cxn modelId="{0F7454E6-70CD-4711-BAC8-0B5257449346}" type="presOf" srcId="{999B3C4B-07F5-4BCF-B1F1-F90F964B95F2}" destId="{DB4FBDB6-D880-45EE-80A7-5E6D960B5816}" srcOrd="0" destOrd="0" presId="urn:microsoft.com/office/officeart/2005/8/layout/hList1"/>
    <dgm:cxn modelId="{9737AF9B-438C-4C88-8E90-CE24212E9F44}" srcId="{1765A36D-8777-4797-99CE-2654802DF3F0}" destId="{F976D7E9-4A62-416B-B489-C42AC893A11B}" srcOrd="1" destOrd="0" parTransId="{013DECDC-25D7-404D-9B02-AB9E32A428ED}" sibTransId="{1E50D304-DDF6-4B37-BA32-55265EF69355}"/>
    <dgm:cxn modelId="{E4793431-1EEA-458F-B56D-4E50E0B1FCF4}" type="presOf" srcId="{F976D7E9-4A62-416B-B489-C42AC893A11B}" destId="{FA605EAF-C599-4205-9BD5-96F62B3CA492}" srcOrd="0" destOrd="1" presId="urn:microsoft.com/office/officeart/2005/8/layout/hList1"/>
    <dgm:cxn modelId="{AF886486-B11F-457B-BC0F-E8E75784680B}" type="presOf" srcId="{351AF9C6-2B0F-4A08-ABED-F9E57B58CB85}" destId="{D3DD5898-03A3-4C04-9F85-571ADBAE6C0F}" srcOrd="0" destOrd="3" presId="urn:microsoft.com/office/officeart/2005/8/layout/hList1"/>
    <dgm:cxn modelId="{CEF8A315-5F20-4499-BB8C-081316B0B993}" srcId="{ED82792E-1ECE-44B6-8A85-460CAF230631}" destId="{CBD1E83A-609E-4922-9554-5D30C893CE43}" srcOrd="2" destOrd="0" parTransId="{D0F80A5C-6974-4BAC-B59F-F92B16F17805}" sibTransId="{8BEA855B-5B02-48E2-AFB9-6057F6199CC2}"/>
    <dgm:cxn modelId="{51F4ECDC-EB4E-436F-B9BD-25FC4697466B}" type="presOf" srcId="{53F549EF-0268-4B3C-8D83-BE1D35763EDA}" destId="{FA605EAF-C599-4205-9BD5-96F62B3CA492}" srcOrd="0" destOrd="0" presId="urn:microsoft.com/office/officeart/2005/8/layout/hList1"/>
    <dgm:cxn modelId="{390B76A6-97B8-4A85-84D9-2F54126890A0}" srcId="{ED82792E-1ECE-44B6-8A85-460CAF230631}" destId="{99E0138D-5F99-4288-B249-6D6819E86A97}" srcOrd="1" destOrd="0" parTransId="{E8BB928C-776F-454E-B920-CE9EE9340052}" sibTransId="{F8B71358-D527-4813-ACDA-B29AF2348981}"/>
    <dgm:cxn modelId="{BB006288-5026-4FC3-AE83-A487DEB6048A}" type="presOf" srcId="{CBD1E83A-609E-4922-9554-5D30C893CE43}" destId="{D3DD5898-03A3-4C04-9F85-571ADBAE6C0F}" srcOrd="0" destOrd="2" presId="urn:microsoft.com/office/officeart/2005/8/layout/hList1"/>
    <dgm:cxn modelId="{5C739508-47D7-44CB-9A65-0469A6FAD328}" srcId="{ED82792E-1ECE-44B6-8A85-460CAF230631}" destId="{351AF9C6-2B0F-4A08-ABED-F9E57B58CB85}" srcOrd="3" destOrd="0" parTransId="{E6588DB9-950A-4FB9-9F35-15E7BFF4C8F2}" sibTransId="{6F5E4D0D-EB7E-4A94-B41C-C02D51A38D66}"/>
    <dgm:cxn modelId="{DDFDFB37-BE38-47D5-BE3B-6421F31B8B26}" type="presParOf" srcId="{DB4FBDB6-D880-45EE-80A7-5E6D960B5816}" destId="{6DEAE67D-2D36-4E4E-AE51-B0CC1A05171A}" srcOrd="0" destOrd="0" presId="urn:microsoft.com/office/officeart/2005/8/layout/hList1"/>
    <dgm:cxn modelId="{7ADDF65A-E889-4E21-BAE8-9621F35DF6FB}" type="presParOf" srcId="{6DEAE67D-2D36-4E4E-AE51-B0CC1A05171A}" destId="{E1EDEB6C-6603-4B24-BDA9-534BB1B17CEF}" srcOrd="0" destOrd="0" presId="urn:microsoft.com/office/officeart/2005/8/layout/hList1"/>
    <dgm:cxn modelId="{E4ED8E62-A291-4C93-B9E8-3496E245A245}" type="presParOf" srcId="{6DEAE67D-2D36-4E4E-AE51-B0CC1A05171A}" destId="{FA605EAF-C599-4205-9BD5-96F62B3CA492}" srcOrd="1" destOrd="0" presId="urn:microsoft.com/office/officeart/2005/8/layout/hList1"/>
    <dgm:cxn modelId="{2E8DB0F8-106E-413C-8D7A-32B2A7D0372C}" type="presParOf" srcId="{DB4FBDB6-D880-45EE-80A7-5E6D960B5816}" destId="{72F206BF-8DE2-4152-AA48-C5116A9511C2}" srcOrd="1" destOrd="0" presId="urn:microsoft.com/office/officeart/2005/8/layout/hList1"/>
    <dgm:cxn modelId="{0A469008-3E3B-4C15-9BA9-076A3C57F5D0}" type="presParOf" srcId="{DB4FBDB6-D880-45EE-80A7-5E6D960B5816}" destId="{94F98984-0EF9-40E3-B724-9BD9E68103D5}" srcOrd="2" destOrd="0" presId="urn:microsoft.com/office/officeart/2005/8/layout/hList1"/>
    <dgm:cxn modelId="{AC49D91E-2B34-434E-81B8-9C5AD0070140}" type="presParOf" srcId="{94F98984-0EF9-40E3-B724-9BD9E68103D5}" destId="{F8032521-1585-4564-B25F-93B58C431EF8}" srcOrd="0" destOrd="0" presId="urn:microsoft.com/office/officeart/2005/8/layout/hList1"/>
    <dgm:cxn modelId="{A5758C59-040D-46CF-B42A-1A112B9DD388}" type="presParOf" srcId="{94F98984-0EF9-40E3-B724-9BD9E68103D5}" destId="{D3DD5898-03A3-4C04-9F85-571ADBAE6C0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0.29272</cdr:x>
      <cdr:y>0.60167</cdr:y>
    </cdr:from>
    <cdr:to>
      <cdr:x>0.39597</cdr:x>
      <cdr:y>0.839</cdr:y>
    </cdr:to>
    <cdr:sp macro="" textlink="">
      <cdr:nvSpPr>
        <cdr:cNvPr id="2" name="Oval 1"/>
        <cdr:cNvSpPr/>
      </cdr:nvSpPr>
      <cdr:spPr>
        <a:xfrm xmlns:a="http://schemas.openxmlformats.org/drawingml/2006/main">
          <a:off x="1224924" y="1277864"/>
          <a:ext cx="432048" cy="50405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0.72292</cdr:x>
      <cdr:y>0.58716</cdr:y>
    </cdr:from>
    <cdr:to>
      <cdr:x>0.82617</cdr:x>
      <cdr:y>0.82449</cdr:y>
    </cdr:to>
    <cdr:sp macro="" textlink="">
      <cdr:nvSpPr>
        <cdr:cNvPr id="3" name="Oval 2"/>
        <cdr:cNvSpPr/>
      </cdr:nvSpPr>
      <cdr:spPr>
        <a:xfrm xmlns:a="http://schemas.openxmlformats.org/drawingml/2006/main">
          <a:off x="3025124" y="1247035"/>
          <a:ext cx="432048" cy="50405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0.0498</cdr:x>
      <cdr:y>0.36349</cdr:y>
    </cdr:from>
    <cdr:to>
      <cdr:x>0.12307</cdr:x>
      <cdr:y>0.54128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19074" y="997119"/>
          <a:ext cx="469433" cy="487722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0.57</cdr:x>
      <cdr:y>0.05229</cdr:y>
    </cdr:from>
    <cdr:to>
      <cdr:x>0.64667</cdr:x>
      <cdr:y>0.58823</cdr:y>
    </cdr:to>
    <cdr:sp macro="" textlink="">
      <cdr:nvSpPr>
        <cdr:cNvPr id="2" name="Oval 1"/>
        <cdr:cNvSpPr/>
      </cdr:nvSpPr>
      <cdr:spPr>
        <a:xfrm xmlns:a="http://schemas.openxmlformats.org/drawingml/2006/main">
          <a:off x="6606863" y="103030"/>
          <a:ext cx="888642" cy="10560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0.45688</cdr:x>
      <cdr:y>0.70012</cdr:y>
    </cdr:from>
    <cdr:to>
      <cdr:x>0.53381</cdr:x>
      <cdr:y>0.95427</cdr:y>
    </cdr:to>
    <cdr:sp macro="" textlink="">
      <cdr:nvSpPr>
        <cdr:cNvPr id="2" name="Oval 1"/>
        <cdr:cNvSpPr/>
      </cdr:nvSpPr>
      <cdr:spPr>
        <a:xfrm xmlns:a="http://schemas.openxmlformats.org/drawingml/2006/main">
          <a:off x="2566140" y="928648"/>
          <a:ext cx="432049" cy="33710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/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0.06673</cdr:x>
      <cdr:y>0.46477</cdr:y>
    </cdr:from>
    <cdr:to>
      <cdr:x>0.95382</cdr:x>
      <cdr:y>0.46477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296692" y="1083999"/>
          <a:ext cx="3944361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0.40047</cdr:x>
      <cdr:y>0.68484</cdr:y>
    </cdr:from>
    <cdr:to>
      <cdr:x>0.54622</cdr:x>
      <cdr:y>0.93183</cdr:y>
    </cdr:to>
    <cdr:sp macro="" textlink="">
      <cdr:nvSpPr>
        <cdr:cNvPr id="4" name="Oval 3"/>
        <cdr:cNvSpPr/>
      </cdr:nvSpPr>
      <cdr:spPr>
        <a:xfrm xmlns:a="http://schemas.openxmlformats.org/drawingml/2006/main">
          <a:off x="1780646" y="1597280"/>
          <a:ext cx="648072" cy="57606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0.12043</cdr:x>
      <cdr:y>0.57796</cdr:y>
    </cdr:from>
    <cdr:to>
      <cdr:x>0.26618</cdr:x>
      <cdr:y>0.82495</cdr:y>
    </cdr:to>
    <cdr:sp macro="" textlink="">
      <cdr:nvSpPr>
        <cdr:cNvPr id="5" name="Oval 4"/>
        <cdr:cNvSpPr/>
      </cdr:nvSpPr>
      <cdr:spPr>
        <a:xfrm xmlns:a="http://schemas.openxmlformats.org/drawingml/2006/main">
          <a:off x="535500" y="1348001"/>
          <a:ext cx="648062" cy="57606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0.83099</cdr:x>
      <cdr:y>0.69591</cdr:y>
    </cdr:from>
    <cdr:to>
      <cdr:x>0.94863</cdr:x>
      <cdr:y>0.88769</cdr:y>
    </cdr:to>
    <cdr:sp macro="" textlink="">
      <cdr:nvSpPr>
        <cdr:cNvPr id="2" name="Oval 1"/>
        <cdr:cNvSpPr/>
      </cdr:nvSpPr>
      <cdr:spPr>
        <a:xfrm xmlns:a="http://schemas.openxmlformats.org/drawingml/2006/main">
          <a:off x="4068960" y="2090364"/>
          <a:ext cx="576064" cy="576064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0.0533</cdr:x>
      <cdr:y>0.35482</cdr:y>
    </cdr:from>
    <cdr:to>
      <cdr:x>0.98229</cdr:x>
      <cdr:y>0.35482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293338" y="891864"/>
          <a:ext cx="5112568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0.90537</cdr:x>
      <cdr:y>0.27633</cdr:y>
    </cdr:from>
    <cdr:to>
      <cdr:x>0.9785</cdr:x>
      <cdr:y>0.37852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982567" y="694574"/>
          <a:ext cx="402487" cy="2568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GB" sz="8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54%</a:t>
          </a:r>
          <a:endParaRPr lang="en-US" sz="800" dirty="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0.16901</cdr:x>
      <cdr:y>0.77561</cdr:y>
    </cdr:from>
    <cdr:to>
      <cdr:x>0.24305</cdr:x>
      <cdr:y>1</cdr:y>
    </cdr:to>
    <cdr:sp macro="" textlink="">
      <cdr:nvSpPr>
        <cdr:cNvPr id="5" name="Oval 4"/>
        <cdr:cNvSpPr/>
      </cdr:nvSpPr>
      <cdr:spPr>
        <a:xfrm xmlns:a="http://schemas.openxmlformats.org/drawingml/2006/main">
          <a:off x="1402030" y="1184137"/>
          <a:ext cx="614194" cy="34258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0.04192</cdr:x>
      <cdr:y>0.28334</cdr:y>
    </cdr:from>
    <cdr:to>
      <cdr:x>0.97688</cdr:x>
      <cdr:y>0.28334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371270" y="600133"/>
          <a:ext cx="8280920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0.53776</cdr:x>
      <cdr:y>0.69131</cdr:y>
    </cdr:from>
    <cdr:to>
      <cdr:x>0.61906</cdr:x>
      <cdr:y>0.89529</cdr:y>
    </cdr:to>
    <cdr:sp macro="" textlink="">
      <cdr:nvSpPr>
        <cdr:cNvPr id="6" name="Oval 5"/>
        <cdr:cNvSpPr/>
      </cdr:nvSpPr>
      <cdr:spPr>
        <a:xfrm xmlns:a="http://schemas.openxmlformats.org/drawingml/2006/main">
          <a:off x="4762941" y="1464229"/>
          <a:ext cx="720080" cy="43204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0.34821</cdr:x>
      <cdr:y>0.64474</cdr:y>
    </cdr:from>
    <cdr:to>
      <cdr:x>0.38539</cdr:x>
      <cdr:y>0.73173</cdr:y>
    </cdr:to>
    <cdr:sp macro="" textlink="">
      <cdr:nvSpPr>
        <cdr:cNvPr id="4" name="กล่องข้อความ 1">
          <a:extLst xmlns:a="http://schemas.openxmlformats.org/drawingml/2006/main">
            <a:ext uri="{FF2B5EF4-FFF2-40B4-BE49-F238E27FC236}">
              <a16:creationId xmlns:a16="http://schemas.microsoft.com/office/drawing/2014/main" xmlns="" id="{271F3A23-9FB5-454B-B636-1B9847A44485}"/>
            </a:ext>
          </a:extLst>
        </cdr:cNvPr>
        <cdr:cNvSpPr txBox="1"/>
      </cdr:nvSpPr>
      <cdr:spPr>
        <a:xfrm xmlns:a="http://schemas.openxmlformats.org/drawingml/2006/main">
          <a:off x="2971800" y="3733800"/>
          <a:ext cx="317309" cy="503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2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0.60714</cdr:x>
      <cdr:y>0.65789</cdr:y>
    </cdr:from>
    <cdr:to>
      <cdr:x>0.64432</cdr:x>
      <cdr:y>0.74488</cdr:y>
    </cdr:to>
    <cdr:sp macro="" textlink="">
      <cdr:nvSpPr>
        <cdr:cNvPr id="5" name="กล่องข้อความ 1">
          <a:extLst xmlns:a="http://schemas.openxmlformats.org/drawingml/2006/main">
            <a:ext uri="{FF2B5EF4-FFF2-40B4-BE49-F238E27FC236}">
              <a16:creationId xmlns:a16="http://schemas.microsoft.com/office/drawing/2014/main" xmlns="" id="{68F53C14-73EF-4E34-B85B-7C68CCCB1E08}"/>
            </a:ext>
          </a:extLst>
        </cdr:cNvPr>
        <cdr:cNvSpPr txBox="1"/>
      </cdr:nvSpPr>
      <cdr:spPr>
        <a:xfrm xmlns:a="http://schemas.openxmlformats.org/drawingml/2006/main">
          <a:off x="5181600" y="3810000"/>
          <a:ext cx="317309" cy="503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2</a:t>
          </a:r>
          <a:endParaRPr lang="en-US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0.70849</cdr:x>
      <cdr:y>0.91892</cdr:y>
    </cdr:from>
    <cdr:to>
      <cdr:x>0.97304</cdr:x>
      <cdr:y>0.98245</cdr:y>
    </cdr:to>
    <cdr:sp macro="" textlink="">
      <cdr:nvSpPr>
        <cdr:cNvPr id="2" name="สี่เหลี่ยมผืนผ้า 1"/>
        <cdr:cNvSpPr/>
      </cdr:nvSpPr>
      <cdr:spPr>
        <a:xfrm xmlns:a="http://schemas.openxmlformats.org/drawingml/2006/main">
          <a:off x="6300192" y="4896544"/>
          <a:ext cx="2352510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th-TH" sz="1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rPr>
            <a:t>ข้อมูล ณ วันที่ </a:t>
          </a:r>
          <a:r>
            <a:rPr lang="en-US" sz="16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rPr>
            <a:t>31</a:t>
          </a:r>
          <a:r>
            <a:rPr lang="th-TH" sz="16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rPr>
            <a:t> กรกฎาคม 256</a:t>
          </a:r>
          <a:r>
            <a:rPr lang="en-US" sz="16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rPr>
            <a:t>1</a:t>
          </a:r>
          <a:endParaRPr lang="th-TH" sz="1600" b="1" dirty="0">
            <a:solidFill>
              <a:srgbClr val="FF0000"/>
            </a:solidFill>
            <a:latin typeface="TH SarabunPSK" pitchFamily="34" charset="-34"/>
            <a:cs typeface="TH SarabunPSK" pitchFamily="34" charset="-34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41820-01AB-4B39-98AB-6398164592D8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99B3E-6EDC-4E3E-BD2B-23C5FDA3AF7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742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94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dirty="0"/>
              <a:t>การดำเนินงานของงานอนามัยวัยรุ่นในเขตสุขภาพที่ </a:t>
            </a:r>
            <a:r>
              <a:rPr lang="en-US" sz="1800" dirty="0"/>
              <a:t>8</a:t>
            </a:r>
            <a:r>
              <a:rPr lang="th-TH" sz="1800" dirty="0"/>
              <a:t> ได้ดังนี้</a:t>
            </a:r>
          </a:p>
          <a:p>
            <a:pPr marL="300084" indent="-300084">
              <a:buFontTx/>
              <a:buChar char="-"/>
            </a:pPr>
            <a:r>
              <a:rPr lang="th-TH" sz="1800" dirty="0"/>
              <a:t>จังหวัดเลยมีฐานข้อมูลวัยรุ่นแบบรอบด้าน และมีการนำมาวิเคราะห์ข้อมูลเพื่อแก้ไขปัญหาได้ดี</a:t>
            </a:r>
          </a:p>
          <a:p>
            <a:pPr marL="300084" indent="-300084">
              <a:buFontTx/>
              <a:buChar char="-"/>
            </a:pPr>
            <a:r>
              <a:rPr lang="th-TH" sz="1800" dirty="0"/>
              <a:t>จังหวัดหนองคายและบึงกาฬมีการเฝ้าระวังและคืนข้อมูลการตั้งครรภ์แม่วัยรุ่น โดยใช้ </a:t>
            </a:r>
            <a:r>
              <a:rPr lang="en-US" sz="1800" dirty="0"/>
              <a:t>Web  databases</a:t>
            </a:r>
          </a:p>
          <a:p>
            <a:pPr marL="300084" indent="-300084">
              <a:buFontTx/>
              <a:buChar char="-"/>
            </a:pPr>
            <a:r>
              <a:rPr lang="th-TH" sz="1800" dirty="0"/>
              <a:t>จังหวัดหนองบัวลำภูมีการเพิ่มการให้ความรู้ในโรงเรียนระดับประถมศึกษา</a:t>
            </a:r>
          </a:p>
          <a:p>
            <a:pPr marL="300084" indent="-300084">
              <a:buFontTx/>
              <a:buChar char="-"/>
            </a:pPr>
            <a:r>
              <a:rPr lang="th-TH" sz="1800" dirty="0"/>
              <a:t>ตำบลซาง อำเภอ</a:t>
            </a:r>
            <a:r>
              <a:rPr lang="th-TH" sz="1800" dirty="0" err="1"/>
              <a:t>เซ</a:t>
            </a:r>
            <a:r>
              <a:rPr lang="th-TH" sz="1800" dirty="0"/>
              <a:t>กา จังหวัดบึงกาฬ ได้รับการคัดเลือกเป็นแหล่งเรียนรู้ด้านการดำเนินงานป้องกันและแก้ไขปัญหาการตั้งครรภ์ในวัยรุ่น ระดับเขต</a:t>
            </a:r>
          </a:p>
          <a:p>
            <a:pPr marL="300084" indent="-300084">
              <a:buFontTx/>
              <a:buChar char="-"/>
            </a:pPr>
            <a:r>
              <a:rPr lang="th-TH" sz="1800" dirty="0"/>
              <a:t>อัตราคลอดของหญิงอายุ </a:t>
            </a:r>
            <a:r>
              <a:rPr lang="en-US" sz="1800" dirty="0"/>
              <a:t>10-14 ,15-19</a:t>
            </a:r>
            <a:r>
              <a:rPr lang="th-TH" sz="1800" dirty="0"/>
              <a:t> ปี ของเขต </a:t>
            </a:r>
            <a:r>
              <a:rPr lang="en-US" sz="1800" dirty="0"/>
              <a:t>8</a:t>
            </a:r>
            <a:r>
              <a:rPr lang="th-TH" sz="1800" dirty="0"/>
              <a:t> ผ่านเกณฑ์ทั้ง </a:t>
            </a:r>
            <a:r>
              <a:rPr lang="en-US" sz="1800" dirty="0"/>
              <a:t>2</a:t>
            </a:r>
            <a:r>
              <a:rPr lang="th-TH" sz="1800" dirty="0"/>
              <a:t> ตัวชี้วัด แต่ให้เพิ่มการเฝ้าระวังจังหวัดสกลนคร บึงกาฬ และหนองบัวลำภู</a:t>
            </a:r>
          </a:p>
          <a:p>
            <a:pPr marL="300084" indent="-300084">
              <a:buFontTx/>
              <a:buChar char="-"/>
            </a:pPr>
            <a:r>
              <a:rPr lang="th-TH" sz="1800" dirty="0"/>
              <a:t>การตั้งครรภ์ซ้ำของหญิงอายุต่ำกว่า </a:t>
            </a:r>
            <a:r>
              <a:rPr lang="en-US" sz="1800" dirty="0"/>
              <a:t>20 </a:t>
            </a:r>
            <a:r>
              <a:rPr lang="th-TH" sz="1800" dirty="0"/>
              <a:t>ปี อยู่ที่ร้อยละ </a:t>
            </a:r>
            <a:r>
              <a:rPr lang="en-US" sz="1800" dirty="0"/>
              <a:t>11.45 </a:t>
            </a:r>
            <a:r>
              <a:rPr lang="th-TH" sz="1800" dirty="0"/>
              <a:t>ถือว่าเกินเกณฑ์ จังหวัดที่ควรมีการเฝ้าระวัง คือ หนองบัวลำภู บึงกาฬ และเลย</a:t>
            </a:r>
          </a:p>
          <a:p>
            <a:pPr marL="300084" indent="-300084">
              <a:buFontTx/>
              <a:buChar char="-"/>
            </a:pPr>
            <a:r>
              <a:rPr lang="th-TH" sz="1800" dirty="0"/>
              <a:t>วิเคราะห์ สังเคราะห์ กลุ่มที่ตั้งครรภ์ซ้ำเพื่อวางแผนมาตรการการดูแลที่เหมาะสม ( หากตั้งใจหรือมีความพร้อมในการตั้งครรภ์จริงควรมาฝากครรภ์เร็ว และไม่มีปัญหาอื่น ๆ ตามมา เช่น </a:t>
            </a:r>
            <a:r>
              <a:rPr lang="en-US" sz="1800" dirty="0"/>
              <a:t>LBW ,</a:t>
            </a:r>
            <a:r>
              <a:rPr lang="th-TH" sz="1800" dirty="0"/>
              <a:t> พัฒนาการล่าช้า ที่เกิดใน </a:t>
            </a:r>
            <a:r>
              <a:rPr lang="en-US" sz="1800" dirty="0"/>
              <a:t>Teen age Pregnancy</a:t>
            </a:r>
            <a:r>
              <a:rPr lang="th-TH" sz="1800" dirty="0"/>
              <a:t> )</a:t>
            </a:r>
            <a:endParaRPr lang="en-US" sz="1800" dirty="0"/>
          </a:p>
          <a:p>
            <a:pPr marL="300084" indent="-300084">
              <a:buFontTx/>
              <a:buChar char="-"/>
            </a:pPr>
            <a:r>
              <a:rPr lang="th-TH" sz="1800" dirty="0"/>
              <a:t>เพิ่มการให้บริการคุมกำเนิดกึ่งถาวรและสมัยใหม่ในทุกสถานบริการเพื่อให้เกิดความครอบคลุมและยืดระยะเวลาในการตั้งครรภ์ต่อไป</a:t>
            </a:r>
          </a:p>
          <a:p>
            <a:pPr marL="300084" indent="-300084">
              <a:buFontTx/>
              <a:buChar char="-"/>
            </a:pPr>
            <a:r>
              <a:rPr lang="th-TH" sz="1800" dirty="0"/>
              <a:t>พัฒนาแผนการเรียนการสอนเพศวิถีศึกษาให้เข้มข้นในระดับโรงเรียประถมศึกษา เพื่อป้องกันการตั้งครรภ์ในช่วงอายุ 10-14 ปี และลดการตั้งครรภ์ซ้ำ</a:t>
            </a:r>
            <a:endParaRPr lang="en-US" sz="1800" dirty="0"/>
          </a:p>
          <a:p>
            <a:r>
              <a:rPr lang="en-US" sz="1800" b="1" dirty="0"/>
              <a:t>***</a:t>
            </a:r>
            <a:r>
              <a:rPr lang="th-TH" sz="1800" b="1" dirty="0"/>
              <a:t>มาตรการเร่งด่วน ควรเพิ่มการให้คำแนะนำและวางแผนการคุมกำเนิดตั้งแต่มาฝากครรภ์ในคลินิก </a:t>
            </a:r>
            <a:r>
              <a:rPr lang="en-US" sz="1800" b="1" dirty="0"/>
              <a:t>ANC</a:t>
            </a:r>
            <a:r>
              <a:rPr lang="th-TH" sz="1800" b="1" dirty="0"/>
              <a:t> และจัดทำระบบการติดตามอย่างต่อเนื่อง</a:t>
            </a:r>
            <a:r>
              <a:rPr lang="th-TH" sz="1800" b="1"/>
              <a:t>และครอบคลุม</a:t>
            </a:r>
            <a:r>
              <a:rPr lang="en-US" sz="1800" b="1"/>
              <a:t>***</a:t>
            </a:r>
            <a:endParaRPr lang="th-TH" sz="1800" b="1" dirty="0"/>
          </a:p>
          <a:p>
            <a:r>
              <a:rPr lang="th-TH" sz="1800" dirty="0"/>
              <a:t>............................................... ขอบคุณค่ะ.....................................................</a:t>
            </a:r>
          </a:p>
          <a:p>
            <a:endParaRPr lang="th-TH" sz="1800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5B86-165B-4902-8803-18BC428BD0A1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8952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ผู้สูงอายุเปลี่ยนกลุ่ม ซึ่งประเมินโดยใช้ </a:t>
            </a:r>
            <a:r>
              <a:rPr lang="en-US" dirty="0"/>
              <a:t>ADL </a:t>
            </a:r>
            <a:r>
              <a:rPr lang="th-TH" dirty="0"/>
              <a:t>นับยอดสะสมตั้งแต่ปี 59-61 ซึ่งผู้สูงอายุที่เปลี่ยนกลุ่มส่วนใหญ่เกิดจากการดูแลโดยระบบ </a:t>
            </a:r>
            <a:r>
              <a:rPr lang="en-US" dirty="0"/>
              <a:t>Long Term Care </a:t>
            </a:r>
            <a:r>
              <a:rPr lang="th-TH" dirty="0"/>
              <a:t>การดูแลตาม </a:t>
            </a:r>
            <a:r>
              <a:rPr lang="en-US" dirty="0"/>
              <a:t>Care Plan</a:t>
            </a:r>
            <a:r>
              <a:rPr lang="th-TH" dirty="0"/>
              <a:t> โดย </a:t>
            </a:r>
            <a:r>
              <a:rPr lang="en-US" dirty="0"/>
              <a:t>Care Manager, Caregiver </a:t>
            </a:r>
            <a:r>
              <a:rPr lang="th-TH" dirty="0"/>
              <a:t>และทีมสหวิชาชีพ ทำให้ผู้สูงอายุเปลี่ยนกลุ่มดีขึ้น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AD92A-E4DD-4DEA-9A43-7FA2A3C559E8}" type="slidenum">
              <a:rPr lang="th-TH" smtClean="0"/>
              <a:pPr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7058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7776" indent="-207776" algn="thaiDist">
              <a:buFont typeface="Wingdings" pitchFamily="2" charset="2"/>
              <a:buChar char="Ø"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ภาพรวม ศูนย์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EOC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สสจ.              มีผู้รับผิดชอบเพียงกลุ่มงานเดียว เช่น กลุ่มงานควบคุมโรคติดต่อ หรือกลุ่มงานยุทธศาสตร์ </a:t>
            </a:r>
          </a:p>
          <a:p>
            <a:pPr defTabSz="886511">
              <a:defRPr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การดำเนินงาน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SAT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ส่วนใหญ่ยังเป็นการดำเนินงานแยกรายกลุ่ม ยังขาดการเชื่อมโยงข้อมูลและวิเคราะห์ข้อมูลร่วมกันในมิติของกลุ่มโรค และภัย เพื่อนำมาใช้วางแผนดำเนินงานในศูนย์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EOC</a:t>
            </a:r>
            <a:endParaRPr lang="th-TH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dirty="0" smtClean="0"/>
          </a:p>
          <a:p>
            <a:r>
              <a:rPr lang="th-TH" dirty="0" smtClean="0"/>
              <a:t>จังหวัดเด่น</a:t>
            </a:r>
            <a:r>
              <a:rPr lang="th-TH" baseline="0" dirty="0" smtClean="0"/>
              <a:t> </a:t>
            </a:r>
            <a:r>
              <a:rPr lang="en-GB" baseline="0" dirty="0" smtClean="0"/>
              <a:t>EOC </a:t>
            </a:r>
            <a:r>
              <a:rPr lang="th-TH" baseline="0" dirty="0" smtClean="0"/>
              <a:t>หนองบัวลำภู  </a:t>
            </a:r>
            <a:r>
              <a:rPr lang="en-GB" baseline="0" dirty="0" smtClean="0"/>
              <a:t>&gt;&gt; </a:t>
            </a:r>
            <a:r>
              <a:rPr lang="th-TH" baseline="0" dirty="0" smtClean="0"/>
              <a:t>เมื่อสถานการณ์ไข้เลือดออกมีแนวโน้มเพิ่มขึ้น จังหวัดมีการเปิด </a:t>
            </a:r>
            <a:r>
              <a:rPr lang="en-GB" baseline="0" dirty="0" smtClean="0"/>
              <a:t>EOC </a:t>
            </a:r>
            <a:r>
              <a:rPr lang="th-TH" baseline="0" dirty="0" smtClean="0"/>
              <a:t>ในระดับจังหวัด และอำเภอ พร้อมทั้งมีการดำเนินงานจัดเตรียมด้าน </a:t>
            </a:r>
            <a:r>
              <a:rPr lang="en-GB" baseline="0" dirty="0" smtClean="0"/>
              <a:t>Logistic </a:t>
            </a:r>
            <a:r>
              <a:rPr lang="th-TH" baseline="0" dirty="0" smtClean="0"/>
              <a:t>พร้อมทั้งตั้งระบบปฏิบัติการ ระบบส่งต่อข้อมูลตามวงจรแนวทางการจัดการภาวะฉุกเฉิน และคอนเซป </a:t>
            </a:r>
            <a:r>
              <a:rPr lang="en-GB" baseline="0" dirty="0" smtClean="0"/>
              <a:t>EOC </a:t>
            </a:r>
            <a:r>
              <a:rPr lang="th-TH" baseline="0" smtClean="0"/>
              <a:t>ผลการดำเนินงานพบว่า สถานการณ์โรคไข้เลือดออกมีแนวโน้มลดลง และมีข้อมูลการดำเนินงานจากทุกพื้นที่ รวมทั้งข้อมูลปัญหาอุปสรรค สำหรับการวางแผนดำเนินงานต่อไป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98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56A13-FC4B-4D26-B396-339542DCEF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53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51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588963" y="612775"/>
            <a:ext cx="5446712" cy="306387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FACB-C18C-4B93-8ECE-17036B87DEA0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3552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65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94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10105-F216-4287-934B-C25F79FB826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8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0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6511">
              <a:defRPr/>
            </a:pP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อุดรโมเดล คือ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guideline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และใช้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warning sig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เชิงรุกในชุมชน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หนองบัวลำภูโมเดล มีระบบ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 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และระบบส่งต่อผ่าน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group line MCH 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ในระดับอำเภอและจังหวัด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81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88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102D7-95E6-4EA1-A497-8DEFB176A51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377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E01DED-F814-46E3-AA93-56509D35FDE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816B1-6852-4AB1-A7D1-884B007EA669}" type="slidenum">
              <a:rPr lang="th-TH" smtClean="0"/>
              <a:pPr/>
              <a:t>89</a:t>
            </a:fld>
            <a:endParaRPr lang="th-TH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129B2-EF0C-490F-99F7-FFBEE6AB0FD5}" type="slidenum">
              <a:rPr lang="th-TH" smtClean="0"/>
              <a:pPr/>
              <a:t>90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4822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CBB8F-6242-4863-B11C-64FC4E270573}" type="slidenum">
              <a:rPr lang="th-TH" smtClean="0"/>
              <a:pPr/>
              <a:t>96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520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826E9-6642-42CC-8867-F946A8527891}" type="slidenum">
              <a:rPr lang="th-TH" smtClean="0">
                <a:solidFill>
                  <a:prstClr val="black"/>
                </a:solidFill>
              </a:rPr>
              <a:pPr/>
              <a:t>103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86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99B3E-6EDC-4E3E-BD2B-23C5FDA3AF7D}" type="slidenum">
              <a:rPr lang="th-TH" smtClean="0"/>
              <a:t>120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5160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Practice</a:t>
            </a:r>
            <a:endParaRPr lang="th-TH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07776" indent="-207776">
              <a:buFontTx/>
              <a:buChar char="-"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Udon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smart kid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(ส่งเสริมสุขภาพเด็กแบบองค์รวม)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07776" indent="-207776">
              <a:buFontTx/>
              <a:buChar char="-"/>
            </a:pP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โปรแกรมติดตามพัฒนาการเด็ก(นครพนม)</a:t>
            </a:r>
          </a:p>
          <a:p>
            <a:pPr marL="207776" indent="-207776">
              <a:buFontTx/>
              <a:buChar char="-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SEKA 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โมเดล(บึงกาฬ) </a:t>
            </a:r>
          </a:p>
          <a:p>
            <a:pPr marL="207776" indent="-207776">
              <a:buFontTx/>
              <a:buChar char="-"/>
            </a:pP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กิน กระตุ้น กระตุก(สกลนคร)</a:t>
            </a: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CAB05-E7B0-4583-A56F-7F39378F84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28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6511">
              <a:defRPr/>
            </a:pPr>
            <a:r>
              <a:rPr lang="th-TH" dirty="0" smtClean="0"/>
              <a:t>อย่างไรก็ตาม ก็ยังมีปัญหาเรื่องเตี้ย ผอม ใน 3-5 ปี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17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(กลุ่มเสี่ยง : </a:t>
            </a:r>
            <a:r>
              <a:rPr lang="en-US" dirty="0" smtClean="0"/>
              <a:t>BMI </a:t>
            </a:r>
            <a:r>
              <a:rPr lang="th-TH" dirty="0" smtClean="0"/>
              <a:t>ปกติ ต่ำสุด คือ อุดรธานี 52.11% เลย 52.12% สกลนคร 53.09%</a:t>
            </a:r>
          </a:p>
          <a:p>
            <a:r>
              <a:rPr lang="th-TH" dirty="0" smtClean="0"/>
              <a:t> อ้วนลงพุงสูงสุด คือ เลย 35.06% สกลนคร 32.61% อุดรธานี 32.36%/ ผู้ป่วย</a:t>
            </a:r>
          </a:p>
          <a:p>
            <a:r>
              <a:rPr lang="th-TH" dirty="0" smtClean="0"/>
              <a:t> </a:t>
            </a:r>
            <a:r>
              <a:rPr lang="en-US" dirty="0" smtClean="0"/>
              <a:t>DM : </a:t>
            </a:r>
            <a:r>
              <a:rPr lang="th-TH" dirty="0" smtClean="0"/>
              <a:t>อ้วนลงพุงสูงสุด คือ เลย 69.29% บึงกาฬ 66.50%หนองบัว 65.47%)</a:t>
            </a:r>
            <a:endParaRPr lang="en-GB" dirty="0" smtClean="0"/>
          </a:p>
          <a:p>
            <a:r>
              <a:rPr lang="th-TH" dirty="0" smtClean="0"/>
              <a:t>ข้อสังเกต</a:t>
            </a:r>
            <a:r>
              <a:rPr lang="th-TH" baseline="0" dirty="0" smtClean="0"/>
              <a:t> </a:t>
            </a:r>
            <a:r>
              <a:rPr lang="en-GB" baseline="0" dirty="0" smtClean="0"/>
              <a:t>: </a:t>
            </a:r>
            <a:r>
              <a:rPr lang="th-TH" baseline="0" dirty="0" smtClean="0"/>
              <a:t>พื้นที่ที่ไม่มีปัจจัยเสี่ยงทั้ง 3 ตัว มีผลการควบคุมเบาหวาน และความดันอยู่ในเกณฑ์ดี (หนองคาย นครพนม)</a:t>
            </a:r>
            <a:endParaRPr lang="th-TH" dirty="0" smtClean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4CAF2-ECB9-4E57-8C0E-5BAC28E6B40B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4016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FACB-C18C-4B93-8ECE-17036B87DEA0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259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16636">
              <a:defRPr/>
            </a:pP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ยังมีปัญหาเรื่อง เตี้ย ผอม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อำเภอเฝ้า</a:t>
            </a:r>
            <a:r>
              <a:rPr lang="th-TH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ระวัง</a:t>
            </a:r>
            <a:r>
              <a:rPr lang="th-TH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เตี้ย</a:t>
            </a:r>
            <a:r>
              <a:rPr lang="th-T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อุดรธานี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หนองหาน,ประจักษ์ศิลปาคม, ไชยวาน, </a:t>
            </a:r>
            <a:r>
              <a:rPr lang="th-TH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สกลนคร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อากาศอำนวย, เต่างอย</a:t>
            </a:r>
          </a:p>
          <a:p>
            <a:r>
              <a:rPr lang="th-TH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ผอม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อุดรธานี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โนนสะอาด หนอง</a:t>
            </a:r>
            <a:r>
              <a:rPr lang="th-T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หาน          </a:t>
            </a:r>
            <a:r>
              <a:rPr lang="th-TH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สกลนคร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เจริญศิลป์ โคกศรีสุพรรณ </a:t>
            </a:r>
          </a:p>
          <a:p>
            <a:pPr defTabSz="1016636"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DF747-C4B3-4FF4-8245-36A292432DD6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9204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0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6511">
              <a:defRPr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มีแนวโน้มของผู้เสียชีวิต</a:t>
            </a:r>
            <a:r>
              <a:rPr lang="th-TH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ลดลง(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38.3%</a:t>
            </a:r>
            <a:r>
              <a:rPr lang="th-TH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จากปี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60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โดยเสียชีวิตทั้งสิ้น 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 </a:t>
            </a:r>
            <a:r>
              <a:rPr lang="th-TH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ราย</a:t>
            </a:r>
            <a:endParaRPr lang="th-TH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dirty="0" smtClean="0"/>
          </a:p>
          <a:p>
            <a:r>
              <a:rPr lang="th-TH" dirty="0" smtClean="0"/>
              <a:t>ค่าเป้าหมาย</a:t>
            </a:r>
          </a:p>
          <a:p>
            <a:r>
              <a:rPr lang="th-TH" dirty="0" smtClean="0"/>
              <a:t>  -ประเทศ   อัตราตายน้อยกว่า</a:t>
            </a:r>
            <a:r>
              <a:rPr lang="th-TH" baseline="0" dirty="0" smtClean="0"/>
              <a:t> </a:t>
            </a:r>
            <a:r>
              <a:rPr lang="en-US" baseline="0" dirty="0" smtClean="0"/>
              <a:t>4.5</a:t>
            </a:r>
          </a:p>
          <a:p>
            <a:r>
              <a:rPr lang="en-US" baseline="0" dirty="0" smtClean="0"/>
              <a:t>  -</a:t>
            </a:r>
            <a:r>
              <a:rPr lang="th-TH" baseline="0" dirty="0" smtClean="0"/>
              <a:t>เขต </a:t>
            </a:r>
            <a:r>
              <a:rPr lang="en-US" baseline="0" dirty="0" smtClean="0"/>
              <a:t>8 </a:t>
            </a:r>
            <a:r>
              <a:rPr lang="th-TH" baseline="0" dirty="0" smtClean="0"/>
              <a:t>    อัตราตายน้อยกว่า </a:t>
            </a:r>
            <a:r>
              <a:rPr lang="en-US" baseline="0" dirty="0" smtClean="0"/>
              <a:t>5.9</a:t>
            </a:r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r>
              <a:rPr lang="th-TH" dirty="0" smtClean="0"/>
              <a:t>ตารางวิเคราะห์ข้อมูล</a:t>
            </a:r>
          </a:p>
          <a:p>
            <a:endParaRPr lang="th-TH" dirty="0" smtClean="0"/>
          </a:p>
          <a:p>
            <a:r>
              <a:rPr lang="th-TH" dirty="0" smtClean="0"/>
              <a:t>จังหวัด	</a:t>
            </a:r>
            <a:r>
              <a:rPr lang="th-TH" dirty="0" err="1" smtClean="0"/>
              <a:t>ปชก</a:t>
            </a:r>
            <a:r>
              <a:rPr lang="th-TH" dirty="0" smtClean="0"/>
              <a:t> 61	จำนวนตาย	ปี 60	ปี 61	เปลี่ยนแปลง	%</a:t>
            </a:r>
          </a:p>
          <a:p>
            <a:r>
              <a:rPr lang="th-TH" dirty="0" smtClean="0"/>
              <a:t>นครพนม	140,379	7	9	4.99	-4.01	-44.59</a:t>
            </a:r>
          </a:p>
          <a:p>
            <a:r>
              <a:rPr lang="th-TH" dirty="0" smtClean="0"/>
              <a:t>บึงกาฬ	85,626	6	4.6	7.01	2.41	52.33</a:t>
            </a:r>
          </a:p>
          <a:p>
            <a:r>
              <a:rPr lang="th-TH" dirty="0" smtClean="0"/>
              <a:t>เลย	99,618	4	7.98	4.02	-3.96	-49.68</a:t>
            </a:r>
          </a:p>
          <a:p>
            <a:r>
              <a:rPr lang="th-TH" dirty="0" smtClean="0"/>
              <a:t>อุดรธานี	305,239	14	6.88	4.59	-2.29	-33.33</a:t>
            </a:r>
          </a:p>
          <a:p>
            <a:r>
              <a:rPr lang="th-TH" dirty="0" smtClean="0"/>
              <a:t>สกลนคร	196,705	11	6.6	5.59	-1.01	-15.27</a:t>
            </a:r>
          </a:p>
          <a:p>
            <a:r>
              <a:rPr lang="th-TH" dirty="0" smtClean="0"/>
              <a:t>หนองคาย	90,581	5	6.53	5.52	-1.01	-15.47</a:t>
            </a:r>
          </a:p>
          <a:p>
            <a:r>
              <a:rPr lang="th-TH" dirty="0" smtClean="0"/>
              <a:t>หนองบัวลำภู	102,636	4	6.01	3.90	-2.11	-35.15</a:t>
            </a:r>
          </a:p>
          <a:p>
            <a:r>
              <a:rPr lang="th-TH" dirty="0" smtClean="0"/>
              <a:t>เขตสุขภาพที่ 8</a:t>
            </a:r>
            <a:r>
              <a:rPr lang="th-TH" baseline="0" dirty="0" smtClean="0"/>
              <a:t>  </a:t>
            </a:r>
            <a:r>
              <a:rPr lang="th-TH" dirty="0" smtClean="0"/>
              <a:t>1,020,784	51	8.1	5.00	-3.10	-38.32</a:t>
            </a:r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r>
              <a:rPr lang="th-TH" dirty="0" smtClean="0"/>
              <a:t>เพศชาย	อายุ5-9ปี	อาศัยกับ	ว่ายน้ำไม่เป็น	เวลา 13-16	เวลา 16-18	เดือน 	แหล่งน้ำเกษตร	แหล่งธรรมชาติ</a:t>
            </a:r>
          </a:p>
          <a:p>
            <a:r>
              <a:rPr lang="th-TH" dirty="0" smtClean="0"/>
              <a:t>3	3	ปู่ยา4		5		</a:t>
            </a:r>
            <a:r>
              <a:rPr lang="th-TH" dirty="0" err="1" smtClean="0"/>
              <a:t>มีค</a:t>
            </a:r>
            <a:r>
              <a:rPr lang="th-TH" dirty="0" smtClean="0"/>
              <a:t> </a:t>
            </a:r>
            <a:r>
              <a:rPr lang="th-TH" dirty="0" err="1" smtClean="0"/>
              <a:t>เมย</a:t>
            </a:r>
            <a:r>
              <a:rPr lang="th-TH" dirty="0" smtClean="0"/>
              <a:t>	5	</a:t>
            </a:r>
          </a:p>
          <a:p>
            <a:r>
              <a:rPr lang="th-TH" dirty="0" smtClean="0"/>
              <a:t>5	4	ปู่ยา4	6	4		</a:t>
            </a:r>
            <a:r>
              <a:rPr lang="th-TH" dirty="0" err="1" smtClean="0"/>
              <a:t>กค</a:t>
            </a:r>
            <a:r>
              <a:rPr lang="th-TH" dirty="0" smtClean="0"/>
              <a:t>3	4	2</a:t>
            </a:r>
          </a:p>
          <a:p>
            <a:r>
              <a:rPr lang="th-TH" dirty="0" smtClean="0"/>
              <a:t>2	2			4		</a:t>
            </a:r>
            <a:r>
              <a:rPr lang="th-TH" dirty="0" err="1" smtClean="0"/>
              <a:t>มีค</a:t>
            </a:r>
            <a:r>
              <a:rPr lang="th-TH" dirty="0" smtClean="0"/>
              <a:t>4	1	3</a:t>
            </a:r>
          </a:p>
          <a:p>
            <a:r>
              <a:rPr lang="th-TH" dirty="0" smtClean="0"/>
              <a:t>10	7			4	7	</a:t>
            </a:r>
            <a:r>
              <a:rPr lang="th-TH" dirty="0" err="1" smtClean="0"/>
              <a:t>มีค</a:t>
            </a:r>
            <a:r>
              <a:rPr lang="th-TH" dirty="0" smtClean="0"/>
              <a:t> </a:t>
            </a:r>
            <a:r>
              <a:rPr lang="th-TH" dirty="0" err="1" smtClean="0"/>
              <a:t>เมย</a:t>
            </a:r>
            <a:r>
              <a:rPr lang="th-TH" dirty="0" smtClean="0"/>
              <a:t> 8	12	1</a:t>
            </a:r>
          </a:p>
          <a:p>
            <a:r>
              <a:rPr lang="th-TH" dirty="0" smtClean="0"/>
              <a:t>6	3			6		</a:t>
            </a:r>
            <a:r>
              <a:rPr lang="th-TH" dirty="0" err="1" smtClean="0"/>
              <a:t>ตค</a:t>
            </a:r>
            <a:r>
              <a:rPr lang="th-TH" dirty="0" smtClean="0"/>
              <a:t>3 </a:t>
            </a:r>
            <a:r>
              <a:rPr lang="th-TH" dirty="0" err="1" smtClean="0"/>
              <a:t>มค</a:t>
            </a:r>
            <a:r>
              <a:rPr lang="th-TH" dirty="0" smtClean="0"/>
              <a:t>2	6	</a:t>
            </a:r>
          </a:p>
          <a:p>
            <a:r>
              <a:rPr lang="th-TH" dirty="0" smtClean="0"/>
              <a:t>2	1	พ่อแม่ 2	2	3		</a:t>
            </a:r>
            <a:r>
              <a:rPr lang="th-TH" dirty="0" err="1" smtClean="0"/>
              <a:t>กพ</a:t>
            </a:r>
            <a:r>
              <a:rPr lang="th-TH" dirty="0" smtClean="0"/>
              <a:t>2 </a:t>
            </a:r>
            <a:r>
              <a:rPr lang="th-TH" dirty="0" err="1" smtClean="0"/>
              <a:t>มีค</a:t>
            </a:r>
            <a:r>
              <a:rPr lang="th-TH" dirty="0" smtClean="0"/>
              <a:t> </a:t>
            </a:r>
            <a:r>
              <a:rPr lang="th-TH" dirty="0" err="1" smtClean="0"/>
              <a:t>เมย</a:t>
            </a:r>
            <a:r>
              <a:rPr lang="th-TH" dirty="0" smtClean="0"/>
              <a:t>	3	1</a:t>
            </a:r>
          </a:p>
          <a:p>
            <a:r>
              <a:rPr lang="th-TH" dirty="0" smtClean="0"/>
              <a:t>2	3	ปู่ยา4	4	3		</a:t>
            </a:r>
            <a:r>
              <a:rPr lang="th-TH" dirty="0" err="1" smtClean="0"/>
              <a:t>ธค</a:t>
            </a:r>
            <a:r>
              <a:rPr lang="th-TH" dirty="0" smtClean="0"/>
              <a:t> มี	4	</a:t>
            </a:r>
          </a:p>
          <a:p>
            <a:r>
              <a:rPr lang="th-TH" dirty="0" smtClean="0"/>
              <a:t>30	23			29			35	</a:t>
            </a:r>
          </a:p>
          <a:p>
            <a:r>
              <a:rPr lang="th-TH" dirty="0" smtClean="0"/>
              <a:t>58.82352941	45.09803922	0	0	56.8627451	0	25.49019608	68.62745098	</a:t>
            </a:r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BF95-1137-4195-9BF4-88A539D09EA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9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767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359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2402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86" y="863955"/>
            <a:ext cx="7358063" cy="1741289"/>
          </a:xfrm>
          <a:prstGeom prst="rect">
            <a:avLst/>
          </a:prstGeom>
        </p:spPr>
        <p:txBody>
          <a:bodyPr lIns="0" tIns="0" rIns="0" bIns="0" anchor="b"/>
          <a:lstStyle>
            <a:lvl1pPr defTabSz="309684">
              <a:defRPr sz="4200"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92986" y="2652123"/>
            <a:ext cx="7358063" cy="596057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309684">
              <a:spcBef>
                <a:spcPts val="0"/>
              </a:spcBef>
              <a:buSzTx/>
              <a:buFontTx/>
              <a:buNone/>
              <a:defRPr sz="1600"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indent="121181" algn="ctr" defTabSz="309684">
              <a:spcBef>
                <a:spcPts val="0"/>
              </a:spcBef>
              <a:buSzTx/>
              <a:buFontTx/>
              <a:buNone/>
              <a:defRPr sz="1600"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indent="242359" algn="ctr" defTabSz="309684">
              <a:spcBef>
                <a:spcPts val="0"/>
              </a:spcBef>
              <a:buSzTx/>
              <a:buFontTx/>
              <a:buNone/>
              <a:defRPr sz="1600"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indent="363539" algn="ctr" defTabSz="309684">
              <a:spcBef>
                <a:spcPts val="0"/>
              </a:spcBef>
              <a:buSzTx/>
              <a:buFontTx/>
              <a:buNone/>
              <a:defRPr sz="1600"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indent="484720" algn="ctr" defTabSz="309684">
              <a:spcBef>
                <a:spcPts val="0"/>
              </a:spcBef>
              <a:buSzTx/>
              <a:buFontTx/>
              <a:buNone/>
              <a:defRPr sz="1600"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6027059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20555" r="9356" b="39630"/>
          <a:stretch/>
        </p:blipFill>
        <p:spPr>
          <a:xfrm>
            <a:off x="8477252" y="167547"/>
            <a:ext cx="600075" cy="245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29" y="33010"/>
            <a:ext cx="552322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7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308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753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575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649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228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945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334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141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C1FA5-E44D-4681-8DA2-22439E8D404D}" type="datetimeFigureOut">
              <a:rPr lang="th-TH" smtClean="0"/>
              <a:t>04/09/61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80432-EA7C-4BD1-8661-36904843D2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457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5.xml"/><Relationship Id="rId4" Type="http://schemas.openxmlformats.org/officeDocument/2006/relationships/image" Target="../media/image9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6.xml"/><Relationship Id="rId4" Type="http://schemas.openxmlformats.org/officeDocument/2006/relationships/image" Target="../media/image9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7.xml"/><Relationship Id="rId4" Type="http://schemas.openxmlformats.org/officeDocument/2006/relationships/image" Target="../media/image9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8.xml"/><Relationship Id="rId4" Type="http://schemas.openxmlformats.org/officeDocument/2006/relationships/image" Target="../media/image9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9.xml"/><Relationship Id="rId4" Type="http://schemas.openxmlformats.org/officeDocument/2006/relationships/image" Target="../media/image9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0.xml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1.xml"/><Relationship Id="rId4" Type="http://schemas.openxmlformats.org/officeDocument/2006/relationships/image" Target="../media/image9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2.xml"/><Relationship Id="rId4" Type="http://schemas.openxmlformats.org/officeDocument/2006/relationships/image" Target="../media/image9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3.xml"/><Relationship Id="rId4" Type="http://schemas.openxmlformats.org/officeDocument/2006/relationships/image" Target="../media/image9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4.xml"/><Relationship Id="rId4" Type="http://schemas.openxmlformats.org/officeDocument/2006/relationships/image" Target="../media/image9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5.xml"/><Relationship Id="rId4" Type="http://schemas.openxmlformats.org/officeDocument/2006/relationships/image" Target="../media/image9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6.xml"/><Relationship Id="rId4" Type="http://schemas.openxmlformats.org/officeDocument/2006/relationships/image" Target="../media/image9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7.xml"/><Relationship Id="rId4" Type="http://schemas.openxmlformats.org/officeDocument/2006/relationships/image" Target="../media/image9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8.xml"/><Relationship Id="rId4" Type="http://schemas.openxmlformats.org/officeDocument/2006/relationships/image" Target="../media/image9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9.xml"/><Relationship Id="rId4" Type="http://schemas.openxmlformats.org/officeDocument/2006/relationships/image" Target="../media/image93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gif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chart" Target="../charts/chart51.xml"/><Relationship Id="rId4" Type="http://schemas.openxmlformats.org/officeDocument/2006/relationships/chart" Target="../charts/chart5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chart" Target="../charts/chart54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3.xml"/><Relationship Id="rId5" Type="http://schemas.openxmlformats.org/officeDocument/2006/relationships/image" Target="../media/image112.png"/><Relationship Id="rId4" Type="http://schemas.openxmlformats.org/officeDocument/2006/relationships/image" Target="../media/image11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55.xml"/><Relationship Id="rId4" Type="http://schemas.openxmlformats.org/officeDocument/2006/relationships/image" Target="../media/image120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chart" Target="../charts/chart56.xml"/><Relationship Id="rId7" Type="http://schemas.microsoft.com/office/2007/relationships/hdphoto" Target="../media/hdphoto6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11" Type="http://schemas.microsoft.com/office/2007/relationships/hdphoto" Target="../media/hdphoto8.wdp"/><Relationship Id="rId5" Type="http://schemas.openxmlformats.org/officeDocument/2006/relationships/chart" Target="../charts/chart58.xml"/><Relationship Id="rId10" Type="http://schemas.openxmlformats.org/officeDocument/2006/relationships/image" Target="../media/image124.png"/><Relationship Id="rId4" Type="http://schemas.openxmlformats.org/officeDocument/2006/relationships/chart" Target="../charts/chart57.xml"/><Relationship Id="rId9" Type="http://schemas.microsoft.com/office/2007/relationships/hdphoto" Target="../media/hdphoto7.wdp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9.xml"/><Relationship Id="rId5" Type="http://schemas.openxmlformats.org/officeDocument/2006/relationships/image" Target="../media/image112.png"/><Relationship Id="rId4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61.xml"/><Relationship Id="rId4" Type="http://schemas.openxmlformats.org/officeDocument/2006/relationships/image" Target="../media/image11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62.xml"/><Relationship Id="rId4" Type="http://schemas.openxmlformats.org/officeDocument/2006/relationships/image" Target="../media/image11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chart" Target="../charts/chart63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1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64.xml"/><Relationship Id="rId4" Type="http://schemas.openxmlformats.org/officeDocument/2006/relationships/image" Target="../media/image139.jpe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image" Target="../media/image140.png"/><Relationship Id="rId7" Type="http://schemas.microsoft.com/office/2007/relationships/hdphoto" Target="../media/hdphoto7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5" Type="http://schemas.openxmlformats.org/officeDocument/2006/relationships/chart" Target="../charts/chart65.xml"/><Relationship Id="rId4" Type="http://schemas.openxmlformats.org/officeDocument/2006/relationships/image" Target="../media/image11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png"/><Relationship Id="rId4" Type="http://schemas.openxmlformats.org/officeDocument/2006/relationships/chart" Target="../charts/chart6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68.xml"/><Relationship Id="rId4" Type="http://schemas.openxmlformats.org/officeDocument/2006/relationships/image" Target="../media/image129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29.png"/><Relationship Id="rId7" Type="http://schemas.microsoft.com/office/2007/relationships/hdphoto" Target="../media/hdphoto7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5" Type="http://schemas.openxmlformats.org/officeDocument/2006/relationships/chart" Target="../charts/chart70.xml"/><Relationship Id="rId4" Type="http://schemas.openxmlformats.org/officeDocument/2006/relationships/chart" Target="../charts/chart6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2161305"/>
            <a:ext cx="9144000" cy="1512168"/>
          </a:xfrm>
          <a:solidFill>
            <a:srgbClr val="003300"/>
          </a:solidFill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การประชุมเชิงปฏิบัติการจัดทำยุทธศาสตร์เขตสุขภาพปี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261577"/>
            <a:ext cx="1880555" cy="1597294"/>
          </a:xfrm>
          <a:prstGeom prst="rect">
            <a:avLst/>
          </a:prstGeom>
        </p:spPr>
      </p:pic>
      <p:pic>
        <p:nvPicPr>
          <p:cNvPr id="7" name="Picture 2" descr="E:\งานกราฟฟิค R8\โลโก้ R8WAY\mdavg1hjrmq4hpqds31c20112014452300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5055"/>
            <a:ext cx="1656184" cy="138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t="11465" r="24577" b="18304"/>
          <a:stretch/>
        </p:blipFill>
        <p:spPr bwMode="auto">
          <a:xfrm>
            <a:off x="107504" y="87475"/>
            <a:ext cx="885698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-23526" y="4948014"/>
            <a:ext cx="9167526" cy="19548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534835"/>
            <a:ext cx="4320480" cy="578882"/>
          </a:xfrm>
          <a:prstGeom prst="roundRect">
            <a:avLst/>
          </a:prstGeom>
          <a:solidFill>
            <a:srgbClr val="E2F0D9"/>
          </a:solidFill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 </a:t>
            </a:r>
            <a:r>
              <a:rPr lang="en-US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 </a:t>
            </a:r>
            <a:r>
              <a:rPr lang="th-TH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 </a:t>
            </a:r>
            <a:r>
              <a:rPr lang="th-TH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</a:t>
            </a:r>
            <a:endParaRPr lang="th-TH" sz="2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2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9701"/>
            <a:ext cx="9144000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Garamond" pitchFamily="18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200" b="1" dirty="0">
                <a:solidFill>
                  <a:srgbClr val="FFFF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สรุปผลการดำเนินงานบริหารการเงินการคลัง คะแนนรวมรายจังหวัด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528"/>
            <a:ext cx="9144000" cy="437263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มุมมน 4"/>
          <p:cNvSpPr/>
          <p:nvPr/>
        </p:nvSpPr>
        <p:spPr>
          <a:xfrm>
            <a:off x="4932042" y="2246787"/>
            <a:ext cx="792088" cy="4329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7092280" y="673914"/>
            <a:ext cx="648072" cy="3856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มุมมน 4"/>
          <p:cNvSpPr/>
          <p:nvPr/>
        </p:nvSpPr>
        <p:spPr>
          <a:xfrm>
            <a:off x="4588507" y="3813888"/>
            <a:ext cx="936104" cy="10261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มุมมน 4"/>
          <p:cNvSpPr/>
          <p:nvPr/>
        </p:nvSpPr>
        <p:spPr>
          <a:xfrm>
            <a:off x="6801517" y="3813888"/>
            <a:ext cx="936104" cy="10261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167594"/>
            <a:ext cx="8435280" cy="35890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en-US" sz="2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Happinometer : </a:t>
            </a:r>
            <a:r>
              <a:rPr lang="th-TH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ปรับเกณฑ์ประเมิน? </a:t>
            </a:r>
          </a:p>
          <a:p>
            <a:pPr marL="0" indent="0">
              <a:buNone/>
            </a:pPr>
            <a:r>
              <a:rPr lang="th-TH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</a:t>
            </a:r>
            <a:r>
              <a:rPr lang="th-TH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วิเคราะห์ดูรายวิชาชีพ</a:t>
            </a:r>
          </a:p>
          <a:p>
            <a:pPr marL="0" indent="0">
              <a:buNone/>
            </a:pPr>
            <a:endParaRPr lang="en-US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</a:t>
            </a:r>
            <a:r>
              <a:rPr lang="en-US" sz="2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ITA : </a:t>
            </a:r>
            <a:r>
              <a:rPr lang="th-TH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 สสอ</a:t>
            </a: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0" indent="0">
              <a:buNone/>
            </a:pPr>
            <a:endParaRPr lang="en-US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</a:t>
            </a:r>
            <a:r>
              <a:rPr lang="th-TH" sz="2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การจัดซื้อร่วม </a:t>
            </a:r>
            <a:r>
              <a:rPr lang="en-US" sz="2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ทบทวนราคา/มูลค่า</a:t>
            </a:r>
          </a:p>
          <a:p>
            <a:pPr>
              <a:buNone/>
            </a:pPr>
            <a:r>
              <a:rPr lang="th-TH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</a:p>
          <a:p>
            <a:pPr marL="0" indent="0">
              <a:buNone/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4.</a:t>
            </a:r>
            <a:r>
              <a:rPr lang="th-TH" sz="2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การตรวจสอบภายใน </a:t>
            </a:r>
            <a:r>
              <a:rPr lang="en-US" sz="2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เน้นผลการแก้ไขข้อทักท้วง</a:t>
            </a:r>
          </a:p>
          <a:p>
            <a:pPr>
              <a:buNone/>
            </a:pPr>
            <a:r>
              <a:rPr lang="th-TH" sz="2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endParaRPr 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1183" y="1073644"/>
            <a:ext cx="8229600" cy="35890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5.</a:t>
            </a:r>
            <a:r>
              <a:rPr lang="en-US" sz="24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 : 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เน้นพัฒนา 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PNC</a:t>
            </a:r>
            <a:endParaRPr lang="th-TH" sz="2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(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Provincial Network Certification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marL="0" indent="0">
              <a:buNone/>
            </a:pP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สู่ </a:t>
            </a:r>
            <a:r>
              <a:rPr lang="en-US" sz="20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Region Network Certification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ในประเด็นที่เป็นปัญหาร่วมของเขต</a:t>
            </a:r>
          </a:p>
          <a:p>
            <a:pPr marL="0" indent="0">
              <a:buNone/>
            </a:pPr>
            <a:endParaRPr lang="th-TH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6.</a:t>
            </a:r>
            <a:r>
              <a:rPr lang="th-TH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4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รพ.สต.ติดดาว </a:t>
            </a:r>
            <a:r>
              <a:rPr lang="en-US" sz="24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Value</a:t>
            </a:r>
          </a:p>
          <a:p>
            <a:pPr marL="0" indent="0">
              <a:buNone/>
            </a:pPr>
            <a:r>
              <a:rPr lang="th-TH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Primary prevention</a:t>
            </a:r>
          </a:p>
          <a:p>
            <a:pPr marL="0" indent="0">
              <a:buNone/>
            </a:pPr>
            <a:endParaRPr lang="th-TH" sz="1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7.</a:t>
            </a:r>
            <a:r>
              <a:rPr lang="en-US" sz="20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CFO : 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การบริหารจัดการแบบเบ็ดเสร็จ ในเขตสุขภาพ</a:t>
            </a:r>
            <a:endParaRPr lang="en-US" sz="2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8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328867"/>
            <a:ext cx="7929000" cy="1848185"/>
          </a:xfrm>
        </p:spPr>
        <p:txBody>
          <a:bodyPr/>
          <a:lstStyle/>
          <a:p>
            <a:pPr algn="ctr"/>
            <a:r>
              <a:rPr lang="th-TH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ผลการดำเนินงานตัวชี้วัดยุทธศาสตร์เขตสุขภาพที่ 8 </a:t>
            </a:r>
            <a:br>
              <a:rPr lang="th-TH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10134" y="358254"/>
            <a:ext cx="3654189" cy="1257046"/>
            <a:chOff x="4185421" y="588499"/>
            <a:chExt cx="3685263" cy="13674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395" y="786280"/>
              <a:ext cx="2115289" cy="9718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421" y="588499"/>
              <a:ext cx="1468405" cy="1367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649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057" y="212504"/>
            <a:ext cx="6420440" cy="705119"/>
          </a:xfrm>
        </p:spPr>
        <p:txBody>
          <a:bodyPr anchor="ctr">
            <a:noAutofit/>
          </a:bodyPr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อัตราตายด้วยอุบัติเหตุทางถนนไม่เกิน 16 ต่อแสนประชากร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21408" r="65716" b="48169"/>
          <a:stretch/>
        </p:blipFill>
        <p:spPr>
          <a:xfrm>
            <a:off x="205661" y="568915"/>
            <a:ext cx="1194737" cy="156478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526068"/>
              </p:ext>
            </p:extLst>
          </p:nvPr>
        </p:nvGraphicFramePr>
        <p:xfrm>
          <a:off x="1400398" y="2133696"/>
          <a:ext cx="6832136" cy="2574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540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054" y="193185"/>
            <a:ext cx="6226491" cy="956255"/>
          </a:xfrm>
        </p:spPr>
        <p:txBody>
          <a:bodyPr anchor="ctr">
            <a:noAutofit/>
          </a:bodyPr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อัตราผู้ป่วยเสียชีวิตจากอุบัติเหตุทางถนน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Ps &gt; 0.75 &lt; 1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(เป้าหมาย &lt;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10)</a:t>
            </a:r>
            <a:endParaRPr lang="th-TH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21408" r="65716" b="48169"/>
          <a:stretch/>
        </p:blipFill>
        <p:spPr>
          <a:xfrm>
            <a:off x="205661" y="568915"/>
            <a:ext cx="1194737" cy="15647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325553"/>
              </p:ext>
            </p:extLst>
          </p:nvPr>
        </p:nvGraphicFramePr>
        <p:xfrm>
          <a:off x="1400398" y="1941491"/>
          <a:ext cx="6889061" cy="270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7487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057" y="193185"/>
            <a:ext cx="6420440" cy="1084504"/>
          </a:xfrm>
        </p:spPr>
        <p:txBody>
          <a:bodyPr anchor="ctr">
            <a:noAutofit/>
          </a:bodyPr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รพ.ทุกแห่งบันทึกข้อมูล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Online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ผู้บาดเจ็บและเสียชีวิตอุบัติเหตุทางถนนในโปรแกรม 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PHER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(ร้อยละ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80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21408" r="65716" b="48169"/>
          <a:stretch/>
        </p:blipFill>
        <p:spPr>
          <a:xfrm>
            <a:off x="205661" y="568915"/>
            <a:ext cx="1194737" cy="15647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882990"/>
              </p:ext>
            </p:extLst>
          </p:nvPr>
        </p:nvGraphicFramePr>
        <p:xfrm>
          <a:off x="1529812" y="1977713"/>
          <a:ext cx="6699788" cy="2581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932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418" y="260800"/>
            <a:ext cx="6712997" cy="705119"/>
          </a:xfrm>
        </p:spPr>
        <p:txBody>
          <a:bodyPr anchor="ctr">
            <a:noAutofit/>
          </a:bodyPr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ผู้บาดเจ็บสาหัส (สีแดง) เข้าถึงบริการด้วย 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AL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(ร้อย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75)</a:t>
            </a:r>
            <a:endParaRPr lang="th-TH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21408" r="65716" b="48169"/>
          <a:stretch/>
        </p:blipFill>
        <p:spPr>
          <a:xfrm>
            <a:off x="205661" y="568915"/>
            <a:ext cx="1194737" cy="15647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0864522"/>
              </p:ext>
            </p:extLst>
          </p:nvPr>
        </p:nvGraphicFramePr>
        <p:xfrm>
          <a:off x="1400398" y="2016350"/>
          <a:ext cx="6710395" cy="2446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540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057" y="67615"/>
            <a:ext cx="6420440" cy="1229393"/>
          </a:xfrm>
        </p:spPr>
        <p:txBody>
          <a:bodyPr anchor="ctr">
            <a:no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ผู้ป่วยเบาหวานรายใหม่จากกลุ่มเสี่ยงโรคเบาหวาน 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Pre – DM)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ไม่เกินร้อยละ 2.40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21408" r="33762" b="48169"/>
          <a:stretch/>
        </p:blipFill>
        <p:spPr>
          <a:xfrm>
            <a:off x="228310" y="597575"/>
            <a:ext cx="1168757" cy="15647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413682"/>
              </p:ext>
            </p:extLst>
          </p:nvPr>
        </p:nvGraphicFramePr>
        <p:xfrm>
          <a:off x="1397067" y="2074303"/>
          <a:ext cx="6580982" cy="2417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091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057" y="67615"/>
            <a:ext cx="6420440" cy="1229393"/>
          </a:xfrm>
        </p:spPr>
        <p:txBody>
          <a:bodyPr anchor="ctr">
            <a:no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ร้อยละสถานบริการสุขภาพที่มีการคลอด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</a:t>
            </a:r>
            <a:b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(เป้าหมาย ร้อย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 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60)</a:t>
            </a:r>
            <a:endPara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3" t="21408" r="1553" b="48169"/>
          <a:stretch/>
        </p:blipFill>
        <p:spPr>
          <a:xfrm>
            <a:off x="218651" y="607234"/>
            <a:ext cx="1188076" cy="15647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649699"/>
              </p:ext>
            </p:extLst>
          </p:nvPr>
        </p:nvGraphicFramePr>
        <p:xfrm>
          <a:off x="1406726" y="1997031"/>
          <a:ext cx="6861511" cy="2349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735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t="13362" r="17362" b="10561"/>
          <a:stretch/>
        </p:blipFill>
        <p:spPr bwMode="auto">
          <a:xfrm>
            <a:off x="107504" y="555525"/>
            <a:ext cx="9036496" cy="45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7858"/>
            <a:ext cx="1540315" cy="461665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ร่าง ปี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437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057" y="67615"/>
            <a:ext cx="6420440" cy="1229393"/>
          </a:xfrm>
        </p:spPr>
        <p:txBody>
          <a:bodyPr anchor="ctr">
            <a:normAutofit/>
          </a:bodyPr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อัตราส่วนการตายมารดา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ไทย</a:t>
            </a:r>
            <a:b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เกิน 20 ต่อการเกิดมีชีพแสนคน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3" t="21408" r="1553" b="48169"/>
          <a:stretch/>
        </p:blipFill>
        <p:spPr>
          <a:xfrm>
            <a:off x="218651" y="607234"/>
            <a:ext cx="1188076" cy="15647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3422387"/>
              </p:ext>
            </p:extLst>
          </p:nvPr>
        </p:nvGraphicFramePr>
        <p:xfrm>
          <a:off x="812690" y="2179415"/>
          <a:ext cx="7742262" cy="255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7578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057" y="67615"/>
            <a:ext cx="6420440" cy="122939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การคลอดก่อนกำหนด ลดจากเดิมร้อยละ 20 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การคลอดก่อนกำหนดทั้งหมด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3" t="21408" r="1553" b="48169"/>
          <a:stretch/>
        </p:blipFill>
        <p:spPr>
          <a:xfrm>
            <a:off x="218651" y="607234"/>
            <a:ext cx="1188076" cy="15647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021587"/>
              </p:ext>
            </p:extLst>
          </p:nvPr>
        </p:nvGraphicFramePr>
        <p:xfrm>
          <a:off x="1529811" y="1629982"/>
          <a:ext cx="6854336" cy="3392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895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057" y="67615"/>
            <a:ext cx="6420440" cy="1229393"/>
          </a:xfrm>
        </p:spPr>
        <p:txBody>
          <a:bodyPr anchor="ctr">
            <a:normAutofit/>
          </a:bodyPr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ทารกแรกเกิดน้ำหนักไม่น้อยกว่า 2,500 กรัม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เกินร้อยละ 7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3" t="21408" r="1553" b="48169"/>
          <a:stretch/>
        </p:blipFill>
        <p:spPr>
          <a:xfrm>
            <a:off x="218651" y="607234"/>
            <a:ext cx="1188076" cy="15647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934521"/>
              </p:ext>
            </p:extLst>
          </p:nvPr>
        </p:nvGraphicFramePr>
        <p:xfrm>
          <a:off x="1406726" y="2064645"/>
          <a:ext cx="6774579" cy="2204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623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057" y="67615"/>
            <a:ext cx="6420440" cy="1229393"/>
          </a:xfrm>
        </p:spPr>
        <p:txBody>
          <a:bodyPr anchor="ctr">
            <a:normAutofit/>
          </a:bodyPr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10.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 0-5 ปี มีพัฒนาการสมวัย ร้อยละ 85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3" t="21408" r="1553" b="48169"/>
          <a:stretch/>
        </p:blipFill>
        <p:spPr>
          <a:xfrm>
            <a:off x="218651" y="607234"/>
            <a:ext cx="1188076" cy="15647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242737"/>
              </p:ext>
            </p:extLst>
          </p:nvPr>
        </p:nvGraphicFramePr>
        <p:xfrm>
          <a:off x="899592" y="2172017"/>
          <a:ext cx="7920879" cy="2703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939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057" y="67615"/>
            <a:ext cx="6420440" cy="1229393"/>
          </a:xfrm>
        </p:spPr>
        <p:txBody>
          <a:bodyPr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11. 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เด็กสูงดีสมส่วน ร้อยละ 54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3" t="21408" r="1553" b="48169"/>
          <a:stretch/>
        </p:blipFill>
        <p:spPr>
          <a:xfrm>
            <a:off x="218651" y="607234"/>
            <a:ext cx="1188076" cy="15647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5567" y="81615"/>
            <a:ext cx="1434245" cy="4346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PP&amp;P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330891"/>
              </p:ext>
            </p:extLst>
          </p:nvPr>
        </p:nvGraphicFramePr>
        <p:xfrm>
          <a:off x="1339110" y="1851670"/>
          <a:ext cx="7409353" cy="3096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444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85" y="48296"/>
            <a:ext cx="6285212" cy="1390919"/>
          </a:xfrm>
        </p:spPr>
        <p:txBody>
          <a:bodyPr anchor="ctr">
            <a:noAutofit/>
          </a:bodyPr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12.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อัตราการติดเชื้อในกระเลือดแบบรุนแรงของ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เข้ารับการรักษาในโรงพยาบาล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&lt; ร้อย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ละ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30 ใน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กลุ่มผู้ป่วย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Community-Acquire Sepsis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4163" y="129909"/>
            <a:ext cx="1574444" cy="43466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Service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t="62175" r="66574" b="7026"/>
          <a:stretch/>
        </p:blipFill>
        <p:spPr>
          <a:xfrm>
            <a:off x="231100" y="672652"/>
            <a:ext cx="1168757" cy="1584103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080043"/>
              </p:ext>
            </p:extLst>
          </p:nvPr>
        </p:nvGraphicFramePr>
        <p:xfrm>
          <a:off x="1259632" y="2074302"/>
          <a:ext cx="7665428" cy="2801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20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466" y="48296"/>
            <a:ext cx="6288110" cy="1390919"/>
          </a:xfrm>
        </p:spPr>
        <p:txBody>
          <a:bodyPr anchor="ctr">
            <a:noAutofit/>
          </a:bodyPr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13.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ข้อมูลสาเหตุการตายที่ไม่ทราบ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 (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Ill Defined)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จังหวัดไม่เกินร้อยละ 25 ของการตายทั้งหมด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0879" y="81615"/>
            <a:ext cx="1339358" cy="5945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Governance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5" t="62175" r="33150" b="7026"/>
          <a:stretch/>
        </p:blipFill>
        <p:spPr>
          <a:xfrm>
            <a:off x="155375" y="743756"/>
            <a:ext cx="1170369" cy="1584103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551399"/>
              </p:ext>
            </p:extLst>
          </p:nvPr>
        </p:nvGraphicFramePr>
        <p:xfrm>
          <a:off x="1325744" y="1977713"/>
          <a:ext cx="6983569" cy="2658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436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466" y="48296"/>
            <a:ext cx="6288110" cy="1390919"/>
          </a:xfrm>
        </p:spPr>
        <p:txBody>
          <a:bodyPr anchor="ctr">
            <a:noAutofit/>
          </a:bodyPr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14.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ร้อยละของประสิทธิภาพการเฝ้าระวังและควบคุม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ระบบรายงาน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R8-506 </a:t>
            </a: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Dashboard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(ร้อยละ 80)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0879" y="81615"/>
            <a:ext cx="1339358" cy="5945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Governance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5" t="62175" r="33150" b="7026"/>
          <a:stretch/>
        </p:blipFill>
        <p:spPr>
          <a:xfrm>
            <a:off x="155375" y="743756"/>
            <a:ext cx="1170369" cy="1584103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043879"/>
              </p:ext>
            </p:extLst>
          </p:nvPr>
        </p:nvGraphicFramePr>
        <p:xfrm>
          <a:off x="1325742" y="2064645"/>
          <a:ext cx="7599317" cy="2811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942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103" y="48296"/>
            <a:ext cx="6430099" cy="1390919"/>
          </a:xfrm>
        </p:spPr>
        <p:txBody>
          <a:bodyPr anchor="ctr">
            <a:norm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15.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ร้อยละของหน่วยบริการที่ประสบภาวะ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วิกฤติทาง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การเงินระดับ 7 ไม่เกินร้อยละ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6" y="845708"/>
            <a:ext cx="984912" cy="4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2" y="81616"/>
            <a:ext cx="814268" cy="758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9" t="62175" r="1860" b="7026"/>
          <a:stretch/>
        </p:blipFill>
        <p:spPr>
          <a:xfrm>
            <a:off x="156179" y="743756"/>
            <a:ext cx="1168758" cy="158410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0879" y="81615"/>
            <a:ext cx="1339358" cy="5945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Governance Excellence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874527"/>
              </p:ext>
            </p:extLst>
          </p:nvPr>
        </p:nvGraphicFramePr>
        <p:xfrm>
          <a:off x="1410236" y="2151576"/>
          <a:ext cx="7514823" cy="2652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6262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16956" r="19354" b="5040"/>
          <a:stretch/>
        </p:blipFill>
        <p:spPr bwMode="auto">
          <a:xfrm>
            <a:off x="0" y="0"/>
            <a:ext cx="8964488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3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0" y="1923679"/>
            <a:ext cx="9144000" cy="15121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ประเด็นการตรวจราชการกระทรวงสาธารณสุขปีงบประมาณ พ.ศ.2562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19523"/>
            <a:ext cx="1728192" cy="1207034"/>
          </a:xfrm>
          <a:prstGeom prst="rect">
            <a:avLst/>
          </a:prstGeom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-23526" y="5002020"/>
            <a:ext cx="9167526" cy="1414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-23526" y="-17552"/>
            <a:ext cx="9167526" cy="1414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00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6428" r="20284" b="6428"/>
          <a:stretch/>
        </p:blipFill>
        <p:spPr bwMode="auto">
          <a:xfrm>
            <a:off x="-108520" y="0"/>
            <a:ext cx="925252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6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5192" r="20047" b="5609"/>
          <a:stretch/>
        </p:blipFill>
        <p:spPr bwMode="auto">
          <a:xfrm>
            <a:off x="277401" y="0"/>
            <a:ext cx="875909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08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2283718"/>
            <a:ext cx="9144000" cy="2520280"/>
          </a:xfrm>
          <a:solidFill>
            <a:srgbClr val="004200">
              <a:alpha val="94118"/>
            </a:srgbClr>
          </a:solidFill>
        </p:spPr>
        <p:txBody>
          <a:bodyPr>
            <a:noAutofit/>
          </a:bodyPr>
          <a:lstStyle/>
          <a:p>
            <a:pPr algn="ctr" defTabSz="685749"/>
            <a:r>
              <a:rPr lang="th-TH" sz="2800" b="1" dirty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ผล</a:t>
            </a:r>
            <a:r>
              <a:rPr lang="th-TH" sz="28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การดำเนินงานตัวชี้วัดตามคำ</a:t>
            </a:r>
            <a:r>
              <a:rPr lang="th-TH" sz="2800" b="1" dirty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รับรอง</a:t>
            </a:r>
            <a:br>
              <a:rPr lang="th-TH" sz="2800" b="1" dirty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800" b="1" dirty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</a:t>
            </a:r>
            <a:r>
              <a:rPr lang="th-TH" sz="28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ปฏิบัติราชการฯ ประจำปี </a:t>
            </a:r>
            <a:r>
              <a:rPr lang="th-TH" sz="2800" b="1" dirty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2561</a:t>
            </a:r>
            <a:br>
              <a:rPr lang="th-TH" sz="2800" b="1" dirty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8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Performance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Agreement 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PA)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70" y="505069"/>
            <a:ext cx="1808009" cy="1683709"/>
          </a:xfrm>
          <a:prstGeom prst="rect">
            <a:avLst/>
          </a:prstGeom>
        </p:spPr>
      </p:pic>
      <p:pic>
        <p:nvPicPr>
          <p:cNvPr id="7" name="Picture 2" descr="E:\งานกราฟฟิค R8\โลโก้ R8WAY\mdavg1hjrmq4hpqds31c20112014452300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86" y="505069"/>
            <a:ext cx="1656184" cy="152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95155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5231" y="96597"/>
            <a:ext cx="7746643" cy="492617"/>
          </a:xfrm>
          <a:prstGeom prst="roundRect">
            <a:avLst>
              <a:gd name="adj" fmla="val 44118"/>
            </a:avLst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7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สรุปผลการดำเนินงาน ตัวชี้วัดตามคำรับรองการปฏิบัติราชการฯ ปีงบประมาณ 2561 เขตสุขภาพที่ 8 (ไตรมาส 3)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27199" y="4164524"/>
            <a:ext cx="4765263" cy="880623"/>
            <a:chOff x="3098386" y="5552697"/>
            <a:chExt cx="6353684" cy="1174164"/>
          </a:xfrm>
        </p:grpSpPr>
        <p:sp>
          <p:nvSpPr>
            <p:cNvPr id="23" name="Rectangle 22"/>
            <p:cNvSpPr/>
            <p:nvPr/>
          </p:nvSpPr>
          <p:spPr>
            <a:xfrm>
              <a:off x="3214296" y="5729024"/>
              <a:ext cx="6121864" cy="8996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r>
                <a:rPr lang="th-TH" b="1" dirty="0" smtClean="0">
                  <a:solidFill>
                    <a:srgbClr val="0099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15 ตัวชี้วัด ผ่าน 13 ตัวชี้วัด (ร้อยละ 86.67)</a:t>
              </a:r>
              <a:endPara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pic>
          <p:nvPicPr>
            <p:cNvPr id="1030" name="Picture 6" descr="Image result for กราฟ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386" y="5552697"/>
              <a:ext cx="912964" cy="933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8045" y="5592177"/>
              <a:ext cx="894025" cy="89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mage result for ขีดเส้นใต้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21" b="26845"/>
            <a:stretch/>
          </p:blipFill>
          <p:spPr bwMode="auto">
            <a:xfrm>
              <a:off x="3812075" y="6263222"/>
              <a:ext cx="5120309" cy="463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76710" y="749298"/>
            <a:ext cx="8375629" cy="3404224"/>
            <a:chOff x="502276" y="999063"/>
            <a:chExt cx="11167505" cy="45389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/>
            <a:srcRect t="20564" b="29354"/>
            <a:stretch/>
          </p:blipFill>
          <p:spPr>
            <a:xfrm>
              <a:off x="9155485" y="4778961"/>
              <a:ext cx="1159370" cy="360609"/>
            </a:xfrm>
            <a:prstGeom prst="rect">
              <a:avLst/>
            </a:prstGeom>
          </p:spPr>
        </p:pic>
        <p:pic>
          <p:nvPicPr>
            <p:cNvPr id="2" name="Picture 6" descr="Image result for บุคลากรทางการแพทย์ การ์ตูน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596" y="4741180"/>
              <a:ext cx="905509" cy="796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ส่งเสริมป้องกันสุขภาพ การ์์ตูน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063" y="2116881"/>
              <a:ext cx="732600" cy="56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502276" y="999063"/>
              <a:ext cx="11167505" cy="4272882"/>
              <a:chOff x="482933" y="1011942"/>
              <a:chExt cx="10980784" cy="427288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8389" y="1075758"/>
                <a:ext cx="1938591" cy="143751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2554" y="1011942"/>
                <a:ext cx="2906260" cy="193235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2933" y="3260777"/>
                <a:ext cx="2024047" cy="202404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17546" y="3472630"/>
                <a:ext cx="1597290" cy="14509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13402" y="3356110"/>
                <a:ext cx="1749704" cy="1658256"/>
              </a:xfrm>
              <a:prstGeom prst="rect">
                <a:avLst/>
              </a:prstGeom>
            </p:spPr>
          </p:pic>
          <p:sp>
            <p:nvSpPr>
              <p:cNvPr id="4" name="Teardrop 3"/>
              <p:cNvSpPr/>
              <p:nvPr/>
            </p:nvSpPr>
            <p:spPr>
              <a:xfrm rot="14788745">
                <a:off x="3006341" y="1000845"/>
                <a:ext cx="1684072" cy="2147900"/>
              </a:xfrm>
              <a:prstGeom prst="teardrop">
                <a:avLst>
                  <a:gd name="adj" fmla="val 1188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endParaRPr lang="th-TH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506978" y="1475482"/>
                <a:ext cx="2606026" cy="10837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3 ตัวชี้วัด ผ่าน 3 ตัวชี้วัด </a:t>
                </a:r>
              </a:p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(ร้อยละ 100)</a:t>
                </a:r>
              </a:p>
            </p:txBody>
          </p:sp>
          <p:sp>
            <p:nvSpPr>
              <p:cNvPr id="11" name="Teardrop 10"/>
              <p:cNvSpPr/>
              <p:nvPr/>
            </p:nvSpPr>
            <p:spPr>
              <a:xfrm rot="14423966">
                <a:off x="9378805" y="1059361"/>
                <a:ext cx="1883315" cy="2286509"/>
              </a:xfrm>
              <a:prstGeom prst="teardrop">
                <a:avLst>
                  <a:gd name="adj" fmla="val 11279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endParaRPr lang="th-TH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041566" y="1567419"/>
                <a:ext cx="2381391" cy="15760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6 ตัวชี้วัด ผ่าน 5 ตัวชี้วัด </a:t>
                </a:r>
              </a:p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(ร้อยละ 83.33)</a:t>
                </a:r>
              </a:p>
              <a:p>
                <a:pPr algn="ctr" defTabSz="685749"/>
                <a:r>
                  <a:rPr lang="th-TH" sz="1500" b="1" dirty="0">
                    <a:solidFill>
                      <a:srgbClr val="FF0000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ไม่ผ่าน คือ </a:t>
                </a:r>
                <a:r>
                  <a:rPr lang="en-US" sz="1500" b="1" dirty="0">
                    <a:solidFill>
                      <a:srgbClr val="FF0000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RDU </a:t>
                </a:r>
                <a:r>
                  <a:rPr lang="th-TH" sz="1500" b="1" dirty="0">
                    <a:solidFill>
                      <a:srgbClr val="FF0000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ขั้นที่ 2</a:t>
                </a:r>
              </a:p>
            </p:txBody>
          </p:sp>
          <p:sp>
            <p:nvSpPr>
              <p:cNvPr id="17" name="Teardrop 16"/>
              <p:cNvSpPr/>
              <p:nvPr/>
            </p:nvSpPr>
            <p:spPr>
              <a:xfrm rot="15245591">
                <a:off x="2821937" y="3709061"/>
                <a:ext cx="1453999" cy="1532492"/>
              </a:xfrm>
              <a:prstGeom prst="teardrop">
                <a:avLst>
                  <a:gd name="adj" fmla="val 1188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endParaRPr lang="th-TH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676145" y="3907688"/>
                <a:ext cx="1603973" cy="10837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1 ตัวชี้วัด </a:t>
                </a:r>
              </a:p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ผ่าน 1 ตัวชี้วัด (ร้อยละ 100)</a:t>
                </a:r>
              </a:p>
            </p:txBody>
          </p:sp>
          <p:sp>
            <p:nvSpPr>
              <p:cNvPr id="19" name="Teardrop 18"/>
              <p:cNvSpPr/>
              <p:nvPr/>
            </p:nvSpPr>
            <p:spPr>
              <a:xfrm rot="15193569">
                <a:off x="6264124" y="3450134"/>
                <a:ext cx="1742682" cy="1888636"/>
              </a:xfrm>
              <a:prstGeom prst="teardrop">
                <a:avLst>
                  <a:gd name="adj" fmla="val 10494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endParaRPr lang="th-TH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039035" y="3550834"/>
                <a:ext cx="1993845" cy="16994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4 ตัวชี้วัด </a:t>
                </a:r>
              </a:p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ผ่าน 3 ตัวชี้วัด </a:t>
                </a:r>
              </a:p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(ร้อยละ 75)</a:t>
                </a:r>
              </a:p>
              <a:p>
                <a:pPr algn="ctr" defTabSz="685749"/>
                <a:r>
                  <a:rPr lang="th-TH" sz="1500" b="1" dirty="0">
                    <a:solidFill>
                      <a:srgbClr val="FF0000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ไม่ผ่าน คือ </a:t>
                </a:r>
                <a:r>
                  <a:rPr lang="en-US" sz="1500" b="1" dirty="0">
                    <a:solidFill>
                      <a:srgbClr val="FF0000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HA </a:t>
                </a:r>
                <a:r>
                  <a:rPr lang="th-TH" sz="1500" b="1" dirty="0">
                    <a:solidFill>
                      <a:srgbClr val="FF0000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ขั้น 3</a:t>
                </a:r>
              </a:p>
              <a:p>
                <a:pPr algn="ctr" defTabSz="685749"/>
                <a:r>
                  <a:rPr lang="th-TH" sz="1500" b="1" dirty="0">
                    <a:solidFill>
                      <a:srgbClr val="FF0000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รพช.</a:t>
                </a:r>
              </a:p>
            </p:txBody>
          </p:sp>
          <p:sp>
            <p:nvSpPr>
              <p:cNvPr id="21" name="Teardrop 20"/>
              <p:cNvSpPr/>
              <p:nvPr/>
            </p:nvSpPr>
            <p:spPr>
              <a:xfrm rot="14814318">
                <a:off x="9964776" y="3713616"/>
                <a:ext cx="1453999" cy="1532492"/>
              </a:xfrm>
              <a:prstGeom prst="teardrop">
                <a:avLst>
                  <a:gd name="adj" fmla="val 1188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endParaRPr lang="th-TH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818984" y="3912243"/>
                <a:ext cx="1603973" cy="10837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1 ตัวชี้วัด </a:t>
                </a:r>
              </a:p>
              <a:p>
                <a:pPr algn="ctr" defTabSz="685749"/>
                <a:r>
                  <a:rPr lang="th-TH" sz="1500" b="1" dirty="0">
                    <a:solidFill>
                      <a:prstClr val="black"/>
                    </a:solidFill>
                    <a:latin typeface="TH Niramit AS" panose="02000506000000020004" pitchFamily="2" charset="-34"/>
                    <a:cs typeface="TH Niramit AS" panose="02000506000000020004" pitchFamily="2" charset="-34"/>
                  </a:rPr>
                  <a:t>ผ่าน 1 ตัวชี้วัด (ร้อยละ 100)</a:t>
                </a:r>
              </a:p>
            </p:txBody>
          </p:sp>
        </p:grpSp>
        <p:pic>
          <p:nvPicPr>
            <p:cNvPr id="1026" name="Picture 2" descr="Related imag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8908" y="1085716"/>
              <a:ext cx="863997" cy="574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Image result for รางวัล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3710" y="4608857"/>
              <a:ext cx="423374" cy="56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596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00581" y="127987"/>
            <a:ext cx="6127931" cy="528839"/>
          </a:xfrm>
          <a:prstGeom prst="roundRect">
            <a:avLst>
              <a:gd name="adj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 ร้อยละของคณะกรรมการพัฒนาคุณภาพชีวิตระดับอำเภอ (พชอ.) ที่มีคุณภาพ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5228" y="50713"/>
            <a:ext cx="1033530" cy="801353"/>
            <a:chOff x="180304" y="67614"/>
            <a:chExt cx="1378040" cy="1068470"/>
          </a:xfrm>
        </p:grpSpPr>
        <p:pic>
          <p:nvPicPr>
            <p:cNvPr id="2050" name="Picture 2" descr="Image result for วงกลม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72" y="67614"/>
              <a:ext cx="1081826" cy="1068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80304" y="170645"/>
              <a:ext cx="1378040" cy="8339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r>
                <a:rPr lang="en-US" sz="1400" dirty="0">
                  <a:solidFill>
                    <a:srgbClr val="000099"/>
                  </a:solidFill>
                  <a:latin typeface="Comic Sans MS" panose="030F0702030302020204" pitchFamily="66" charset="0"/>
                </a:rPr>
                <a:t>PP&amp;P Excellence</a:t>
              </a:r>
              <a:endParaRPr lang="th-TH" sz="1400" dirty="0">
                <a:solidFill>
                  <a:srgbClr val="000099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Picture 4" descr="Image result for ส่งเสริมป้องกันสุขภาพ การ์์ตู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8" y="4120738"/>
            <a:ext cx="1139780" cy="8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365385" y="4724634"/>
            <a:ext cx="2523457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รายงานจากจังหวัด  ณ 1 ก.ค.61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581532"/>
              </p:ext>
            </p:extLst>
          </p:nvPr>
        </p:nvGraphicFramePr>
        <p:xfrm>
          <a:off x="5003445" y="1197738"/>
          <a:ext cx="3885397" cy="2665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1632400" y="4018212"/>
            <a:ext cx="4578439" cy="956257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 ทุกจังหวัด</a:t>
            </a:r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ีการประชุมจัดทำแผนการดำเนินการและคัดเลือกประเด็นที่สำคัญตามบริบทในพื้นที่ที่เกี่ยวกับการพัฒนาคุณภาพชีวิต</a:t>
            </a:r>
          </a:p>
          <a:p>
            <a:pPr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มาดำเนินการพัฒนาหรือแก้ไขปัญหาอย่างน้อย 2 ประเด็น มีการบูรณาการและมีส่วนร่วมทุกภาคส่วน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811820"/>
              </p:ext>
            </p:extLst>
          </p:nvPr>
        </p:nvGraphicFramePr>
        <p:xfrm>
          <a:off x="309093" y="1207398"/>
          <a:ext cx="4539803" cy="268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25" y="4686214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สี่เหลี่ยมผืนผ้ามุมมน 11"/>
          <p:cNvSpPr/>
          <p:nvPr/>
        </p:nvSpPr>
        <p:spPr>
          <a:xfrm>
            <a:off x="2898445" y="1792978"/>
            <a:ext cx="428198" cy="20045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8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04553" y="99010"/>
            <a:ext cx="6806488" cy="654407"/>
          </a:xfrm>
          <a:prstGeom prst="roundRect">
            <a:avLst>
              <a:gd name="adj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2.ร้อยละของจังหวัดมีศูนย์ปฏิบัติการภาวะฉุกเฉิน (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EOC) </a:t>
            </a:r>
            <a:endParaRPr lang="th-TH" sz="1800" b="1" dirty="0">
              <a:solidFill>
                <a:prstClr val="white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และทีมตระหนักรู้สถานการณ์ (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SAT) </a:t>
            </a:r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ที่สามารถปฏิบัติงานได้จริง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26"/>
            <a:ext cx="1079086" cy="800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8" y="4254763"/>
            <a:ext cx="1309822" cy="765083"/>
          </a:xfrm>
          <a:prstGeom prst="rect">
            <a:avLst/>
          </a:prstGeom>
        </p:spPr>
      </p:pic>
      <p:pic>
        <p:nvPicPr>
          <p:cNvPr id="5122" name="Picture 2" descr="Image result for รถฉุกเฉินการ์ตู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418" y="4120536"/>
            <a:ext cx="899307" cy="89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99" t="13703" r="-1999" b="14327"/>
          <a:stretch/>
        </p:blipFill>
        <p:spPr>
          <a:xfrm>
            <a:off x="2869775" y="3976657"/>
            <a:ext cx="1449477" cy="104318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365385" y="4724634"/>
            <a:ext cx="2523457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รายงานจากจังหวัด  ณ 1 ก.ค.61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6097314"/>
              </p:ext>
            </p:extLst>
          </p:nvPr>
        </p:nvGraphicFramePr>
        <p:xfrm>
          <a:off x="4520484" y="1159172"/>
          <a:ext cx="4368354" cy="2665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803323" y="975755"/>
            <a:ext cx="3573887" cy="1177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ทุกจังหวัดมีการจัดทีมปฏิบัติการระดับจังหวัดในส่วนภารกิจปฏิบัติการ (</a:t>
            </a:r>
            <a:r>
              <a:rPr lang="en-US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Operation Section) </a:t>
            </a:r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เพื่อปฏิบัติการในภาวะปกติและภาวะฉุกเฉินทางสาธารณสุข</a:t>
            </a:r>
          </a:p>
        </p:txBody>
      </p:sp>
      <p:sp>
        <p:nvSpPr>
          <p:cNvPr id="5" name="Rectangle 4"/>
          <p:cNvSpPr/>
          <p:nvPr/>
        </p:nvSpPr>
        <p:spPr>
          <a:xfrm>
            <a:off x="803323" y="2231265"/>
            <a:ext cx="3573887" cy="9002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ทุกจังหวัดมีการจัดทีมตระหนักรู้สถานการณ์ (</a:t>
            </a:r>
            <a:r>
              <a:rPr lang="en-US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SAT) </a:t>
            </a:r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ระดับจังหวัด เพื่อเฝ้าระวัง ตรวจจับและประเมินสถานการณ์การเกิดโรคและภัยสุขภาพ</a:t>
            </a:r>
          </a:p>
        </p:txBody>
      </p:sp>
      <p:pic>
        <p:nvPicPr>
          <p:cNvPr id="1026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1197235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2400892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03323" y="3201852"/>
            <a:ext cx="3573887" cy="6232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มีการรายงานวิเคราะห์ระดับความเสี่ยงสำคัญของโรคและภัยสุขภาพระดับจังหวัด</a:t>
            </a:r>
          </a:p>
        </p:txBody>
      </p:sp>
      <p:pic>
        <p:nvPicPr>
          <p:cNvPr id="15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3298996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มุมมน 15"/>
          <p:cNvSpPr/>
          <p:nvPr/>
        </p:nvSpPr>
        <p:spPr>
          <a:xfrm>
            <a:off x="4607825" y="1811340"/>
            <a:ext cx="532263" cy="17400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79088" y="137644"/>
            <a:ext cx="6760930" cy="499862"/>
          </a:xfrm>
          <a:prstGeom prst="roundRect">
            <a:avLst>
              <a:gd name="adj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3. ร้อยละของโรงพยาบาลที่พัฒนาอนามัยสิ่งแวดล้อมได้ตามเกณฑ์ 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GREEN&amp;CLEAN Hospital</a:t>
            </a:r>
            <a:endParaRPr lang="th-TH" sz="1800" b="1" dirty="0">
              <a:solidFill>
                <a:prstClr val="white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0" y="94949"/>
            <a:ext cx="1079086" cy="800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9762" b="20967"/>
          <a:stretch/>
        </p:blipFill>
        <p:spPr>
          <a:xfrm>
            <a:off x="245657" y="1720501"/>
            <a:ext cx="774093" cy="431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6" y="1065569"/>
            <a:ext cx="948059" cy="53328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79089" y="4727841"/>
            <a:ext cx="4070567" cy="34510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marL="214298" indent="-214298" defTabSz="685749">
              <a:buFont typeface="Wingdings" panose="05000000000000000000" pitchFamily="2" charset="2"/>
              <a:buChar char="þ"/>
            </a:pP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GREEN&amp;CLEAN Hospital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ระดับพื้นฐานขึ้นไป ผ่านเกณฑ์ ร้อยละ 100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53050" y="4804903"/>
            <a:ext cx="2523457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รายงานจากจังหวัด  ณ 1 ก.ค.61</a:t>
            </a:r>
          </a:p>
        </p:txBody>
      </p:sp>
      <p:pic>
        <p:nvPicPr>
          <p:cNvPr id="18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37" y="4647070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2195211"/>
              </p:ext>
            </p:extLst>
          </p:nvPr>
        </p:nvGraphicFramePr>
        <p:xfrm>
          <a:off x="121276" y="2493313"/>
          <a:ext cx="8803784" cy="213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213258" y="3081274"/>
            <a:ext cx="1071413" cy="118221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13" name="แผนภูมิ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352374"/>
              </p:ext>
            </p:extLst>
          </p:nvPr>
        </p:nvGraphicFramePr>
        <p:xfrm>
          <a:off x="1188079" y="718276"/>
          <a:ext cx="7765961" cy="1754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สี่เหลี่ยมผืนผ้ามุมมน 4"/>
          <p:cNvSpPr/>
          <p:nvPr/>
        </p:nvSpPr>
        <p:spPr>
          <a:xfrm>
            <a:off x="5732060" y="736979"/>
            <a:ext cx="532263" cy="17400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4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96" y="735708"/>
            <a:ext cx="1238304" cy="116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6933" y="77277"/>
            <a:ext cx="1714500" cy="1143001"/>
            <a:chOff x="122350" y="-38637"/>
            <a:chExt cx="2286000" cy="1524001"/>
          </a:xfrm>
        </p:grpSpPr>
        <p:pic>
          <p:nvPicPr>
            <p:cNvPr id="3076" name="Picture 4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50" y="-38637"/>
              <a:ext cx="2286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007772" y="403807"/>
              <a:ext cx="1378040" cy="8709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r>
                <a:rPr lang="en-US" sz="1400" dirty="0">
                  <a:solidFill>
                    <a:srgbClr val="000099"/>
                  </a:solidFill>
                  <a:latin typeface="Comic Sans MS" panose="030F0702030302020204" pitchFamily="66" charset="0"/>
                </a:rPr>
                <a:t>Service Excellence</a:t>
              </a:r>
              <a:endParaRPr lang="th-TH" sz="1400" dirty="0">
                <a:solidFill>
                  <a:srgbClr val="000099"/>
                </a:solidFill>
                <a:latin typeface="Comic Sans MS" panose="030F0702030302020204" pitchFamily="66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52938"/>
              </p:ext>
            </p:extLst>
          </p:nvPr>
        </p:nvGraphicFramePr>
        <p:xfrm>
          <a:off x="6365384" y="2187812"/>
          <a:ext cx="2596374" cy="28117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771763"/>
                <a:gridCol w="680048"/>
                <a:gridCol w="695459"/>
                <a:gridCol w="449104"/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 </a:t>
                      </a:r>
                    </a:p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(เป้าหมาย)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 สะสม</a:t>
                      </a:r>
                      <a:r>
                        <a:rPr lang="th-TH" sz="1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(แห่ง)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ผ่านประเมิน </a:t>
                      </a:r>
                      <a:r>
                        <a:rPr lang="en-US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PCC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009900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อุดรธานี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88.89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นครพนม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57.14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เลย 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68580" marR="68580" marT="34290" marB="34290"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หนองคาย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69.23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หนองบัวลำภู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50.00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บึงกาฬ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เขตสุขภาพที่ 8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81.16</a:t>
                      </a:r>
                      <a:endParaRPr lang="th-TH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009900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707257" y="191776"/>
            <a:ext cx="6082051" cy="396026"/>
          </a:xfrm>
          <a:prstGeom prst="roundRect">
            <a:avLst>
              <a:gd name="adj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4. ร้อยละของคลินิกหมอครอบครัวที่เปิดดำเนินการในพื้นที่ (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Primary Care Cluster)</a:t>
            </a:r>
            <a:endParaRPr lang="th-TH" sz="1800" b="1" dirty="0">
              <a:solidFill>
                <a:prstClr val="white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163" y="1062307"/>
            <a:ext cx="1316147" cy="8159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365385" y="4724634"/>
            <a:ext cx="2523457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รายงานจากจังหวัด  ณ 1 ก.ค.61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127342"/>
              </p:ext>
            </p:extLst>
          </p:nvPr>
        </p:nvGraphicFramePr>
        <p:xfrm>
          <a:off x="86933" y="1796604"/>
          <a:ext cx="6123903" cy="194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สี่เหลี่ยมผืนผ้ามุมมน 11"/>
          <p:cNvSpPr/>
          <p:nvPr/>
        </p:nvSpPr>
        <p:spPr>
          <a:xfrm>
            <a:off x="86934" y="2130757"/>
            <a:ext cx="855952" cy="17400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9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41493" y="152009"/>
            <a:ext cx="5843789" cy="5820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5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5. ร้อยละของโรงพยาบาลที่ใช้ยาอย่างสมเหตุผล (</a:t>
            </a:r>
            <a:r>
              <a:rPr lang="en-US" sz="15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RDU)</a:t>
            </a:r>
            <a:r>
              <a:rPr lang="th-TH" sz="15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และ</a:t>
            </a:r>
          </a:p>
          <a:p>
            <a:pPr algn="ctr" defTabSz="685749"/>
            <a:r>
              <a:rPr lang="th-TH" sz="15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ร้อยละของโรงพยาบาลมีระบบจัดการการดื้อยาต้านจุลชีพอย่างบูรณาการ (</a:t>
            </a:r>
            <a:r>
              <a:rPr lang="en-US" sz="15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AMR)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170350" y="4114800"/>
            <a:ext cx="3735532" cy="985834"/>
          </a:xfrm>
          <a:prstGeom prst="roundRect">
            <a:avLst>
              <a:gd name="adj" fmla="val 4335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defTabSz="685749"/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Small Success </a:t>
            </a:r>
          </a:p>
          <a:p>
            <a:pPr defTabSz="685749"/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-RDU 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ขั้นที่ 1 ร้อยละ 80   </a:t>
            </a: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–RDU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ขั้นที่ 2 ร้อยละ 15</a:t>
            </a:r>
          </a:p>
          <a:p>
            <a:pPr defTabSz="685749"/>
            <a:r>
              <a:rPr lang="th-TH" sz="1400" b="1" u="sng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ผลงานเขตสุขภาพที่ 8</a:t>
            </a:r>
          </a:p>
          <a:p>
            <a:pPr defTabSz="685749"/>
            <a:r>
              <a:rPr lang="en-US" sz="1400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</a:t>
            </a: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RDU 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ขั้นที่ 1</a:t>
            </a: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ผ่านเกณฑ์ </a:t>
            </a: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</a:t>
            </a:r>
            <a:r>
              <a:rPr lang="en-US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</a:t>
            </a:r>
            <a:r>
              <a:rPr lang="en-US" sz="14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RDU </a:t>
            </a:r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ขั้นที่ 2 ไม่ผ่านเกณฑ์</a:t>
            </a:r>
          </a:p>
          <a:p>
            <a:pPr defTabSz="685749"/>
            <a:r>
              <a:rPr lang="en-US" sz="1400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  <a:sym typeface="Wingdings" panose="05000000000000000000" pitchFamily="2" charset="2"/>
              </a:rPr>
              <a:t></a:t>
            </a: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AMR 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รพ.มีระบบการจัดการอย่างบูรณาการ ร้อยละ 100</a:t>
            </a:r>
            <a:endParaRPr lang="en-US" sz="1400" b="1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18" t="5915" r="3364" b="15501"/>
          <a:stretch/>
        </p:blipFill>
        <p:spPr>
          <a:xfrm>
            <a:off x="96595" y="67618"/>
            <a:ext cx="1564783" cy="8983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887" y="4772557"/>
            <a:ext cx="2108112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กบรส. ณ 1 ก.ค.61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763161"/>
              </p:ext>
            </p:extLst>
          </p:nvPr>
        </p:nvGraphicFramePr>
        <p:xfrm>
          <a:off x="96595" y="2550756"/>
          <a:ext cx="4805429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611231"/>
              </p:ext>
            </p:extLst>
          </p:nvPr>
        </p:nvGraphicFramePr>
        <p:xfrm>
          <a:off x="5129626" y="2511822"/>
          <a:ext cx="3816980" cy="1527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แผนภูมิ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055091"/>
              </p:ext>
            </p:extLst>
          </p:nvPr>
        </p:nvGraphicFramePr>
        <p:xfrm>
          <a:off x="96595" y="965918"/>
          <a:ext cx="8693239" cy="1477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Oval 12"/>
          <p:cNvSpPr/>
          <p:nvPr/>
        </p:nvSpPr>
        <p:spPr>
          <a:xfrm>
            <a:off x="144889" y="3173107"/>
            <a:ext cx="734096" cy="894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9"/>
            <a:endParaRPr lang="th-TH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472" l="0" r="98294"/>
                    </a14:imgEffect>
                  </a14:imgLayer>
                </a14:imgProps>
              </a:ext>
            </a:extLst>
          </a:blip>
          <a:srcRect l="21198" r="9106"/>
          <a:stretch/>
        </p:blipFill>
        <p:spPr>
          <a:xfrm>
            <a:off x="8152327" y="4242918"/>
            <a:ext cx="666482" cy="432437"/>
          </a:xfrm>
          <a:prstGeom prst="rect">
            <a:avLst/>
          </a:prstGeom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8638052" y="4730511"/>
            <a:ext cx="361519" cy="3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565253" y="3664387"/>
            <a:ext cx="180759" cy="1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8989" y="126589"/>
            <a:ext cx="6133563" cy="462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6. ร้อยละของผู้ป่วยที่เข้ารับการผ่าตัดแบบ 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One Day Surgery </a:t>
            </a:r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(เป้าหมาย ร้อยละ 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18" t="5915" r="3364" b="15501"/>
          <a:stretch/>
        </p:blipFill>
        <p:spPr>
          <a:xfrm>
            <a:off x="96595" y="67618"/>
            <a:ext cx="1564783" cy="898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3" y="3783635"/>
            <a:ext cx="1383473" cy="921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098" y="3736867"/>
            <a:ext cx="1036490" cy="100938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6595" y="4787475"/>
            <a:ext cx="2523457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รายงานจากจังหวัด  ณ 31 มี.ค.61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27589" y="3660821"/>
            <a:ext cx="6091220" cy="139469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marL="214298" indent="-214298" defTabSz="685749">
              <a:buFont typeface="Wingdings" panose="05000000000000000000" pitchFamily="2" charset="2"/>
              <a:buChar char="þ"/>
            </a:pP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One Day Surgery 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เขตสุขภาพที่ 8 รอบที่ 1 จำนวน 5 แห่ง ผ่านการประเมินทุกแห่ง ร้อยละ 100 </a:t>
            </a:r>
          </a:p>
          <a:p>
            <a:pPr marL="214298" indent="-214298" defTabSz="685749">
              <a:buFont typeface="Wingdings" panose="05000000000000000000" pitchFamily="2" charset="2"/>
              <a:buChar char="þ"/>
            </a:pP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One Day Surgery 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เขตสุขภาพที่ 8 รอบที่ 2 จำนวน 6 แห่ง ผ่านการประเมินทุกแห่ง ร้อยละ 100 </a:t>
            </a:r>
          </a:p>
          <a:p>
            <a:pPr marL="214298" indent="-214298" defTabSz="685749">
              <a:buFont typeface="Wingdings" panose="05000000000000000000" pitchFamily="2" charset="2"/>
              <a:buChar char="þ"/>
            </a:pP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ภาพรวมเขต มี รพ.ที่ผ่านการประเมิน 11 แห่ง ได้แก่ รพศ. 2 แห่ง (รพ.อุดรธานี, รพ.สกลนคร), รพท. 5 แห่ง       (รพ.นครพนม, รพ.บึงกาฬ, รพ.เลย, รพ.หนองคาย และ รพ.หนองบัวลำภู) รพช. 4 แห่ง (รพ.ศรีสงคราม,  รพ.ศรีบุญเรือง, รพ.เพ็ญ และ รพ.เซกา)  </a:t>
            </a:r>
          </a:p>
          <a:p>
            <a:pPr marL="214298" indent="-214298" defTabSz="685749">
              <a:buFont typeface="Wingdings" panose="05000000000000000000" pitchFamily="2" charset="2"/>
              <a:buChar char="þ"/>
            </a:pP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พบผู้ป่วยทั้งหมด 881 ราย เข้ารับการผ่าตัดแบบ </a:t>
            </a: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One Day Surgery 270 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 </a:t>
            </a:r>
            <a:r>
              <a:rPr lang="th-TH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ร้อยละ 30.65</a:t>
            </a:r>
          </a:p>
        </p:txBody>
      </p:sp>
      <p:pic>
        <p:nvPicPr>
          <p:cNvPr id="11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322" y="4644994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569760"/>
              </p:ext>
            </p:extLst>
          </p:nvPr>
        </p:nvGraphicFramePr>
        <p:xfrm>
          <a:off x="444322" y="965917"/>
          <a:ext cx="8268236" cy="257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1714429" y="2193445"/>
            <a:ext cx="775952" cy="507830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รพ.อุดรธานี</a:t>
            </a:r>
            <a:endParaRPr lang="th-TH" sz="14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9351" y="2193446"/>
            <a:ext cx="825319" cy="288539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รพ.สกลนคร</a:t>
            </a:r>
            <a:endParaRPr lang="th-TH" sz="14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3468" y="2193445"/>
            <a:ext cx="1006163" cy="507830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รพ.นครพนม</a:t>
            </a:r>
          </a:p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รพ.ศรีสงคราม</a:t>
            </a:r>
            <a:endParaRPr lang="th-TH" sz="14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69534" y="2191141"/>
            <a:ext cx="875148" cy="507830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รพ.บึงกาฬ</a:t>
            </a:r>
          </a:p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รพ.เซกา</a:t>
            </a:r>
            <a:endParaRPr lang="th-TH" sz="14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69790" y="2193446"/>
            <a:ext cx="875148" cy="288539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รพ.เลย</a:t>
            </a:r>
            <a:endParaRPr lang="th-TH" sz="14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01588" y="2191144"/>
            <a:ext cx="875148" cy="507830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รพ.หนองคาย</a:t>
            </a:r>
            <a:endParaRPr lang="th-TH" sz="14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33388" y="2191142"/>
            <a:ext cx="1044185" cy="500135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รพ.หนองบัวลำภู</a:t>
            </a:r>
          </a:p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รพ.ศรีบุญเรือง</a:t>
            </a:r>
            <a:endParaRPr lang="th-TH" sz="1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2467" y="1844893"/>
            <a:ext cx="794784" cy="715578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รพศ. 2 แห่ง </a:t>
            </a:r>
          </a:p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รพท. 5 แห่ง</a:t>
            </a:r>
          </a:p>
          <a:p>
            <a:pPr defTabSz="685749"/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รพช. 4 แห่ง </a:t>
            </a:r>
            <a:endParaRPr lang="th-TH" sz="1400" dirty="0">
              <a:solidFill>
                <a:prstClr val="black"/>
              </a:solidFill>
            </a:endParaRPr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545136" y="1721324"/>
            <a:ext cx="957868" cy="17400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31762" r="42606" b="33791"/>
          <a:stretch/>
        </p:blipFill>
        <p:spPr bwMode="auto">
          <a:xfrm>
            <a:off x="320472" y="1221600"/>
            <a:ext cx="5913120" cy="262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8" t="66288" r="24700" b="15361"/>
          <a:stretch/>
        </p:blipFill>
        <p:spPr bwMode="auto">
          <a:xfrm>
            <a:off x="-36512" y="3715549"/>
            <a:ext cx="9180512" cy="1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505048" y="1537072"/>
            <a:ext cx="1008112" cy="1782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-3056" y="-15131"/>
            <a:ext cx="9144000" cy="10747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แนวทางการตรวจราชการกระทรวงสาธารณสุข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พ.ศ.2562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วงรี 9"/>
          <p:cNvSpPr/>
          <p:nvPr/>
        </p:nvSpPr>
        <p:spPr>
          <a:xfrm>
            <a:off x="6804248" y="1221600"/>
            <a:ext cx="2304256" cy="232225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/>
          <p:cNvSpPr txBox="1"/>
          <p:nvPr/>
        </p:nvSpPr>
        <p:spPr>
          <a:xfrm>
            <a:off x="7236296" y="1445279"/>
            <a:ext cx="170142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ครอบคลุม </a:t>
            </a:r>
          </a:p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 ประเด็น</a:t>
            </a:r>
          </a:p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PA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ปลัดฯ </a:t>
            </a:r>
          </a:p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PA </a:t>
            </a:r>
            <a:r>
              <a:rPr lang="th-TH" sz="3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ผตร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3543859"/>
            <a:ext cx="3455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VDO Con.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 </a:t>
            </a:r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ก.ย. 2561</a:t>
            </a:r>
            <a:endParaRPr lang="th-T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ลูกศรขวา 11"/>
          <p:cNvSpPr/>
          <p:nvPr/>
        </p:nvSpPr>
        <p:spPr>
          <a:xfrm>
            <a:off x="5724128" y="1919396"/>
            <a:ext cx="1008112" cy="101755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1" t="78606" r="65860" b="15361"/>
          <a:stretch/>
        </p:blipFill>
        <p:spPr bwMode="auto">
          <a:xfrm>
            <a:off x="1171782" y="4672606"/>
            <a:ext cx="6048672" cy="46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86114" y="3903799"/>
            <a:ext cx="5214322" cy="578882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r>
              <a:rPr lang="en-US" sz="2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 </a:t>
            </a:r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 </a:t>
            </a:r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55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</a:t>
            </a:r>
            <a:endParaRPr lang="th-TH" sz="2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508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64219" y="172465"/>
            <a:ext cx="5780132" cy="6885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7. อัตราการเสียชีวิตของผู้เจ็บป่วยวิกฤตฉุกเฉิน ภายใน 24 ชั่วโมง</a:t>
            </a:r>
          </a:p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ในโรงพยาบาลระดับ 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F2 </a:t>
            </a:r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ขึ้นไป (ทั้งที่ 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ER </a:t>
            </a:r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Admit)</a:t>
            </a:r>
            <a:endParaRPr lang="th-TH" sz="1800" b="1" dirty="0">
              <a:solidFill>
                <a:prstClr val="white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18" t="5915" r="3364" b="15501"/>
          <a:stretch/>
        </p:blipFill>
        <p:spPr>
          <a:xfrm>
            <a:off x="96595" y="67618"/>
            <a:ext cx="1564783" cy="89830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82966"/>
              </p:ext>
            </p:extLst>
          </p:nvPr>
        </p:nvGraphicFramePr>
        <p:xfrm>
          <a:off x="290558" y="946077"/>
          <a:ext cx="4463727" cy="2417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6564"/>
                <a:gridCol w="647163"/>
              </a:tblGrid>
              <a:tr h="44148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small success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ผลงาน </a:t>
                      </a:r>
                    </a:p>
                    <a:p>
                      <a:pPr algn="ctr" fontAlgn="t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(ร้อยละ)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58654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1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 ระบบข้อมูล</a:t>
                      </a:r>
                      <a:b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- จำนวน รพ. </a:t>
                      </a:r>
                      <a:r>
                        <a:rPr lang="en-US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F2 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ขึ้นไป ส่งข้อมูลแฟ้ม </a:t>
                      </a:r>
                      <a:r>
                        <a:rPr lang="en-US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Accident </a:t>
                      </a:r>
                      <a:r>
                        <a:rPr lang="th-TH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เป้าหมายร้อย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ละ 60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75824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2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. การจัดการสาธารณภัยในสถานพยาบาล</a:t>
                      </a:r>
                      <a:b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- จำนวนโรงพยาบาลตั้งแต่ </a:t>
                      </a:r>
                      <a:r>
                        <a:rPr lang="en-US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F2 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ขึ้นไป</a:t>
                      </a:r>
                      <a:r>
                        <a:rPr lang="th-TH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ที่ประเมิน </a:t>
                      </a:r>
                      <a:r>
                        <a:rPr lang="en-US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Hospital </a:t>
                      </a:r>
                      <a:r>
                        <a:rPr lang="en-US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Safety Index  </a:t>
                      </a:r>
                      <a:br>
                        <a:rPr lang="en-US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</a:br>
                      <a:r>
                        <a:rPr lang="en-US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</a:t>
                      </a:r>
                      <a:r>
                        <a:rPr lang="th-TH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เป้าหมายร้อย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ละ </a:t>
                      </a:r>
                      <a:r>
                        <a:rPr lang="th-TH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1484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- จำนวนของโรงพยาบาลตั้งแต่ </a:t>
                      </a:r>
                      <a:r>
                        <a:rPr lang="en-US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F2 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ขึ้น</a:t>
                      </a:r>
                      <a:r>
                        <a:rPr lang="th-TH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ไป ผ่าน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เกณฑ์ </a:t>
                      </a:r>
                      <a:r>
                        <a:rPr lang="en-US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ECS 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คุณภาพ </a:t>
                      </a:r>
                      <a:r>
                        <a:rPr lang="th-TH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</a:t>
                      </a:r>
                    </a:p>
                    <a:p>
                      <a:pPr algn="l" fontAlgn="t"/>
                      <a:r>
                        <a:rPr lang="th-TH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เป้าหมายร้อย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ละ 70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801052"/>
              </p:ext>
            </p:extLst>
          </p:nvPr>
        </p:nvGraphicFramePr>
        <p:xfrm>
          <a:off x="4809063" y="965915"/>
          <a:ext cx="4122481" cy="1840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056" y="2497042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932312"/>
              </p:ext>
            </p:extLst>
          </p:nvPr>
        </p:nvGraphicFramePr>
        <p:xfrm>
          <a:off x="3255135" y="2941883"/>
          <a:ext cx="558903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434662" y="4684691"/>
            <a:ext cx="2453426" cy="2869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HDC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กระทรวงสาธารณสุข 1 ก.ค.61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80730" y="2591668"/>
            <a:ext cx="2182969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รายงานจากจังหวัด  ณ 1 ก.ค.61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1141" y="3148885"/>
            <a:ext cx="2820473" cy="136194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marL="214298" indent="-214298" defTabSz="685749">
              <a:buFont typeface="Wingdings" panose="05000000000000000000" pitchFamily="2" charset="2"/>
              <a:buChar char="þ"/>
            </a:pPr>
            <a:r>
              <a:rPr lang="th-TH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ผลการดำเนินงาน ผ่านเกณฑ์ </a:t>
            </a:r>
            <a:r>
              <a:rPr lang="en-US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Small Success </a:t>
            </a:r>
            <a:r>
              <a:rPr lang="th-TH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ทุกตัวชี้วัด</a:t>
            </a:r>
          </a:p>
          <a:p>
            <a:pPr marL="214298" indent="-214298" defTabSz="685749">
              <a:buFont typeface="Wingdings" panose="05000000000000000000" pitchFamily="2" charset="2"/>
              <a:buChar char="þ"/>
            </a:pPr>
            <a:r>
              <a:rPr lang="th-TH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อัตราการเสียชีวิตของผู้เจ็บป่วยวิกฤตฉุกเฉิน ภายใน 24 ชั่วโมงในโรงพยาบาลระดับ </a:t>
            </a:r>
            <a:r>
              <a:rPr lang="en-US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F2 </a:t>
            </a:r>
            <a:r>
              <a:rPr lang="th-TH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ขึ้นไป (ทั้งที่ </a:t>
            </a:r>
            <a:r>
              <a:rPr lang="en-US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ER </a:t>
            </a:r>
            <a:r>
              <a:rPr lang="th-TH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Admit) </a:t>
            </a:r>
            <a:r>
              <a:rPr lang="th-TH" sz="1400" b="1" dirty="0">
                <a:solidFill>
                  <a:srgbClr val="000099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ร้อยละ 2.04 (ผ่านเกณฑ์น้อยกว่าร้อยละ 12)</a:t>
            </a:r>
            <a:endParaRPr lang="en-US" sz="1400" b="1" dirty="0">
              <a:solidFill>
                <a:srgbClr val="000099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4935373" y="1566082"/>
            <a:ext cx="458906" cy="11596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8036825" y="4247865"/>
            <a:ext cx="765981" cy="7238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78996" y="174884"/>
            <a:ext cx="4604198" cy="4349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8. อัตราความสำเร็จการรักษาผู้ป่วยวัณโรคปอดรายใหม่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18" t="5915" r="3364" b="15501"/>
          <a:stretch/>
        </p:blipFill>
        <p:spPr>
          <a:xfrm>
            <a:off x="96595" y="67618"/>
            <a:ext cx="1564783" cy="898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6849"/>
          <a:stretch/>
        </p:blipFill>
        <p:spPr>
          <a:xfrm>
            <a:off x="96595" y="4147399"/>
            <a:ext cx="1195001" cy="87415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91594" y="4252891"/>
            <a:ext cx="2098772" cy="694250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สคร.8 อุดรธานี, สำนักวัณโรค กรมควบคุมโรค โปรแกรม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TBCM online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ณ 1 ก.ค.61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13247" y="4339989"/>
            <a:ext cx="5291919" cy="43812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marL="214298" indent="-214298" defTabSz="685749">
              <a:buFont typeface="Wingdings" panose="05000000000000000000" pitchFamily="2" charset="2"/>
              <a:buChar char="þ"/>
            </a:pPr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อัตราความสำเร็จการรักษาผู้ป่วยวัณโรคปอดรายใหม่ ร้อยละ 89.38 ( </a:t>
            </a:r>
            <a:r>
              <a:rPr lang="en-US" sz="1500" b="1" u="sng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 </a:t>
            </a:r>
            <a:r>
              <a:rPr lang="en-US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85%</a:t>
            </a:r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pic>
        <p:nvPicPr>
          <p:cNvPr id="14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78" y="4371373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720125"/>
              </p:ext>
            </p:extLst>
          </p:nvPr>
        </p:nvGraphicFramePr>
        <p:xfrm>
          <a:off x="5042083" y="965915"/>
          <a:ext cx="3976069" cy="2994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664846"/>
              </p:ext>
            </p:extLst>
          </p:nvPr>
        </p:nvGraphicFramePr>
        <p:xfrm>
          <a:off x="86935" y="1297953"/>
          <a:ext cx="4926170" cy="2828308"/>
        </p:xfrm>
        <a:graphic>
          <a:graphicData uri="http://schemas.openxmlformats.org/drawingml/2006/table">
            <a:tbl>
              <a:tblPr firstRow="1" firstCol="1" lastRow="1">
                <a:tableStyleId>{93296810-A885-4BE3-A3E7-6D5BEEA58F35}</a:tableStyleId>
              </a:tblPr>
              <a:tblGrid>
                <a:gridCol w="864782"/>
                <a:gridCol w="485337"/>
                <a:gridCol w="626525"/>
                <a:gridCol w="476513"/>
                <a:gridCol w="476513"/>
                <a:gridCol w="655205"/>
                <a:gridCol w="741242"/>
                <a:gridCol w="600053"/>
              </a:tblGrid>
              <a:tr h="44148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เสียชีวิต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ขาดยา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ล้มเหลว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โอนออก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กำลังรักษา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รักษาครบ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รักษาหาย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</a:tr>
              <a:tr h="2983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เลย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5.9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31.7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13.9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45.5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</a:tr>
              <a:tr h="2983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นครพนม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10.7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36.4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20.7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29.8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</a:tr>
              <a:tr h="2983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บึงกาฬ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8.9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33.3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27.8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26.7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</a:tr>
              <a:tr h="2983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สกลนคร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7.3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45.0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15.2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28.3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</a:tr>
              <a:tr h="2983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หนองคาย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8.6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17.2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24.1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42.2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</a:tr>
              <a:tr h="2983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หนองบัวลำภู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6.5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23.7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19.4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50.5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</a:tr>
              <a:tr h="2983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อุดรธานี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10.5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25.7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16.2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43.6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/>
                </a:tc>
              </a:tr>
              <a:tr h="2983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เขต  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8.7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1.7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30.8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18.6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38.2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7144" marR="7144" marT="7144" marB="0" anchor="ctr">
                    <a:solidFill>
                      <a:srgbClr val="0099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6595" y="965918"/>
            <a:ext cx="4916509" cy="294605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5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ข้อมูลการรักษาวัณโรค (ร้อยละ)</a:t>
            </a:r>
          </a:p>
        </p:txBody>
      </p:sp>
      <p:sp>
        <p:nvSpPr>
          <p:cNvPr id="11" name="Oval 10"/>
          <p:cNvSpPr/>
          <p:nvPr/>
        </p:nvSpPr>
        <p:spPr>
          <a:xfrm>
            <a:off x="8358021" y="2240926"/>
            <a:ext cx="620710" cy="6048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1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59677" y="164205"/>
            <a:ext cx="4887535" cy="5892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b="1" dirty="0" smtClean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9. </a:t>
            </a:r>
            <a:r>
              <a:rPr lang="th-TH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จำนวนเมืองสมุนไพร อย่างน้อยเขตละ 1 จังหวัด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18" t="5915" r="3364" b="15501"/>
          <a:stretch/>
        </p:blipFill>
        <p:spPr>
          <a:xfrm>
            <a:off x="96595" y="67618"/>
            <a:ext cx="1564783" cy="898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98" y="4188824"/>
            <a:ext cx="1074583" cy="79922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84141" y="4699697"/>
            <a:ext cx="2523457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รายงานจากจังหวัดสกลนคร  ณ 1 ก.ค.61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76960" y="1230644"/>
            <a:ext cx="4535577" cy="5543950"/>
          </a:xfrm>
          <a:prstGeom prst="roundRect">
            <a:avLst>
              <a:gd name="adj" fmla="val 13189"/>
            </a:avLst>
          </a:prstGeom>
          <a:noFill/>
          <a:ln w="38100">
            <a:solidFill>
              <a:srgbClr val="009900"/>
            </a:solidFill>
          </a:ln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b="1" dirty="0" smtClean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       จังหวัด</a:t>
            </a:r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สกลนคร มีฐานข้อมูล ผู้ปลูก/ผู้จำหน่าย/พื้นที่ปลูก/แปรรูป/ปริมาณวัตถุดิบสมุนไพรที่ได้มาตรฐานของจังหวัด ซึ่งมีการ</a:t>
            </a:r>
            <a:r>
              <a:rPr lang="th-TH" b="1" dirty="0" smtClean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ดำเนินงาน ดังนี้ </a:t>
            </a:r>
          </a:p>
          <a:p>
            <a:pPr defTabSz="685749"/>
            <a:r>
              <a:rPr lang="th-TH" b="1" dirty="0" smtClean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 การ</a:t>
            </a:r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อบรมยุทธศาสตร์กลุ่มปลูกสมุนไพร </a:t>
            </a:r>
            <a:endParaRPr lang="th-TH" b="1" dirty="0" smtClean="0">
              <a:solidFill>
                <a:srgbClr val="0099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defTabSz="685749"/>
            <a:r>
              <a:rPr lang="th-TH" b="1" dirty="0" smtClean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การดำเนินการส่งเสริมการรวมกลุ่มเกษตรกรในการแปรรูปสมุนไพร </a:t>
            </a:r>
            <a:endParaRPr lang="th-TH" b="1" dirty="0" smtClean="0">
              <a:solidFill>
                <a:srgbClr val="0099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defTabSz="685749"/>
            <a:r>
              <a:rPr lang="th-TH" b="1" dirty="0" smtClean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การอบรมการสร้างผู้ประกอบการรุ่นใหม่ </a:t>
            </a:r>
            <a:endParaRPr lang="th-TH" b="1" dirty="0" smtClean="0">
              <a:solidFill>
                <a:srgbClr val="0099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defTabSz="685749"/>
            <a:r>
              <a:rPr lang="th-TH" b="1" dirty="0" smtClean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b="1" dirty="0">
                <a:solidFill>
                  <a:srgbClr val="0099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 ศูนย์แปรรูปสมุนไพร 6 แห่ง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107595" y="1879361"/>
            <a:ext cx="3888414" cy="2810039"/>
          </a:xfrm>
          <a:prstGeom prst="roundRect">
            <a:avLst>
              <a:gd name="adj" fmla="val 16138"/>
            </a:avLst>
          </a:prstGeom>
          <a:solidFill>
            <a:srgbClr val="009900"/>
          </a:solidFill>
          <a:ln w="38100">
            <a:solidFill>
              <a:srgbClr val="009900"/>
            </a:solidFill>
          </a:ln>
        </p:spPr>
        <p:txBody>
          <a:bodyPr wrap="square" lIns="68576" tIns="34289" rIns="68576" bIns="34289">
            <a:spAutoFit/>
          </a:bodyPr>
          <a:lstStyle/>
          <a:p>
            <a:pPr algn="r" defTabSz="685749"/>
            <a:endParaRPr lang="th-TH" sz="1800" b="1" dirty="0">
              <a:solidFill>
                <a:prstClr val="white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จังหวัดสกลนคร</a:t>
            </a:r>
          </a:p>
          <a:p>
            <a:pPr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 มีแหล่งจำหน่ายสมุนไพร 18 รพ.</a:t>
            </a:r>
          </a:p>
          <a:p>
            <a:pPr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 มีร้านประชารัฐ</a:t>
            </a:r>
          </a:p>
          <a:p>
            <a:pPr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3. มีร้านจำหน่วยสมุนไพรใจใส รวม 20 แห่ง</a:t>
            </a:r>
          </a:p>
          <a:p>
            <a:pPr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4. มี 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product champion </a:t>
            </a:r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รพ.พระอาจารย์ฝั้น คือ อาชาพยศ, ราณีพลีชีพ</a:t>
            </a:r>
          </a:p>
          <a:p>
            <a:pPr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5. ผลิตภัณฑ์สมุนไพรเด่น คือ ชาชงดาวสาวหลง และ หัวเชื้อน้ำมันหอมสาวหลง </a:t>
            </a:r>
          </a:p>
        </p:txBody>
      </p:sp>
      <p:pic>
        <p:nvPicPr>
          <p:cNvPr id="7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68" y="1025390"/>
            <a:ext cx="661337" cy="6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74" y="1603330"/>
            <a:ext cx="661337" cy="6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863" y="975329"/>
            <a:ext cx="1740149" cy="1122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6887" y="999674"/>
            <a:ext cx="1428975" cy="1098528"/>
          </a:xfrm>
          <a:prstGeom prst="rect">
            <a:avLst/>
          </a:prstGeom>
        </p:spPr>
      </p:pic>
      <p:pic>
        <p:nvPicPr>
          <p:cNvPr id="8194" name="Picture 2" descr="Image result for สมุนไพร การ์ตู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782770"/>
            <a:ext cx="1360733" cy="136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ดาว 5 แฉก 11"/>
          <p:cNvSpPr/>
          <p:nvPr/>
        </p:nvSpPr>
        <p:spPr>
          <a:xfrm>
            <a:off x="8035123" y="2264665"/>
            <a:ext cx="757451" cy="7344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9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People cir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4"/>
            <a:ext cx="1516487" cy="15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41493" y="152665"/>
            <a:ext cx="4951925" cy="444326"/>
          </a:xfrm>
          <a:prstGeom prst="roundRect">
            <a:avLst>
              <a:gd name="adj" fmla="val 50000"/>
            </a:avLst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10. อัตราการคงอยู่ของบุคลากรสาธารณสุข (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Retention rate)</a:t>
            </a:r>
            <a:endParaRPr lang="th-TH" sz="1800" b="1" dirty="0">
              <a:solidFill>
                <a:prstClr val="white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478" y="374826"/>
            <a:ext cx="1033530" cy="653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en-US" sz="1400" dirty="0">
                <a:solidFill>
                  <a:srgbClr val="000099"/>
                </a:solidFill>
                <a:latin typeface="Comic Sans MS" panose="030F0702030302020204" pitchFamily="66" charset="0"/>
              </a:rPr>
              <a:t>People Excellence</a:t>
            </a:r>
            <a:endParaRPr lang="th-TH" sz="140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46" y="4028237"/>
            <a:ext cx="1678259" cy="111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525941" y="4774128"/>
            <a:ext cx="2523457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รายงานจากจังหวัด  ณ 1 ก.ค.61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3323" y="1545652"/>
            <a:ext cx="3573887" cy="761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เขตสุขภาพที่ 8 มีการกำหนดแผน/กิจกรรมเพื่อเสริมสร้างและธำรงรักษาบุคลากรให้คงอยู่ในระบบ</a:t>
            </a:r>
            <a:b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จัดทำแผนกำลังคนด้านสุขภาพ สายวิชาชีพ 25 สายงาน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3323" y="2417845"/>
            <a:ext cx="3573887" cy="53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- จัดทำ </a:t>
            </a:r>
            <a:r>
              <a:rPr lang="en-US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Career Model </a:t>
            </a:r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และเกณฑ์ความก้าวหน้าสายวิชาชีพ 25 สายงาน</a:t>
            </a:r>
          </a:p>
        </p:txBody>
      </p:sp>
      <p:pic>
        <p:nvPicPr>
          <p:cNvPr id="13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1" y="1710295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8" y="2456008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03323" y="3059205"/>
            <a:ext cx="3573887" cy="3000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- จัดทำแผนความผาสุกบุคลากรสาธารณสุข</a:t>
            </a:r>
          </a:p>
        </p:txBody>
      </p:sp>
      <p:pic>
        <p:nvPicPr>
          <p:cNvPr id="16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8" y="3015475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03323" y="3546017"/>
            <a:ext cx="3573887" cy="53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- ดำเนินงานตามแผน/กิจกรรมเพื่อเสริมสร้างการธำรงรักษาบุคลากรให้คงอยู่ในระบบ</a:t>
            </a:r>
            <a:endParaRPr lang="en-US" sz="1500" b="1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8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8" y="3534163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96309" y="4130125"/>
            <a:ext cx="1985528" cy="761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- อัตราการคงอยู่ของบุคลากรสาธารณสุข (</a:t>
            </a:r>
            <a:r>
              <a:rPr lang="en-US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Retention rate) </a:t>
            </a:r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ร้อยละ 97.10 (</a:t>
            </a:r>
            <a:r>
              <a:rPr lang="en-US" sz="1500" b="1" u="sng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</a:t>
            </a:r>
            <a:r>
              <a:rPr lang="en-US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85%)</a:t>
            </a:r>
          </a:p>
        </p:txBody>
      </p:sp>
      <p:pic>
        <p:nvPicPr>
          <p:cNvPr id="20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16" y="4101145"/>
            <a:ext cx="474964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บุคลากรทางการแพทย์ การ์ตู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839" y="4105166"/>
            <a:ext cx="1170368" cy="102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6917549"/>
              </p:ext>
            </p:extLst>
          </p:nvPr>
        </p:nvGraphicFramePr>
        <p:xfrm>
          <a:off x="4530143" y="1105939"/>
          <a:ext cx="4423893" cy="2440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Oval 21"/>
          <p:cNvSpPr/>
          <p:nvPr/>
        </p:nvSpPr>
        <p:spPr>
          <a:xfrm>
            <a:off x="4556098" y="1941490"/>
            <a:ext cx="666482" cy="668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74445" y="99386"/>
            <a:ext cx="6226933" cy="7351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11. ระดับความสำเร็จของการพัฒนาคุณภาพการบริหารจัดการภาครัฐของส่วนราชการในสังกัดสำนักงานปลัดกระทรวงสาธารณสุข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17" y="3665795"/>
            <a:ext cx="1592742" cy="7535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8766" y="4670205"/>
            <a:ext cx="2195045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รายงานจากจังหวัด ณ 1 ก.ค.61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94337" y="3501739"/>
            <a:ext cx="5747054" cy="130248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เขตสุขภาพที่ 8 มีการดำเนินงานพัฒนาคุณภาพ </a:t>
            </a:r>
            <a:r>
              <a:rPr lang="en-US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PMQA </a:t>
            </a:r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อย่างต่อเนื่อง มีผลการดำเนินงาน ดังนี้ </a:t>
            </a:r>
          </a:p>
          <a:p>
            <a:pPr defTabSz="685749"/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- สำนักงานสาธารณสุขจังหวัด ระดับ 4 ร้อยละ 100 (</a:t>
            </a:r>
            <a:r>
              <a:rPr lang="en-US" sz="1800" b="1" u="sng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</a:t>
            </a:r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60</a:t>
            </a:r>
            <a:r>
              <a:rPr lang="en-US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%)</a:t>
            </a:r>
            <a:endParaRPr lang="th-TH" sz="1800" b="1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defTabSz="685749"/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- สำนักงานสาธารณสุขอำเภอ ระดับ 4 จำนวน 51 แห่ง ร้อยละ 58.62  (</a:t>
            </a:r>
            <a:r>
              <a:rPr lang="en-US" sz="1800" b="1" u="sng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&gt;</a:t>
            </a:r>
            <a:r>
              <a:rPr lang="th-TH" sz="1800" b="1" u="sng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r>
              <a:rPr lang="th-TH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0</a:t>
            </a:r>
            <a:r>
              <a:rPr lang="en-US" sz="18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%)</a:t>
            </a:r>
            <a:endParaRPr lang="th-TH" sz="1800" b="1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1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91" y="3260260"/>
            <a:ext cx="598868" cy="5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5232" y="80070"/>
            <a:ext cx="1178417" cy="1087648"/>
            <a:chOff x="553792" y="1001983"/>
            <a:chExt cx="1571223" cy="1450197"/>
          </a:xfrm>
        </p:grpSpPr>
        <p:pic>
          <p:nvPicPr>
            <p:cNvPr id="5122" name="Picture 2" descr="Image result for Governance cir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29" y="1001983"/>
              <a:ext cx="1455312" cy="1450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53792" y="1291614"/>
              <a:ext cx="1571223" cy="8709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r>
                <a:rPr lang="en-US" sz="1400" dirty="0">
                  <a:solidFill>
                    <a:srgbClr val="000099"/>
                  </a:solidFill>
                  <a:latin typeface="Comic Sans MS" panose="030F0702030302020204" pitchFamily="66" charset="0"/>
                </a:rPr>
                <a:t>Governance Excellence</a:t>
              </a:r>
              <a:endParaRPr lang="th-TH" sz="1400" dirty="0">
                <a:solidFill>
                  <a:srgbClr val="000099"/>
                </a:solidFill>
                <a:latin typeface="Comic Sans MS" panose="030F0702030302020204" pitchFamily="66" charset="0"/>
              </a:endParaRPr>
            </a:p>
          </p:txBody>
        </p:sp>
      </p:grp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322247"/>
              </p:ext>
            </p:extLst>
          </p:nvPr>
        </p:nvGraphicFramePr>
        <p:xfrm>
          <a:off x="946600" y="1098729"/>
          <a:ext cx="7350617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1033529" y="1757969"/>
            <a:ext cx="907962" cy="1110803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4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6151" y="188921"/>
            <a:ext cx="4694183" cy="6213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12. ร้อยละของโรงพยาบาลสังกัดกระทรวงสาธารณสุข</a:t>
            </a:r>
          </a:p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มีคุณภาพมาตรฐานผ่านการรับรอง </a:t>
            </a:r>
            <a:r>
              <a:rPr lang="en-US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HA </a:t>
            </a:r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ขั้น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9" y="82670"/>
            <a:ext cx="1197968" cy="1088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285" y="2"/>
            <a:ext cx="1439380" cy="10413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63076" y="4836013"/>
            <a:ext cx="2269901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รายงานจากจังหวัด  ณ 1 ก.ค.61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91287" y="1240598"/>
            <a:ext cx="3206513" cy="1027141"/>
          </a:xfrm>
          <a:prstGeom prst="roundRect">
            <a:avLst>
              <a:gd name="adj" fmla="val 1306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marL="214298" indent="-214298" defTabSz="685749">
              <a:buFont typeface="Wingdings" panose="05000000000000000000" pitchFamily="2" charset="2"/>
              <a:buChar char="þ"/>
            </a:pPr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เขตสุขภาพที่ 8 มีโรงพยาบาลศูนย์, โรงพยาบาลทั่วไป,โรงพยาบาลสังกัด กรมการแพทย์, กรมควบคุมโรค และ กรมสุขภาพจิต 14 แห่ง ผ่าน </a:t>
            </a:r>
            <a:r>
              <a:rPr lang="en-US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HA </a:t>
            </a:r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ขั้น 3 ทุกแห่ง ร้อยละ 100 (100</a:t>
            </a:r>
            <a:r>
              <a:rPr lang="en-US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%)</a:t>
            </a:r>
            <a:endParaRPr lang="th-TH" sz="1500" b="1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04209" y="3421471"/>
            <a:ext cx="3212192" cy="1357970"/>
          </a:xfrm>
          <a:prstGeom prst="roundRect">
            <a:avLst>
              <a:gd name="adj" fmla="val 1306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marL="214298" indent="-214298" defTabSz="685749">
              <a:buFont typeface="Wingdings" panose="05000000000000000000" pitchFamily="2" charset="2"/>
              <a:buChar char="þ"/>
            </a:pPr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เขตสุขภาพที่ 8 มีโรงพยาบาลชุมชนในสังกัดสำนักงานปลัดกระทรวงสาธารณสุข จำนวน 76 แห่ง ผ่าน </a:t>
            </a:r>
            <a:r>
              <a:rPr lang="en-US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HA </a:t>
            </a:r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ขั้น 3 จำนวน 59 แห่ง คิดเป็นร้อยละ 77.63 (80</a:t>
            </a:r>
            <a:r>
              <a:rPr lang="en-US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%) </a:t>
            </a:r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14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ไม่ผ่านเกณฑ์ </a:t>
            </a:r>
            <a:r>
              <a:rPr lang="en-US" sz="1400" b="1" u="sng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Small success </a:t>
            </a:r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(ยังไม่เข้าสู่กระบวนการประเมิน </a:t>
            </a:r>
            <a:r>
              <a:rPr lang="en-US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HA </a:t>
            </a:r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แห่ง คือ รพช. </a:t>
            </a:r>
            <a:r>
              <a:rPr lang="en-US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F3 </a:t>
            </a:r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 2 แห่ง รพช.โพธิ์ตาก และ รพช.วังยาง) </a:t>
            </a:r>
          </a:p>
        </p:txBody>
      </p:sp>
      <p:pic>
        <p:nvPicPr>
          <p:cNvPr id="10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66" y="2039095"/>
            <a:ext cx="457286" cy="4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5899854" y="2988423"/>
            <a:ext cx="3020898" cy="306457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*Small Success 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ไตรมาส 2 รพช.ต้อง</a:t>
            </a: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&gt; 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ร้อยละ</a:t>
            </a:r>
            <a:r>
              <a:rPr lang="en-US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78.21</a:t>
            </a:r>
            <a:r>
              <a:rPr lang="th-TH" sz="14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205295"/>
              </p:ext>
            </p:extLst>
          </p:nvPr>
        </p:nvGraphicFramePr>
        <p:xfrm>
          <a:off x="135228" y="3054264"/>
          <a:ext cx="5505718" cy="1752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231823" y="3473949"/>
            <a:ext cx="705119" cy="81137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8625001" y="4528558"/>
            <a:ext cx="361519" cy="3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แผนภูมิ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8608959"/>
              </p:ext>
            </p:extLst>
          </p:nvPr>
        </p:nvGraphicFramePr>
        <p:xfrm>
          <a:off x="135231" y="1240595"/>
          <a:ext cx="5505719" cy="1688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สี่เหลี่ยมผืนผ้ามุมมน 15"/>
          <p:cNvSpPr/>
          <p:nvPr/>
        </p:nvSpPr>
        <p:spPr>
          <a:xfrm>
            <a:off x="3394306" y="1169047"/>
            <a:ext cx="382712" cy="14103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83074" y="179254"/>
            <a:ext cx="5580613" cy="4443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13. ร้อยละของ รพ.สต.ที่ผ่านเกณฑ์การพัฒนาคุณภาพ รพ.สต.ติดดาว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2" y="89125"/>
            <a:ext cx="1197968" cy="108823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6933" y="4714974"/>
            <a:ext cx="3238233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รายงานจากสำนักงานเขตสุขภาพที่ 8  ณ 1 ก.ค.61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31279" y="3838359"/>
            <a:ext cx="4752305" cy="101063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เขตสุขภาพที่ 8</a:t>
            </a:r>
          </a:p>
          <a:p>
            <a:pPr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1. มีการประเมินตนเอง ร้อยละ 100 </a:t>
            </a:r>
          </a:p>
          <a:p>
            <a:pPr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	2. มีการประเมิน รพ.สต.ติดดาวระดับอำเภอ จังหวัด และระดับเขต 	ร้อยละ 98.16, 59.72 และ 14.29 ตามลำดับ</a:t>
            </a:r>
          </a:p>
        </p:txBody>
      </p:sp>
      <p:pic>
        <p:nvPicPr>
          <p:cNvPr id="9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08" y="4053637"/>
            <a:ext cx="661337" cy="6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199281"/>
              </p:ext>
            </p:extLst>
          </p:nvPr>
        </p:nvGraphicFramePr>
        <p:xfrm>
          <a:off x="318753" y="1177352"/>
          <a:ext cx="8490396" cy="253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10" descr="Image result for รพ.สต.ติดดา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53" y="764708"/>
            <a:ext cx="1037797" cy="10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67048" y="1802505"/>
            <a:ext cx="1081826" cy="1626499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1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00582" y="335905"/>
            <a:ext cx="4858871" cy="4443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14. ร้อยละของหน่วยบริการที่ประสบภาวะวิกฤติทางการเงิน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5913" y="109023"/>
            <a:ext cx="1178417" cy="1087648"/>
            <a:chOff x="553792" y="1001983"/>
            <a:chExt cx="1571223" cy="1450197"/>
          </a:xfrm>
        </p:grpSpPr>
        <p:pic>
          <p:nvPicPr>
            <p:cNvPr id="5" name="Picture 2" descr="Image result for Governance circl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29" y="1001983"/>
              <a:ext cx="1455312" cy="1450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53792" y="1291614"/>
              <a:ext cx="1571223" cy="8709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r>
                <a:rPr lang="en-US" sz="1400" dirty="0">
                  <a:solidFill>
                    <a:srgbClr val="000099"/>
                  </a:solidFill>
                  <a:latin typeface="Comic Sans MS" panose="030F0702030302020204" pitchFamily="66" charset="0"/>
                </a:rPr>
                <a:t>Governance Excellence</a:t>
              </a:r>
              <a:endParaRPr lang="th-TH" sz="1400" dirty="0">
                <a:solidFill>
                  <a:srgbClr val="000099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7" y="4080521"/>
            <a:ext cx="2681724" cy="97010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259449" y="4782590"/>
            <a:ext cx="2629390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CFO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สำนักงานเขตสุขภาพที่ 8  ณ 1 ก.ค.61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45880" y="4179138"/>
            <a:ext cx="5737864" cy="47330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algn="r"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เขตสุขภาพที่ 8 ไมีหน่วยบริการที่ประสบภาวะวิกฤติทางการเงิน 1 รพ. คิดเป็นร้อยละ 1.14  </a:t>
            </a:r>
          </a:p>
        </p:txBody>
      </p:sp>
      <p:pic>
        <p:nvPicPr>
          <p:cNvPr id="11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224" y="4355956"/>
            <a:ext cx="661337" cy="6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286950"/>
              </p:ext>
            </p:extLst>
          </p:nvPr>
        </p:nvGraphicFramePr>
        <p:xfrm>
          <a:off x="588005" y="2801156"/>
          <a:ext cx="8087481" cy="12653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1174"/>
                <a:gridCol w="851174"/>
                <a:gridCol w="851174"/>
                <a:gridCol w="851174"/>
                <a:gridCol w="851174"/>
                <a:gridCol w="851174"/>
                <a:gridCol w="953116"/>
                <a:gridCol w="851174"/>
                <a:gridCol w="1176147"/>
              </a:tblGrid>
              <a:tr h="506524"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  <a:endParaRPr lang="th-TH" sz="15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อุดรธานี</a:t>
                      </a:r>
                      <a:endParaRPr lang="th-TH" sz="15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สกลนคร</a:t>
                      </a:r>
                      <a:endParaRPr lang="th-TH" sz="15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นครพนม</a:t>
                      </a:r>
                      <a:endParaRPr lang="th-TH" sz="15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เลย</a:t>
                      </a:r>
                      <a:endParaRPr lang="th-TH" sz="15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หนองคาย</a:t>
                      </a:r>
                      <a:endParaRPr lang="th-TH" sz="15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หนองบัวลำภู</a:t>
                      </a:r>
                      <a:endParaRPr lang="th-TH" sz="15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บึงกาฬ</a:t>
                      </a:r>
                      <a:endParaRPr lang="th-TH" sz="15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เขตสุขภาพที่ 8</a:t>
                      </a:r>
                      <a:endParaRPr lang="th-TH" sz="15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วิกฤติทางการเงิน (ร้อยละ) </a:t>
                      </a:r>
                      <a:endParaRPr lang="th-TH" sz="15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15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15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15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15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 รพ.</a:t>
                      </a:r>
                    </a:p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รพ.โพธิ์ตาก</a:t>
                      </a:r>
                    </a:p>
                    <a:p>
                      <a:pPr algn="ctr"/>
                      <a:r>
                        <a:rPr lang="th-TH" sz="12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(ร้อยละ 11.11)</a:t>
                      </a:r>
                      <a:endParaRPr lang="th-TH" sz="12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15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th-TH" sz="15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 รพ.</a:t>
                      </a:r>
                    </a:p>
                    <a:p>
                      <a:pPr algn="ctr"/>
                      <a:r>
                        <a:rPr lang="th-TH" sz="1500" b="1" dirty="0" smtClean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(ร้อยละ 1.14)</a:t>
                      </a:r>
                      <a:endParaRPr lang="th-TH" sz="1500" b="1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graphicFrame>
        <p:nvGraphicFramePr>
          <p:cNvPr id="12" name="แผนภูมิ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330846"/>
              </p:ext>
            </p:extLst>
          </p:nvPr>
        </p:nvGraphicFramePr>
        <p:xfrm>
          <a:off x="598868" y="1232308"/>
          <a:ext cx="8084877" cy="149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008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97171" y="207420"/>
            <a:ext cx="6252299" cy="594290"/>
          </a:xfrm>
          <a:prstGeom prst="roundRect">
            <a:avLst>
              <a:gd name="adj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8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15. อัตราผู้ป่วยเบาหวานรายใหม่จากกลุ่มเสี่ยงเบาหวาน (เป้าหมาย ไม่เกินร้อยละ 2.4)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5229" y="82638"/>
            <a:ext cx="1217054" cy="1243396"/>
            <a:chOff x="180304" y="110181"/>
            <a:chExt cx="1622739" cy="1657861"/>
          </a:xfrm>
        </p:grpSpPr>
        <p:pic>
          <p:nvPicPr>
            <p:cNvPr id="6146" name="Picture 2" descr="Image result for circl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4" t="11809" r="15382" b="8312"/>
            <a:stretch/>
          </p:blipFill>
          <p:spPr bwMode="auto">
            <a:xfrm>
              <a:off x="180304" y="110181"/>
              <a:ext cx="1545465" cy="1657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31820" y="486511"/>
              <a:ext cx="1571223" cy="8709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r>
                <a:rPr lang="th-TH" sz="1800" b="1" dirty="0">
                  <a:solidFill>
                    <a:srgbClr val="000099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บริบทพื้นที่ เขตสุขภาพที่ 8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6203922" y="4842746"/>
            <a:ext cx="2559677" cy="2680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ที่มา </a:t>
            </a:r>
            <a:r>
              <a:rPr lang="en-US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HDC </a:t>
            </a:r>
            <a:r>
              <a:rPr lang="th-TH" sz="12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กระทรวงสาธารณสุข ณ 1 ก.ค.61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28910" y="4099296"/>
            <a:ext cx="3834688" cy="72071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algn="r"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เขตสุขภาพที่ 8 พบอัตราผู้ป่วยเบาหวานรายใหม่จาก</a:t>
            </a:r>
          </a:p>
          <a:p>
            <a:pPr algn="r" defTabSz="685749"/>
            <a:r>
              <a:rPr lang="th-TH" sz="1500" b="1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กลุ่มเสี่ยงเบาหวาน ร้อยละ 1.35 (ผ่านเกณฑ์) </a:t>
            </a:r>
          </a:p>
        </p:txBody>
      </p:sp>
      <p:pic>
        <p:nvPicPr>
          <p:cNvPr id="13" name="Picture 2" descr="Image result for à¹à¸à¸£à¸·à¹à¸­à¸à¸«à¸¡à¸²à¸¢à¸à¸¹à¸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892" y="4263009"/>
            <a:ext cx="661337" cy="6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908593"/>
              </p:ext>
            </p:extLst>
          </p:nvPr>
        </p:nvGraphicFramePr>
        <p:xfrm>
          <a:off x="4906855" y="1480579"/>
          <a:ext cx="4047185" cy="2402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649298"/>
              </p:ext>
            </p:extLst>
          </p:nvPr>
        </p:nvGraphicFramePr>
        <p:xfrm>
          <a:off x="135229" y="1465777"/>
          <a:ext cx="4704008" cy="2407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Oval 7"/>
          <p:cNvSpPr/>
          <p:nvPr/>
        </p:nvSpPr>
        <p:spPr>
          <a:xfrm>
            <a:off x="2849452" y="2327860"/>
            <a:ext cx="386366" cy="425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th-TH">
              <a:solidFill>
                <a:prstClr val="white"/>
              </a:solidFill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21578" y="4358116"/>
            <a:ext cx="3834688" cy="507830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อัตราประชากร </a:t>
            </a:r>
            <a:r>
              <a:rPr lang="en-US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Pre-DM </a:t>
            </a:r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ปีที่ผ่านมาได้รับการตรวจน้ำตาลซ้ำและ   </a:t>
            </a:r>
          </a:p>
          <a:p>
            <a:pPr defTabSz="685749"/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ได้รับคำแนะนำเพื่อปรับเปลี่ยนพฤติกรรม 88.14</a:t>
            </a:r>
            <a:r>
              <a:rPr lang="en-US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%</a:t>
            </a:r>
            <a:r>
              <a:rPr lang="th-TH" sz="14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(≥ร้อยละ 90)</a:t>
            </a:r>
          </a:p>
        </p:txBody>
      </p:sp>
      <p:pic>
        <p:nvPicPr>
          <p:cNvPr id="14" name="Picture 2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894749" y="4511680"/>
            <a:ext cx="361519" cy="3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4350" t="21390"/>
          <a:stretch/>
        </p:blipFill>
        <p:spPr>
          <a:xfrm>
            <a:off x="3462300" y="1168080"/>
            <a:ext cx="1217867" cy="893674"/>
          </a:xfrm>
          <a:prstGeom prst="rect">
            <a:avLst/>
          </a:prstGeom>
        </p:spPr>
      </p:pic>
      <p:sp>
        <p:nvSpPr>
          <p:cNvPr id="17" name="Rounded Rectangle 11"/>
          <p:cNvSpPr/>
          <p:nvPr/>
        </p:nvSpPr>
        <p:spPr>
          <a:xfrm>
            <a:off x="421578" y="4233315"/>
            <a:ext cx="3834688" cy="720718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6" tIns="34289" rIns="68576" bIns="34289" rtlCol="0" anchor="ctr"/>
          <a:lstStyle/>
          <a:p>
            <a:pPr algn="r" defTabSz="685749"/>
            <a:endParaRPr lang="th-TH" sz="1500" b="1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94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THANK YO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-245"/>
          <a:stretch/>
        </p:blipFill>
        <p:spPr bwMode="auto">
          <a:xfrm>
            <a:off x="3491880" y="1491630"/>
            <a:ext cx="5652120" cy="34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95536" y="560948"/>
            <a:ext cx="3604573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0" dirty="0" smtClean="0">
                <a:ln w="12700">
                  <a:noFill/>
                  <a:prstDash val="solid"/>
                </a:ln>
                <a:solidFill>
                  <a:srgbClr val="00B050"/>
                </a:solidFill>
                <a:latin typeface="Freestyle Script" panose="030804020302050B0404" pitchFamily="66" charset="0"/>
              </a:rPr>
              <a:t>R8way</a:t>
            </a:r>
            <a:endParaRPr lang="th-TH" sz="11000" cap="none" spc="0" dirty="0">
              <a:ln w="12700">
                <a:noFill/>
                <a:prstDash val="solid"/>
              </a:ln>
              <a:solidFill>
                <a:srgbClr val="00B050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" name="Heart 2"/>
          <p:cNvSpPr/>
          <p:nvPr/>
        </p:nvSpPr>
        <p:spPr>
          <a:xfrm>
            <a:off x="2339752" y="1965198"/>
            <a:ext cx="720080" cy="486054"/>
          </a:xfrm>
          <a:prstGeom prst="hear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051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t="13352" r="20936" b="10227"/>
          <a:stretch/>
        </p:blipFill>
        <p:spPr bwMode="auto">
          <a:xfrm>
            <a:off x="251520" y="50559"/>
            <a:ext cx="8712968" cy="4850961"/>
          </a:xfrm>
          <a:prstGeom prst="rect">
            <a:avLst/>
          </a:prstGeom>
          <a:noFill/>
          <a:ln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60967" y="1675430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71859" y="2737328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84063" y="2874488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1043608" y="3320593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96267" y="3327469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60967" y="4704203"/>
            <a:ext cx="4390185" cy="306467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1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ร้อยละอำเภอผ่านเกณฑ์ประเมินคุณภาพชีวิต (เฉพาะด้านสาธารณสุข)ที่มีคุณภาพ</a:t>
            </a:r>
            <a:endParaRPr lang="th-TH" sz="1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51321" y="4571305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ardrop 3"/>
          <p:cNvSpPr/>
          <p:nvPr/>
        </p:nvSpPr>
        <p:spPr>
          <a:xfrm rot="15993116">
            <a:off x="7481316" y="765281"/>
            <a:ext cx="501065" cy="1702060"/>
          </a:xfrm>
          <a:prstGeom prst="teardrop">
            <a:avLst>
              <a:gd name="adj" fmla="val 13747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5212" y="1379828"/>
            <a:ext cx="1628751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3</a:t>
            </a:r>
            <a:r>
              <a:rPr lang="th-TH" sz="1400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โครงการ </a:t>
            </a:r>
            <a:r>
              <a:rPr lang="th-TH" sz="1800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7</a:t>
            </a:r>
            <a:r>
              <a:rPr lang="th-TH" sz="1600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</a:t>
            </a:r>
            <a:endParaRPr lang="th-TH" sz="1400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pic>
        <p:nvPicPr>
          <p:cNvPr id="24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5987995" y="930913"/>
            <a:ext cx="444034" cy="3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ardrop 3"/>
          <p:cNvSpPr/>
          <p:nvPr/>
        </p:nvSpPr>
        <p:spPr>
          <a:xfrm rot="13991951">
            <a:off x="7504974" y="3835660"/>
            <a:ext cx="622438" cy="933217"/>
          </a:xfrm>
          <a:prstGeom prst="teardrop">
            <a:avLst>
              <a:gd name="adj" fmla="val 2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21262" y="4149034"/>
            <a:ext cx="1372701" cy="374571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เท่าเดิม</a:t>
            </a:r>
            <a:endParaRPr lang="th-TH" sz="1600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240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8856984" cy="502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ardrop 3"/>
          <p:cNvSpPr/>
          <p:nvPr/>
        </p:nvSpPr>
        <p:spPr>
          <a:xfrm rot="15574067">
            <a:off x="7772084" y="729191"/>
            <a:ext cx="647868" cy="1503062"/>
          </a:xfrm>
          <a:prstGeom prst="teardrop">
            <a:avLst>
              <a:gd name="adj" fmla="val 1309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9731" y="1239594"/>
            <a:ext cx="1569219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3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โครงการ</a:t>
            </a:r>
            <a:r>
              <a:rPr lang="th-TH" sz="14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3</a:t>
            </a:r>
            <a:r>
              <a:rPr lang="th-TH" sz="16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5868144" y="830623"/>
            <a:ext cx="444034" cy="3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1048890" y="2078460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60967" y="1902877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60967" y="2090178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60967" y="2512705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60967" y="2700005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1146819" y="3284630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60967" y="3234488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60967" y="3673473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ardrop 3"/>
          <p:cNvSpPr/>
          <p:nvPr/>
        </p:nvSpPr>
        <p:spPr>
          <a:xfrm rot="13991951">
            <a:off x="7272349" y="3707627"/>
            <a:ext cx="622438" cy="933217"/>
          </a:xfrm>
          <a:prstGeom prst="teardrop">
            <a:avLst>
              <a:gd name="adj" fmla="val 2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8637" y="4021001"/>
            <a:ext cx="1372701" cy="374571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เท่าเดิม</a:t>
            </a:r>
            <a:endParaRPr lang="th-TH" sz="1600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82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t="11072" r="23598" b="19866"/>
          <a:stretch/>
        </p:blipFill>
        <p:spPr bwMode="auto">
          <a:xfrm>
            <a:off x="-1" y="-31075"/>
            <a:ext cx="9101059" cy="51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ardrop 3"/>
          <p:cNvSpPr/>
          <p:nvPr/>
        </p:nvSpPr>
        <p:spPr>
          <a:xfrm rot="15574067">
            <a:off x="8127271" y="741438"/>
            <a:ext cx="524784" cy="1446544"/>
          </a:xfrm>
          <a:prstGeom prst="teardrop">
            <a:avLst>
              <a:gd name="adj" fmla="val 1309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1294" y="1254955"/>
            <a:ext cx="1569219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2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โครงการ </a:t>
            </a:r>
            <a:r>
              <a:rPr lang="th-TH" sz="1800" b="1" dirty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2</a:t>
            </a:r>
            <a:r>
              <a:rPr lang="th-TH" sz="16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6426725" y="990421"/>
            <a:ext cx="395009" cy="3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139952" y="2326761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139952" y="2514063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285" y="1690113"/>
            <a:ext cx="2848644" cy="306467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2. </a:t>
            </a:r>
            <a:r>
              <a:rPr lang="th-TH" sz="12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โครงการพัฒนาเครือข่ายกำลังคนด้านสุขภาพ </a:t>
            </a:r>
            <a:endParaRPr lang="th-TH" sz="1200" b="1" dirty="0">
              <a:solidFill>
                <a:srgbClr val="FF0000"/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1628" y="1729610"/>
            <a:ext cx="4072780" cy="306467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2. </a:t>
            </a:r>
            <a:r>
              <a:rPr lang="th-TH" sz="12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ร้อยละของครอบครัวที่มีศักยภาพในการดูแลสุขภาพตนเองได้ตามเกณฑ์</a:t>
            </a:r>
            <a:endParaRPr lang="th-TH" sz="1200" b="1" dirty="0">
              <a:solidFill>
                <a:srgbClr val="FF0000"/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3998" y="3997509"/>
            <a:ext cx="4184426" cy="47672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1. </a:t>
            </a:r>
            <a:r>
              <a:rPr lang="th-TH" sz="11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ร้อยละของผู้ป่วยนอกทั้งหมดที่ได้รับบริการตรวจ วินิจฉัยรักษาโรคด้วยศาสตร์การแพทย์แผนไทยและการแพทย์ทางเลือก</a:t>
            </a:r>
            <a:endParaRPr lang="th-TH" sz="1100" b="1" dirty="0">
              <a:solidFill>
                <a:srgbClr val="FF0000"/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15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6031716" y="1980486"/>
            <a:ext cx="395009" cy="3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ardrop 3"/>
          <p:cNvSpPr/>
          <p:nvPr/>
        </p:nvSpPr>
        <p:spPr>
          <a:xfrm rot="15574067">
            <a:off x="8031653" y="1772741"/>
            <a:ext cx="520558" cy="1555345"/>
          </a:xfrm>
          <a:prstGeom prst="teardrop">
            <a:avLst>
              <a:gd name="adj" fmla="val 16873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9972" y="2326761"/>
            <a:ext cx="1671087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16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โครงการ </a:t>
            </a:r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20</a:t>
            </a:r>
            <a:r>
              <a:rPr lang="th-TH" sz="16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99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t="11072" r="23598" b="75602"/>
          <a:stretch/>
        </p:blipFill>
        <p:spPr bwMode="auto">
          <a:xfrm>
            <a:off x="179512" y="-13739"/>
            <a:ext cx="8856983" cy="100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4" t="51974" r="8884" b="15570"/>
          <a:stretch/>
        </p:blipFill>
        <p:spPr bwMode="auto">
          <a:xfrm>
            <a:off x="0" y="1491630"/>
            <a:ext cx="9144000" cy="1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t="30455" r="9038" b="29694"/>
          <a:stretch/>
        </p:blipFill>
        <p:spPr bwMode="auto">
          <a:xfrm>
            <a:off x="0" y="3078946"/>
            <a:ext cx="9144000" cy="186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23341" y="1851670"/>
            <a:ext cx="4184426" cy="5618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1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2. ร้อยละของโรงพยาบาลที่มีทีม </a:t>
            </a:r>
            <a:r>
              <a:rPr lang="en-US" sz="1100" b="1" dirty="0" err="1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Refracture</a:t>
            </a:r>
            <a:r>
              <a:rPr lang="en-US" sz="11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 Prevention</a:t>
            </a:r>
          </a:p>
          <a:p>
            <a:endParaRPr lang="en-US" sz="900" b="1" dirty="0">
              <a:solidFill>
                <a:srgbClr val="FF0000"/>
              </a:solidFill>
              <a:latin typeface="ThaiSans Neue SemBd" pitchFamily="2" charset="-34"/>
              <a:cs typeface="ThaiSans Neue SemBd" pitchFamily="2" charset="-34"/>
            </a:endParaRPr>
          </a:p>
          <a:p>
            <a:endParaRPr lang="th-TH" sz="700" b="1" dirty="0" smtClean="0">
              <a:solidFill>
                <a:srgbClr val="FF0000"/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37958" r="23533" b="57626"/>
          <a:stretch/>
        </p:blipFill>
        <p:spPr bwMode="auto">
          <a:xfrm>
            <a:off x="107505" y="1063293"/>
            <a:ext cx="8928990" cy="33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6218049" y="1019566"/>
            <a:ext cx="395009" cy="3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ardrop 3"/>
          <p:cNvSpPr/>
          <p:nvPr/>
        </p:nvSpPr>
        <p:spPr>
          <a:xfrm rot="15574067">
            <a:off x="8059140" y="741036"/>
            <a:ext cx="557633" cy="1555345"/>
          </a:xfrm>
          <a:prstGeom prst="teardrop">
            <a:avLst>
              <a:gd name="adj" fmla="val 1309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pic>
        <p:nvPicPr>
          <p:cNvPr id="14" name="Picture 2" descr="Related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246783" y="3219822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285572" y="3465873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09425" y="1225044"/>
            <a:ext cx="1671087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16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โครงการ </a:t>
            </a:r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20</a:t>
            </a:r>
            <a:r>
              <a:rPr lang="th-TH" sz="16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45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t="11072" r="23598" b="75322"/>
          <a:stretch/>
        </p:blipFill>
        <p:spPr bwMode="auto">
          <a:xfrm>
            <a:off x="107504" y="-5382"/>
            <a:ext cx="8904998" cy="95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27412" r="7985" b="14057"/>
          <a:stretch/>
        </p:blipFill>
        <p:spPr bwMode="auto">
          <a:xfrm>
            <a:off x="107504" y="1503722"/>
            <a:ext cx="8904998" cy="280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t="43749" r="9554" b="41034"/>
          <a:stretch/>
        </p:blipFill>
        <p:spPr bwMode="auto">
          <a:xfrm>
            <a:off x="107504" y="4310189"/>
            <a:ext cx="8904998" cy="73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37958" r="23533" b="57626"/>
          <a:stretch/>
        </p:blipFill>
        <p:spPr bwMode="auto">
          <a:xfrm>
            <a:off x="107504" y="1057178"/>
            <a:ext cx="8904998" cy="34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5831743" y="1019566"/>
            <a:ext cx="395009" cy="3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ardrop 3"/>
          <p:cNvSpPr/>
          <p:nvPr/>
        </p:nvSpPr>
        <p:spPr>
          <a:xfrm rot="15574067">
            <a:off x="7704633" y="702848"/>
            <a:ext cx="479974" cy="1555345"/>
          </a:xfrm>
          <a:prstGeom prst="teardrop">
            <a:avLst>
              <a:gd name="adj" fmla="val 1309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9276" y="1226933"/>
            <a:ext cx="1671087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16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โครงการ </a:t>
            </a:r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20</a:t>
            </a:r>
            <a:r>
              <a:rPr lang="th-TH" sz="16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641912" y="2139702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851920" y="2153730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51920" y="2715766"/>
            <a:ext cx="4184426" cy="6129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000" b="1" dirty="0" smtClean="0">
                <a:solidFill>
                  <a:schemeClr val="tx1"/>
                </a:solidFill>
                <a:latin typeface="ThaiSans Neue SemBd" pitchFamily="2" charset="-34"/>
                <a:cs typeface="ThaiSans Neue SemBd" pitchFamily="2" charset="-34"/>
              </a:rPr>
              <a:t>1. อัตราการเสียชีวิตของผู้เจ็บป่วยวิกฤตฉุกเฉิน ในโรงพยาบาลระดับ </a:t>
            </a:r>
            <a:r>
              <a:rPr lang="en-US" sz="1000" b="1" dirty="0" smtClean="0">
                <a:solidFill>
                  <a:schemeClr val="tx1"/>
                </a:solidFill>
                <a:latin typeface="ThaiSans Neue SemBd" pitchFamily="2" charset="-34"/>
                <a:cs typeface="ThaiSans Neue SemBd" pitchFamily="2" charset="-34"/>
              </a:rPr>
              <a:t>F2 </a:t>
            </a:r>
            <a:r>
              <a:rPr lang="th-TH" sz="1000" b="1" dirty="0" smtClean="0">
                <a:solidFill>
                  <a:schemeClr val="tx1"/>
                </a:solidFill>
                <a:latin typeface="ThaiSans Neue SemBd" pitchFamily="2" charset="-34"/>
                <a:cs typeface="ThaiSans Neue SemBd" pitchFamily="2" charset="-34"/>
              </a:rPr>
              <a:t>ขึ้นไป</a:t>
            </a:r>
          </a:p>
          <a:p>
            <a:r>
              <a:rPr lang="th-TH" sz="10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2. ร้อยละของประชากร</a:t>
            </a:r>
            <a:r>
              <a:rPr lang="th-TH" sz="1000" b="1" dirty="0" err="1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เข้าถึงบ</a:t>
            </a:r>
            <a:r>
              <a:rPr lang="th-TH" sz="10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ริกการการแพทย์ฉุกเฉิน</a:t>
            </a:r>
          </a:p>
          <a:p>
            <a:r>
              <a:rPr lang="th-TH" sz="10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3. อัตราการบาดเจ็บ </a:t>
            </a:r>
            <a:r>
              <a:rPr lang="en-US" sz="10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(Trauma)</a:t>
            </a:r>
            <a:endParaRPr lang="th-TH" sz="1000" b="1" dirty="0">
              <a:solidFill>
                <a:srgbClr val="FF0000"/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14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6500880" y="2427237"/>
            <a:ext cx="395009" cy="3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ardrop 3"/>
          <p:cNvSpPr/>
          <p:nvPr/>
        </p:nvSpPr>
        <p:spPr>
          <a:xfrm rot="15574067">
            <a:off x="8040214" y="2023424"/>
            <a:ext cx="441170" cy="1555345"/>
          </a:xfrm>
          <a:prstGeom prst="teardrop">
            <a:avLst>
              <a:gd name="adj" fmla="val 1309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41415" y="2579329"/>
            <a:ext cx="1671087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1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โครงการ </a:t>
            </a:r>
            <a:r>
              <a:rPr lang="th-TH" sz="1800" b="1" dirty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3</a:t>
            </a:r>
            <a:r>
              <a:rPr lang="th-TH" sz="16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pic>
        <p:nvPicPr>
          <p:cNvPr id="20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5668008" y="3275287"/>
            <a:ext cx="395009" cy="3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ardrop 3"/>
          <p:cNvSpPr/>
          <p:nvPr/>
        </p:nvSpPr>
        <p:spPr>
          <a:xfrm rot="15574067">
            <a:off x="7727019" y="2822861"/>
            <a:ext cx="474657" cy="1555345"/>
          </a:xfrm>
          <a:prstGeom prst="teardrop">
            <a:avLst>
              <a:gd name="adj" fmla="val 1309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2915" y="3419973"/>
            <a:ext cx="1671087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1</a:t>
            </a:r>
            <a:r>
              <a:rPr lang="th-TH" sz="18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โครงการ </a:t>
            </a:r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1</a:t>
            </a:r>
            <a:r>
              <a:rPr lang="th-TH" sz="16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pic>
        <p:nvPicPr>
          <p:cNvPr id="23" name="Picture 2" descr="Related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591233" y="3940759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lated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873709" y="3973308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958752" y="4767581"/>
            <a:ext cx="4298982" cy="2724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1. </a:t>
            </a:r>
            <a:r>
              <a:rPr lang="th-TH" sz="10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 ระดับความสำเร็จของการพัฒนา</a:t>
            </a:r>
            <a:r>
              <a:rPr lang="th-TH" sz="1000" b="1" dirty="0" err="1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มือง</a:t>
            </a:r>
            <a:r>
              <a:rPr lang="th-TH" sz="10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สมุนไพร</a:t>
            </a:r>
            <a:endParaRPr lang="th-TH" sz="1000" b="1" dirty="0">
              <a:solidFill>
                <a:srgbClr val="FF0000"/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5" name="Teardrop 3"/>
          <p:cNvSpPr/>
          <p:nvPr/>
        </p:nvSpPr>
        <p:spPr>
          <a:xfrm rot="15179318">
            <a:off x="7809575" y="4330007"/>
            <a:ext cx="487736" cy="875148"/>
          </a:xfrm>
          <a:prstGeom prst="teardrop">
            <a:avLst>
              <a:gd name="adj" fmla="val 2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41415" y="4543025"/>
            <a:ext cx="1372701" cy="374571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เท่าเดิม</a:t>
            </a:r>
            <a:endParaRPr lang="th-TH" sz="1600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54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6" t="14362" r="7686" b="8041"/>
          <a:stretch/>
        </p:blipFill>
        <p:spPr bwMode="auto">
          <a:xfrm>
            <a:off x="0" y="206045"/>
            <a:ext cx="9143998" cy="49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6105871" y="1707654"/>
            <a:ext cx="395009" cy="3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ardrop 3"/>
          <p:cNvSpPr/>
          <p:nvPr/>
        </p:nvSpPr>
        <p:spPr>
          <a:xfrm rot="15574067">
            <a:off x="7791079" y="1264655"/>
            <a:ext cx="441170" cy="1555345"/>
          </a:xfrm>
          <a:prstGeom prst="teardrop">
            <a:avLst>
              <a:gd name="adj" fmla="val 1309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1393" y="1820560"/>
            <a:ext cx="1671087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2</a:t>
            </a:r>
            <a:r>
              <a:rPr lang="th-TH" sz="18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โครงการ </a:t>
            </a:r>
            <a:r>
              <a:rPr lang="th-TH" sz="1800" b="1" dirty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3</a:t>
            </a:r>
            <a:r>
              <a:rPr lang="th-TH" sz="16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 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80540" y="2672495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891849" y="3291830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0" y="3939902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18604" y="3934483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05559" y="4515966"/>
            <a:ext cx="3963623" cy="408623"/>
          </a:xfrm>
          <a:prstGeom prst="round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ย้ายไปแผนที่ 5 </a:t>
            </a:r>
            <a:r>
              <a:rPr lang="en-US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:</a:t>
            </a:r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การพัฒนาระบบการแพทย์ปฐมภูมิ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 flipV="1">
            <a:off x="2483768" y="4151750"/>
            <a:ext cx="0" cy="364216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9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th-TH" sz="6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กรอบการนำเสนอ</a:t>
            </a:r>
            <a:endParaRPr lang="th-TH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864" y="1380723"/>
            <a:ext cx="8229600" cy="3394472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ยุทธศาสตร์ชาติ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ด้าน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สาธารณสุข /แผนพัฒนาเศรษฐกิจ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MOPH 4.0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กับยุทธศาสตร์ชาติ</a:t>
            </a: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คำรับรองการปฏิบัติราชการของปลัดกระทรวงสาธารณสุข</a:t>
            </a:r>
          </a:p>
          <a:p>
            <a:pPr marL="0" indent="0"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และผู้ตรวจราชการ ปี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PA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ประเด็นการตรวจราชการประจำปีงบประมาณ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และตัวชี้วัดยุทธศาสตร์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ชาติ 20 ปี ด้านสาธารณสุข 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Time line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 แผนยุทธศาสตร์เขตฯ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673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0" t="17363" r="15397" b="9970"/>
          <a:stretch/>
        </p:blipFill>
        <p:spPr bwMode="auto">
          <a:xfrm>
            <a:off x="611560" y="-1"/>
            <a:ext cx="7920880" cy="489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ardrop 3"/>
          <p:cNvSpPr/>
          <p:nvPr/>
        </p:nvSpPr>
        <p:spPr>
          <a:xfrm rot="15574067">
            <a:off x="7457282" y="856032"/>
            <a:ext cx="441170" cy="1555345"/>
          </a:xfrm>
          <a:prstGeom prst="teardrop">
            <a:avLst>
              <a:gd name="adj" fmla="val 1309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7596" y="1411937"/>
            <a:ext cx="1671087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2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โครงการ </a:t>
            </a:r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4</a:t>
            </a:r>
            <a:r>
              <a:rPr lang="th-TH" sz="16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 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5692914" y="1240829"/>
            <a:ext cx="377142" cy="3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052408" y="1820560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3999541" y="2066611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ardrop 3"/>
          <p:cNvSpPr/>
          <p:nvPr/>
        </p:nvSpPr>
        <p:spPr>
          <a:xfrm rot="15179318">
            <a:off x="7825039" y="3359488"/>
            <a:ext cx="487736" cy="875148"/>
          </a:xfrm>
          <a:prstGeom prst="teardrop">
            <a:avLst>
              <a:gd name="adj" fmla="val 2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6879" y="3572506"/>
            <a:ext cx="1372701" cy="374571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เท่าเดิม</a:t>
            </a:r>
            <a:endParaRPr lang="th-TH" sz="1600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44195" y="4015065"/>
            <a:ext cx="497437" cy="272415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0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ปฐมภูมิ</a:t>
            </a:r>
            <a:endParaRPr lang="th-TH" sz="1000" b="1" dirty="0">
              <a:solidFill>
                <a:srgbClr val="FF0000"/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4243551"/>
            <a:ext cx="3312368" cy="306467"/>
          </a:xfrm>
          <a:prstGeom prst="roundRect">
            <a:avLst/>
          </a:prstGeom>
          <a:solidFill>
            <a:srgbClr val="C3C3D7"/>
          </a:solid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2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2. โครงการ </a:t>
            </a:r>
            <a:r>
              <a:rPr lang="en-US" sz="1200" b="1" dirty="0" smtClean="0">
                <a:solidFill>
                  <a:srgbClr val="FF0000"/>
                </a:solidFill>
                <a:latin typeface="ThaiSans Neue SemBd" pitchFamily="2" charset="-34"/>
                <a:cs typeface="ThaiSans Neue SemBd" pitchFamily="2" charset="-34"/>
              </a:rPr>
              <a:t>Smart Hospital</a:t>
            </a:r>
            <a:endParaRPr lang="th-TH" sz="1200" b="1" dirty="0">
              <a:solidFill>
                <a:srgbClr val="FF0000"/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879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0" t="17363" r="15397" b="64244"/>
          <a:stretch/>
        </p:blipFill>
        <p:spPr bwMode="auto">
          <a:xfrm>
            <a:off x="565829" y="123478"/>
            <a:ext cx="8161764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t="53589" r="15639" b="16829"/>
          <a:stretch/>
        </p:blipFill>
        <p:spPr bwMode="auto">
          <a:xfrm>
            <a:off x="565829" y="1563638"/>
            <a:ext cx="822913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ardrop 3"/>
          <p:cNvSpPr/>
          <p:nvPr/>
        </p:nvSpPr>
        <p:spPr>
          <a:xfrm rot="15910999">
            <a:off x="7626192" y="1292307"/>
            <a:ext cx="441170" cy="1555345"/>
          </a:xfrm>
          <a:prstGeom prst="teardrop">
            <a:avLst>
              <a:gd name="adj" fmla="val 15339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6506" y="1848212"/>
            <a:ext cx="1671087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2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โครงการ </a:t>
            </a:r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3</a:t>
            </a:r>
            <a:r>
              <a:rPr lang="th-TH" sz="16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 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5861824" y="1556350"/>
            <a:ext cx="377142" cy="3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078894" y="2787774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01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0" t="17363" r="15397" b="64244"/>
          <a:stretch/>
        </p:blipFill>
        <p:spPr bwMode="auto">
          <a:xfrm>
            <a:off x="596287" y="37649"/>
            <a:ext cx="8161764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 t="28176" r="16078" b="24451"/>
          <a:stretch/>
        </p:blipFill>
        <p:spPr bwMode="auto">
          <a:xfrm>
            <a:off x="584382" y="1491630"/>
            <a:ext cx="8136703" cy="320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ardrop 3"/>
          <p:cNvSpPr/>
          <p:nvPr/>
        </p:nvSpPr>
        <p:spPr>
          <a:xfrm rot="15910999">
            <a:off x="7626192" y="1292307"/>
            <a:ext cx="441170" cy="1555345"/>
          </a:xfrm>
          <a:prstGeom prst="teardrop">
            <a:avLst>
              <a:gd name="adj" fmla="val 15339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6506" y="1848212"/>
            <a:ext cx="1671087" cy="408623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1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โครงการ </a:t>
            </a:r>
            <a:r>
              <a:rPr lang="th-TH" sz="1800" b="1" dirty="0" smtClean="0">
                <a:solidFill>
                  <a:srgbClr val="FF0000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1</a:t>
            </a:r>
            <a:r>
              <a:rPr lang="th-TH" sz="16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 </a:t>
            </a:r>
            <a:r>
              <a:rPr lang="th-TH" sz="1400" b="1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ตัวชี้วัด </a:t>
            </a:r>
            <a:endParaRPr lang="th-TH" sz="1400" b="1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5861824" y="1556350"/>
            <a:ext cx="377142" cy="3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078894" y="1958872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106372" y="2163184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106372" y="3435846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118091" y="2358135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106372" y="2545437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7465" r="16162" b="19156"/>
          <a:stretch/>
        </p:blipFill>
        <p:spPr bwMode="auto">
          <a:xfrm>
            <a:off x="4118091" y="2826390"/>
            <a:ext cx="213662" cy="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ardrop 3"/>
          <p:cNvSpPr/>
          <p:nvPr/>
        </p:nvSpPr>
        <p:spPr>
          <a:xfrm rot="15179318">
            <a:off x="8047291" y="3945260"/>
            <a:ext cx="487736" cy="875148"/>
          </a:xfrm>
          <a:prstGeom prst="teardrop">
            <a:avLst>
              <a:gd name="adj" fmla="val 2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9131" y="4158278"/>
            <a:ext cx="1372701" cy="374571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solidFill>
                  <a:schemeClr val="tx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เท่าเดิม</a:t>
            </a:r>
            <a:endParaRPr lang="th-TH" sz="1600" dirty="0">
              <a:solidFill>
                <a:schemeClr val="tx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04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3362" r="17484" b="11854"/>
          <a:stretch/>
        </p:blipFill>
        <p:spPr bwMode="auto">
          <a:xfrm>
            <a:off x="23535" y="91061"/>
            <a:ext cx="911119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7524328" y="2312521"/>
            <a:ext cx="1512168" cy="7128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2699792" y="3916725"/>
            <a:ext cx="2088232" cy="646331"/>
          </a:xfrm>
          <a:prstGeom prst="rect">
            <a:avLst/>
          </a:prstGeom>
          <a:noFill/>
          <a:ln>
            <a:solidFill>
              <a:srgbClr val="FF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เขตสุขภาพที่  8</a:t>
            </a:r>
            <a:r>
              <a:rPr lang="en-US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</a:t>
            </a:r>
            <a:r>
              <a:rPr lang="en-US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</a:t>
            </a:r>
            <a:r>
              <a:rPr lang="en-US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.61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ประชุมทบทวนยุทธศาสตร์เขต</a:t>
            </a:r>
            <a:endParaRPr lang="th-TH" sz="1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6484" y="3916726"/>
            <a:ext cx="2088232" cy="646331"/>
          </a:xfrm>
          <a:prstGeom prst="rect">
            <a:avLst/>
          </a:prstGeom>
          <a:noFill/>
          <a:ln>
            <a:solidFill>
              <a:srgbClr val="FF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เขตสุขภาพที่  8 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ก.ย.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61) </a:t>
            </a:r>
            <a:r>
              <a:rPr lang="th-TH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ประชุมทบทวนยุทธศาสตร์เขต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4288" y="3916725"/>
            <a:ext cx="1872208" cy="1200329"/>
          </a:xfrm>
          <a:prstGeom prst="rect">
            <a:avLst/>
          </a:prstGeom>
          <a:noFill/>
          <a:ln>
            <a:solidFill>
              <a:srgbClr val="FF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เขตสุขภาพที่  8 </a:t>
            </a:r>
            <a:endParaRPr lang="th-TH" sz="18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22-28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ก.ย.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61) </a:t>
            </a:r>
          </a:p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จัดทำแผนปฎิบัติการ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</a:t>
            </a:r>
            <a:r>
              <a:rPr lang="en-US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61 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อนุมัติแผนฯ</a:t>
            </a:r>
            <a:endParaRPr lang="th-TH" sz="1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328" y="1034960"/>
            <a:ext cx="1368152" cy="400110"/>
          </a:xfrm>
          <a:prstGeom prst="rect">
            <a:avLst/>
          </a:prstGeom>
          <a:ln>
            <a:prstDash val="lg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ถ่ายทอด</a:t>
            </a:r>
            <a:endParaRPr lang="th-TH" sz="2000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304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2420890"/>
            <a:ext cx="9144000" cy="1869905"/>
          </a:xfrm>
          <a:solidFill>
            <a:srgbClr val="004200">
              <a:alpha val="94118"/>
            </a:srgbClr>
          </a:solidFill>
        </p:spPr>
        <p:txBody>
          <a:bodyPr>
            <a:normAutofit/>
          </a:bodyPr>
          <a:lstStyle/>
          <a:p>
            <a:r>
              <a:rPr lang="th-TH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ผลงาน</a:t>
            </a:r>
            <a:r>
              <a:rPr lang="th-TH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การดำเนินงานปี 2561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70" y="505069"/>
            <a:ext cx="1808009" cy="1683709"/>
          </a:xfrm>
          <a:prstGeom prst="rect">
            <a:avLst/>
          </a:prstGeom>
        </p:spPr>
      </p:pic>
      <p:pic>
        <p:nvPicPr>
          <p:cNvPr id="7" name="Picture 2" descr="E:\งานกราฟฟิค R8\โลโก้ R8WAY\mdavg1hjrmq4hpqds31c20112014452300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86" y="505069"/>
            <a:ext cx="1656184" cy="152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099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1563638"/>
            <a:ext cx="9144000" cy="23083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689140">
              <a:defRPr/>
            </a:pPr>
            <a:endParaRPr lang="th-TH" altLang="th-TH" sz="3600" b="1" dirty="0" smtClean="0">
              <a:solidFill>
                <a:schemeClr val="bg1"/>
              </a:solidFill>
              <a:latin typeface="TH Niramit AS" panose="02000506000000020004" pitchFamily="2" charset="-34"/>
              <a:ea typeface="Tahoma" pitchFamily="34" charset="0"/>
              <a:cs typeface="TH Niramit AS" panose="02000506000000020004" pitchFamily="2" charset="-34"/>
              <a:sym typeface="Tahoma" pitchFamily="34" charset="0"/>
            </a:endParaRPr>
          </a:p>
          <a:p>
            <a:pPr algn="ctr" defTabSz="689140">
              <a:defRPr/>
            </a:pPr>
            <a:r>
              <a:rPr lang="th-TH" altLang="th-TH" sz="3600" b="1" dirty="0" smtClean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Tahoma" pitchFamily="34" charset="0"/>
              </a:rPr>
              <a:t>การ</a:t>
            </a:r>
            <a:r>
              <a:rPr lang="th-TH" altLang="th-TH" sz="3600" b="1" dirty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Tahoma" pitchFamily="34" charset="0"/>
              </a:rPr>
              <a:t>ส่งเสริมสุขภาพ ป้องกัน และคุ้มครองผู้บริโภค</a:t>
            </a:r>
          </a:p>
          <a:p>
            <a:pPr algn="ctr" defTabSz="689140">
              <a:defRPr/>
            </a:pPr>
            <a:r>
              <a:rPr lang="th-TH" altLang="th-TH" sz="3600" b="1" dirty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Tahoma" pitchFamily="34" charset="0"/>
              </a:rPr>
              <a:t>ด้าน</a:t>
            </a:r>
            <a:r>
              <a:rPr lang="th-TH" altLang="th-TH" sz="3600" b="1" dirty="0" smtClean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Tahoma" pitchFamily="34" charset="0"/>
              </a:rPr>
              <a:t>สาธารณสุข</a:t>
            </a:r>
          </a:p>
          <a:p>
            <a:pPr algn="ctr" defTabSz="689140">
              <a:defRPr/>
            </a:pPr>
            <a:endParaRPr lang="th-TH" altLang="th-TH" sz="3600" b="1" dirty="0">
              <a:solidFill>
                <a:schemeClr val="bg1"/>
              </a:solidFill>
              <a:latin typeface="TH Niramit AS" panose="02000506000000020004" pitchFamily="2" charset="-34"/>
              <a:ea typeface="Tahoma" pitchFamily="34" charset="0"/>
              <a:cs typeface="TH Niramit AS" panose="02000506000000020004" pitchFamily="2" charset="-34"/>
              <a:sym typeface="Tahoma" pitchFamily="34" charset="0"/>
            </a:endParaRPr>
          </a:p>
        </p:txBody>
      </p:sp>
      <p:sp>
        <p:nvSpPr>
          <p:cNvPr id="16" name="Shape 58"/>
          <p:cNvSpPr/>
          <p:nvPr/>
        </p:nvSpPr>
        <p:spPr>
          <a:xfrm>
            <a:off x="0" y="3507854"/>
            <a:ext cx="9142412" cy="261937"/>
          </a:xfrm>
          <a:prstGeom prst="roundRect">
            <a:avLst>
              <a:gd name="adj" fmla="val 12624"/>
            </a:avLst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/>
          <a:p>
            <a:pPr algn="ctr" defTabSz="440425">
              <a:defRPr sz="1800"/>
            </a:pPr>
            <a:r>
              <a:rPr sz="2000" b="1" kern="0" dirty="0" err="1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กรมอนามัย</a:t>
            </a:r>
            <a:r>
              <a:rPr sz="2000" b="1" kern="0" dirty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 </a:t>
            </a:r>
            <a:r>
              <a:rPr lang="th-TH" sz="2000" b="1" kern="0" dirty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  </a:t>
            </a:r>
            <a:r>
              <a:rPr sz="2000" b="1" kern="0" dirty="0" err="1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กรมส</a:t>
            </a:r>
            <a:r>
              <a:rPr lang="th-TH" sz="2000" b="1" kern="0" dirty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ุ</a:t>
            </a:r>
            <a:r>
              <a:rPr sz="2000" b="1" kern="0" dirty="0" err="1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ขภาพจิต</a:t>
            </a:r>
            <a:r>
              <a:rPr lang="th-TH" sz="2000" b="1" kern="0" dirty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 </a:t>
            </a:r>
            <a:r>
              <a:rPr lang="th-TH" sz="2000" b="1" kern="0" dirty="0" smtClean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 กรม</a:t>
            </a:r>
            <a:r>
              <a:rPr lang="th-TH" sz="2000" b="1" kern="0" dirty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ควบคุมโรคสำนักปลัดกระทรวงสาธารณสุข</a:t>
            </a:r>
            <a:endParaRPr sz="2000" b="1" kern="0" dirty="0">
              <a:solidFill>
                <a:schemeClr val="bg1"/>
              </a:solidFill>
              <a:latin typeface="TH Niramit AS" panose="02000506000000020004" pitchFamily="2" charset="-34"/>
              <a:ea typeface="Tahoma" pitchFamily="34" charset="0"/>
              <a:cs typeface="TH Niramit AS" panose="02000506000000020004" pitchFamily="2" charset="-34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49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36-57\Desktop\76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 b="15556"/>
          <a:stretch/>
        </p:blipFill>
        <p:spPr bwMode="auto">
          <a:xfrm>
            <a:off x="5875" y="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37587" y="265285"/>
            <a:ext cx="180020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020274" y="339502"/>
            <a:ext cx="180020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5" name="รูปหกเหลี่ยม 4"/>
          <p:cNvSpPr/>
          <p:nvPr/>
        </p:nvSpPr>
        <p:spPr>
          <a:xfrm>
            <a:off x="2375756" y="627536"/>
            <a:ext cx="2160240" cy="2032635"/>
          </a:xfrm>
          <a:prstGeom prst="hexago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51749" y="1068783"/>
            <a:ext cx="1584176" cy="50782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Accessibility</a:t>
            </a:r>
            <a:endParaRPr lang="th-TH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รูปหกเหลี่ยม 6"/>
          <p:cNvSpPr/>
          <p:nvPr/>
        </p:nvSpPr>
        <p:spPr>
          <a:xfrm>
            <a:off x="4577879" y="678469"/>
            <a:ext cx="2226375" cy="2037299"/>
          </a:xfrm>
          <a:prstGeom prst="hexagon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18580" y="1048179"/>
            <a:ext cx="1410964" cy="95410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lvl="0"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Coverage&amp;</a:t>
            </a:r>
          </a:p>
          <a:p>
            <a:pPr lvl="0"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equity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รูปหกเหลี่ยม 8"/>
          <p:cNvSpPr/>
          <p:nvPr/>
        </p:nvSpPr>
        <p:spPr>
          <a:xfrm>
            <a:off x="3455878" y="2715768"/>
            <a:ext cx="2232248" cy="1914355"/>
          </a:xfrm>
          <a:prstGeom prst="hexagon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 algn="ctr"/>
            <a:endParaRPr lang="en-US" sz="2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/>
            <a:r>
              <a:rPr lang="en-US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Sustainable&amp; safety</a:t>
            </a:r>
            <a:endParaRPr lang="th-TH" sz="2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2" descr="ผลการค้นหารูปภาพสำหรับ เป้าหมา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" y="3464"/>
            <a:ext cx="1776516" cy="21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ดาว 5 แฉก 10"/>
          <p:cNvSpPr/>
          <p:nvPr/>
        </p:nvSpPr>
        <p:spPr>
          <a:xfrm>
            <a:off x="3433955" y="1394785"/>
            <a:ext cx="2197975" cy="1921796"/>
          </a:xfrm>
          <a:prstGeom prst="star5">
            <a:avLst/>
          </a:prstGeom>
          <a:solidFill>
            <a:srgbClr val="0000CC"/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>
              <a:ln>
                <a:solidFill>
                  <a:schemeClr val="bg1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744" y="2156063"/>
            <a:ext cx="1061523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The best for the most</a:t>
            </a:r>
            <a:endParaRPr lang="th-TH" sz="1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68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5957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3635898" y="-32523"/>
            <a:ext cx="2409955" cy="99257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th-TH" sz="3600" b="1" dirty="0">
                <a:solidFill>
                  <a:sysClr val="windowText" lastClr="0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อนามัยแม่และเด็ก</a:t>
            </a:r>
          </a:p>
          <a:p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00E7C130-C078-49C2-9974-D63275C3BB2F}"/>
              </a:ext>
            </a:extLst>
          </p:cNvPr>
          <p:cNvSpPr/>
          <p:nvPr/>
        </p:nvSpPr>
        <p:spPr>
          <a:xfrm>
            <a:off x="-16128" y="884511"/>
            <a:ext cx="4074406" cy="1925308"/>
          </a:xfrm>
          <a:prstGeom prst="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7" tIns="34289" rIns="68577" bIns="34289" rtlCol="0" anchor="ctr"/>
          <a:lstStyle/>
          <a:p>
            <a:endParaRPr lang="th-TH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 </a:t>
            </a: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61 </a:t>
            </a:r>
            <a:r>
              <a:rPr lang="en-US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th-TH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th-TH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ราย </a:t>
            </a:r>
            <a:r>
              <a:rPr lang="th-TH" sz="1100" b="1" spc="-68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เดือน</a:t>
            </a:r>
            <a:r>
              <a:rPr lang="en-US" sz="1100" b="1" spc="-68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100" b="1" spc="-68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ต.ค</a:t>
            </a:r>
            <a:r>
              <a:rPr lang="en-US" sz="1100" b="1" spc="-68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100" b="1" spc="-68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 มิ.ย. ) </a:t>
            </a:r>
            <a:r>
              <a:rPr lang="en-US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-TH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3.06</a:t>
            </a:r>
            <a:r>
              <a:rPr lang="en-US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ต่อแสนการเกิดมีชีพ</a:t>
            </a:r>
            <a:r>
              <a:rPr lang="en-US" sz="11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เลย(</a:t>
            </a:r>
            <a: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</a:t>
            </a:r>
            <a:r>
              <a:rPr lang="th-TH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บึงกาฬ</a:t>
            </a:r>
            <a: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</a:t>
            </a:r>
            <a:r>
              <a:rPr lang="th-TH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สกลนคร</a:t>
            </a:r>
            <a: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</a:t>
            </a:r>
            <a:r>
              <a:rPr lang="th-TH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หนองคาย</a:t>
            </a:r>
            <a: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</a:t>
            </a:r>
            <a:r>
              <a:rPr lang="th-TH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626280"/>
              </p:ext>
            </p:extLst>
          </p:nvPr>
        </p:nvGraphicFramePr>
        <p:xfrm>
          <a:off x="3756076" y="2631994"/>
          <a:ext cx="5380349" cy="24433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65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3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4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u="non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โอกาสพัฒนา</a:t>
                      </a:r>
                      <a:endParaRPr lang="th-TH" sz="2000" b="1" u="non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R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ข้อเสนอแนะ</a:t>
                      </a:r>
                      <a:endParaRPr lang="th-TH" sz="2000" b="1" u="non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7EF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200" b="1" u="non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สมรรถนะเจ้าหน้าที่ในการปฏิบัติตามมาตรฐานการ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ดูแลหญิงตั้งครรภ์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คลอด หญิงหลัง</a:t>
                      </a:r>
                      <a:r>
                        <a:rPr lang="th-TH" sz="1200" b="1" u="non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คลอด</a:t>
                      </a:r>
                      <a:endParaRPr lang="th-TH" sz="1400" b="0" u="non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/>
                        </a:rPr>
                        <a:t>  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Coaching 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และเยี่ยมเสริมพลัง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ANC , 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LR 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PP 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คุณภาพผ่าน 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MCH board</a:t>
                      </a:r>
                      <a:endParaRPr lang="th-TH" sz="1200" b="1" u="none" dirty="0"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/>
                        </a:rPr>
                        <a:t>  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Conference 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วางแผนป้องกัน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และปิด 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GAP</a:t>
                      </a:r>
                      <a:endParaRPr lang="th-TH" sz="1200" b="1" u="non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6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ยังไม่ได้</a:t>
                      </a:r>
                      <a:r>
                        <a:rPr lang="th-TH" sz="1200" b="1" u="non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ดำเนินงานตาม 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CPG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อย่างครอบคลุม</a:t>
                      </a:r>
                      <a:endParaRPr lang="th-TH" sz="1200" b="1" u="none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th-TH" sz="1200" b="1" u="non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ทุกพื้นที่ปฏิบัติตาม </a:t>
                      </a:r>
                      <a:r>
                        <a:rPr lang="en-US" sz="1200" b="1" u="non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CPG</a:t>
                      </a:r>
                      <a:endParaRPr lang="th-TH" sz="1200" b="1" u="none" dirty="0"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2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 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 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Refer </a:t>
                      </a:r>
                      <a:r>
                        <a:rPr lang="th-TH" sz="1200" b="1" u="non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ที่ยังไม่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ทันเวลา</a:t>
                      </a:r>
                      <a:endParaRPr lang="en-US" sz="1200" b="1" u="none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จัดโซนการดูแล ระบบการ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Refer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th-TH" sz="1200" b="1" u="none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</a:t>
                      </a:r>
                      <a:r>
                        <a:rPr lang="th-TH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และ ระบบการ</a:t>
                      </a:r>
                      <a:r>
                        <a:rPr lang="en-US" sz="1200" b="1" u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Consult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ลูกศร: ขวาท้ายบาก 5">
            <a:extLst>
              <a:ext uri="{FF2B5EF4-FFF2-40B4-BE49-F238E27FC236}">
                <a16:creationId xmlns:a16="http://schemas.microsoft.com/office/drawing/2014/main" xmlns="" id="{463785FC-46FF-4008-A03C-764FDDE66609}"/>
              </a:ext>
            </a:extLst>
          </p:cNvPr>
          <p:cNvSpPr/>
          <p:nvPr/>
        </p:nvSpPr>
        <p:spPr>
          <a:xfrm>
            <a:off x="3993953" y="1034451"/>
            <a:ext cx="910337" cy="706427"/>
          </a:xfrm>
          <a:prstGeom prst="notchedRightArrow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th-TH" sz="900" b="1" dirty="0">
                <a:solidFill>
                  <a:schemeClr val="tx1"/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สาเหตุการตาย</a:t>
            </a:r>
            <a:endParaRPr lang="en-US" sz="900" b="1" dirty="0">
              <a:solidFill>
                <a:schemeClr val="tx1"/>
              </a:solidFill>
              <a:latin typeface="Symbol" panose="05050102010706020507" pitchFamily="18" charset="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วงเล็บเหลี่ยมซ้าย 10">
            <a:extLst>
              <a:ext uri="{FF2B5EF4-FFF2-40B4-BE49-F238E27FC236}">
                <a16:creationId xmlns:a16="http://schemas.microsoft.com/office/drawing/2014/main" xmlns="" id="{2CBA73FF-688C-4086-95A8-58E2C1ED7F71}"/>
              </a:ext>
            </a:extLst>
          </p:cNvPr>
          <p:cNvSpPr/>
          <p:nvPr/>
        </p:nvSpPr>
        <p:spPr>
          <a:xfrm>
            <a:off x="4918309" y="942259"/>
            <a:ext cx="260256" cy="1021033"/>
          </a:xfrm>
          <a:prstGeom prst="leftBracket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25FA5A68-0762-4BE9-928F-D0B28B0A8710}"/>
              </a:ext>
            </a:extLst>
          </p:cNvPr>
          <p:cNvSpPr txBox="1"/>
          <p:nvPr/>
        </p:nvSpPr>
        <p:spPr>
          <a:xfrm>
            <a:off x="5192587" y="816064"/>
            <a:ext cx="1078028" cy="253916"/>
          </a:xfrm>
          <a:prstGeom prst="rect">
            <a:avLst/>
          </a:prstGeom>
          <a:noFill/>
          <a:ln w="28575">
            <a:solidFill>
              <a:srgbClr val="57EF74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 </a:t>
            </a:r>
            <a:fld id="{4C0D14C7-2043-425F-9548-72DA8F4F48B5}" type="PERCENTAGE">
              <a:rPr lang="en-US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37%</a:t>
            </a:fld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xmlns="" id="{AF90EF9A-AF8E-4B16-84B5-F71818566B88}"/>
              </a:ext>
            </a:extLst>
          </p:cNvPr>
          <p:cNvSpPr txBox="1"/>
          <p:nvPr/>
        </p:nvSpPr>
        <p:spPr>
          <a:xfrm>
            <a:off x="5182357" y="1847164"/>
            <a:ext cx="1202831" cy="253916"/>
          </a:xfrm>
          <a:prstGeom prst="rect">
            <a:avLst/>
          </a:prstGeom>
          <a:noFill/>
          <a:ln w="28575">
            <a:solidFill>
              <a:srgbClr val="57EF74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Indirect </a:t>
            </a:r>
            <a:fld id="{ED5B8189-3BF8-4647-B723-2FE2E4CAD84E}" type="PERCENTAGE">
              <a:rPr lang="en-US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63%</a:t>
            </a:fld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xmlns="" id="{A005C008-7EF5-44E2-8844-02FAF5F7DDB3}"/>
              </a:ext>
            </a:extLst>
          </p:cNvPr>
          <p:cNvSpPr txBox="1"/>
          <p:nvPr/>
        </p:nvSpPr>
        <p:spPr>
          <a:xfrm>
            <a:off x="6737095" y="763847"/>
            <a:ext cx="1972994" cy="423191"/>
          </a:xfrm>
          <a:prstGeom prst="rect">
            <a:avLst/>
          </a:prstGeom>
          <a:noFill/>
          <a:ln w="28575">
            <a:solidFill>
              <a:srgbClr val="57EF74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Postpartum hemorrhage</a:t>
            </a:r>
          </a:p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eclampsia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xmlns="" id="{B984DD21-9BB2-4663-AE40-4746700CCC79}"/>
              </a:ext>
            </a:extLst>
          </p:cNvPr>
          <p:cNvSpPr txBox="1"/>
          <p:nvPr/>
        </p:nvSpPr>
        <p:spPr>
          <a:xfrm>
            <a:off x="6782309" y="1604215"/>
            <a:ext cx="2110173" cy="807913"/>
          </a:xfrm>
          <a:prstGeom prst="rect">
            <a:avLst/>
          </a:prstGeom>
          <a:noFill/>
          <a:ln w="28575">
            <a:solidFill>
              <a:srgbClr val="57EF74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Congestive heart failure</a:t>
            </a:r>
          </a:p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Heart  Failure </a:t>
            </a:r>
          </a:p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SLE</a:t>
            </a:r>
          </a:p>
          <a:p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Pulmonary embolism</a:t>
            </a:r>
          </a:p>
        </p:txBody>
      </p:sp>
      <p:cxnSp>
        <p:nvCxnSpPr>
          <p:cNvPr id="23" name="ลูกศรเชื่อมต่อแบบตรง 22">
            <a:extLst>
              <a:ext uri="{FF2B5EF4-FFF2-40B4-BE49-F238E27FC236}">
                <a16:creationId xmlns:a16="http://schemas.microsoft.com/office/drawing/2014/main" xmlns="" id="{59ADB9BF-9F5B-4F4C-9165-B58B82B84980}"/>
              </a:ext>
            </a:extLst>
          </p:cNvPr>
          <p:cNvCxnSpPr>
            <a:cxnSpLocks/>
          </p:cNvCxnSpPr>
          <p:nvPr/>
        </p:nvCxnSpPr>
        <p:spPr>
          <a:xfrm>
            <a:off x="6313941" y="971594"/>
            <a:ext cx="379828" cy="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>
            <a:extLst>
              <a:ext uri="{FF2B5EF4-FFF2-40B4-BE49-F238E27FC236}">
                <a16:creationId xmlns:a16="http://schemas.microsoft.com/office/drawing/2014/main" xmlns="" id="{308304B0-D3ED-4AF4-B5F8-B48F0C92D2D2}"/>
              </a:ext>
            </a:extLst>
          </p:cNvPr>
          <p:cNvCxnSpPr>
            <a:cxnSpLocks/>
          </p:cNvCxnSpPr>
          <p:nvPr/>
        </p:nvCxnSpPr>
        <p:spPr>
          <a:xfrm>
            <a:off x="6402480" y="1997775"/>
            <a:ext cx="379828" cy="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xmlns="" id="{43EF5DFD-3262-4421-887F-68423F695CCD}"/>
              </a:ext>
            </a:extLst>
          </p:cNvPr>
          <p:cNvSpPr txBox="1"/>
          <p:nvPr/>
        </p:nvSpPr>
        <p:spPr>
          <a:xfrm>
            <a:off x="1" y="3683222"/>
            <a:ext cx="3756074" cy="869469"/>
          </a:xfrm>
          <a:prstGeom prst="rect">
            <a:avLst/>
          </a:prstGeom>
          <a:noFill/>
          <a:ln w="19050">
            <a:solidFill>
              <a:srgbClr val="57EF74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1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Practice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03" indent="-214303">
              <a:buFontTx/>
              <a:buChar char="-"/>
            </a:pP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อุดรโมเดล </a:t>
            </a:r>
            <a:r>
              <a:rPr lang="en-US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หนองหานโมเดล,</a:t>
            </a:r>
            <a:r>
              <a:rPr lang="en-US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หนองบัวลำภูโมเดล</a:t>
            </a:r>
            <a:r>
              <a:rPr lang="en-US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03" indent="-214303">
              <a:buFontTx/>
              <a:buChar char="-"/>
            </a:pP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มีคณะกรรมการและอนุกรรมการขับเคลื่อนงานอนามัยแม่และเด็กระดับจังหวัด</a:t>
            </a: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xmlns="" id="{F9DE370B-33E7-4449-BCE3-5CD82561BF00}"/>
              </a:ext>
            </a:extLst>
          </p:cNvPr>
          <p:cNvSpPr txBox="1"/>
          <p:nvPr/>
        </p:nvSpPr>
        <p:spPr>
          <a:xfrm>
            <a:off x="-7578" y="3306198"/>
            <a:ext cx="3763652" cy="380872"/>
          </a:xfrm>
          <a:prstGeom prst="rect">
            <a:avLst/>
          </a:prstGeom>
          <a:solidFill>
            <a:srgbClr val="57EF74"/>
          </a:solidFill>
        </p:spPr>
        <p:txBody>
          <a:bodyPr wrap="square" lIns="68577" tIns="34289" rIns="68577" bIns="34289" rtlCol="0">
            <a:spAutoFit/>
          </a:bodyPr>
          <a:lstStyle/>
          <a:p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lang="th-T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จุดเด่น</a:t>
            </a:r>
          </a:p>
        </p:txBody>
      </p: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xmlns="" id="{FA8B0513-86ED-4904-B6F6-90719B026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390709"/>
            <a:ext cx="477104" cy="280430"/>
          </a:xfrm>
          <a:prstGeom prst="rect">
            <a:avLst/>
          </a:prstGeom>
        </p:spPr>
      </p:pic>
      <p:graphicFrame>
        <p:nvGraphicFramePr>
          <p:cNvPr id="18" name="Chart 8">
            <a:extLst>
              <a:ext uri="{FF2B5EF4-FFF2-40B4-BE49-F238E27FC236}">
                <a16:creationId xmlns:a16="http://schemas.microsoft.com/office/drawing/2014/main" xmlns="" id="{70227FD7-4CDB-4DB3-BE0E-D0FF7EB5F0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1363691"/>
              </p:ext>
            </p:extLst>
          </p:nvPr>
        </p:nvGraphicFramePr>
        <p:xfrm>
          <a:off x="135994" y="683276"/>
          <a:ext cx="3694578" cy="168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96983" y="232933"/>
            <a:ext cx="2647003" cy="31162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เป้าหมาย 20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ต่อแสนการเกิดมีชีพ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0130" y="1134311"/>
            <a:ext cx="1926126" cy="6117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th-TH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87.5</a:t>
            </a:r>
            <a:r>
              <a:rPr lang="en-GB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th-TH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อายุระหว่าง</a:t>
            </a:r>
            <a:r>
              <a:rPr lang="en-GB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r>
              <a:rPr lang="th-TH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-38 </a:t>
            </a:r>
            <a:r>
              <a:rPr lang="th-TH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</a:t>
            </a:r>
          </a:p>
          <a:p>
            <a:r>
              <a:rPr lang="th-TH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62.5</a:t>
            </a:r>
            <a:r>
              <a:rPr lang="en-GB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th-TH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อยู่ในเขตอำเภอเมือง</a:t>
            </a:r>
          </a:p>
          <a:p>
            <a:r>
              <a:rPr lang="th-TH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37.5</a:t>
            </a:r>
            <a:r>
              <a:rPr lang="en-GB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th-TH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มีโรคประจำตัว</a:t>
            </a:r>
            <a:endParaRPr lang="en-US" sz="11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ตัวเชื่อมต่อตรง 9"/>
          <p:cNvCxnSpPr/>
          <p:nvPr/>
        </p:nvCxnSpPr>
        <p:spPr>
          <a:xfrm>
            <a:off x="395536" y="1366760"/>
            <a:ext cx="32403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87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860033" y="562790"/>
            <a:ext cx="792088" cy="49714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-1" y="2"/>
            <a:ext cx="9144001" cy="543493"/>
          </a:xfrm>
          <a:prstGeom prst="rect">
            <a:avLst/>
          </a:prstGeom>
          <a:solidFill>
            <a:srgbClr val="57E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th-TH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569" y="21679"/>
            <a:ext cx="8064896" cy="50013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เด็ก</a:t>
            </a:r>
            <a:r>
              <a:rPr lang="th-T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ปฐมวัย 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ร้อยละของเด็กอายุ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0-5</a:t>
            </a:r>
            <a:r>
              <a:rPr lang="th-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ปี มีพัฒนาการสมวัย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2561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xmlns="" id="{FF4DFD01-1B3A-4C74-9F90-DE4C8E25192E}"/>
              </a:ext>
            </a:extLst>
          </p:cNvPr>
          <p:cNvSpPr txBox="1"/>
          <p:nvPr/>
        </p:nvSpPr>
        <p:spPr>
          <a:xfrm>
            <a:off x="5786155" y="1196683"/>
            <a:ext cx="3178334" cy="946412"/>
          </a:xfrm>
          <a:prstGeom prst="rect">
            <a:avLst/>
          </a:prstGeom>
          <a:noFill/>
          <a:ln w="28575">
            <a:solidFill>
              <a:srgbClr val="57EF74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pPr marL="214303" indent="-214303">
              <a:buFontTx/>
              <a:buChar char="-"/>
            </a:pPr>
            <a:r>
              <a:rPr lang="th-TH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อุดรธานี  - </a:t>
            </a:r>
            <a:r>
              <a:rPr lang="en-US" sz="1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Udon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smart kid</a:t>
            </a:r>
            <a:endParaRPr lang="th-TH" sz="1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03" indent="-214303">
              <a:buFontTx/>
              <a:buChar char="-"/>
            </a:pPr>
            <a:r>
              <a:rPr lang="th-TH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นครพนม -โปรแกรมติดตามพัฒนาการ</a:t>
            </a:r>
          </a:p>
          <a:p>
            <a:pPr marL="214303" indent="-214303">
              <a:buFontTx/>
              <a:buChar char="-"/>
            </a:pPr>
            <a:r>
              <a:rPr lang="th-TH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บึงกาฬ   - 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SEKA </a:t>
            </a:r>
            <a:r>
              <a:rPr lang="th-TH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โมเดล</a:t>
            </a:r>
          </a:p>
          <a:p>
            <a:pPr marL="214303" indent="-214303">
              <a:buFontTx/>
              <a:buChar char="-"/>
            </a:pPr>
            <a:r>
              <a:rPr lang="th-TH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สกลนคร - กิน กระตุ้น กระตุก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xmlns="" id="{D4FFEA87-3AFE-4FB6-95F7-A06F29249735}"/>
              </a:ext>
            </a:extLst>
          </p:cNvPr>
          <p:cNvSpPr txBox="1"/>
          <p:nvPr/>
        </p:nvSpPr>
        <p:spPr>
          <a:xfrm>
            <a:off x="5786155" y="889985"/>
            <a:ext cx="3178334" cy="315471"/>
          </a:xfrm>
          <a:prstGeom prst="rect">
            <a:avLst/>
          </a:prstGeom>
          <a:solidFill>
            <a:srgbClr val="57EF74"/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Practice</a:t>
            </a:r>
            <a:endParaRPr lang="th-TH" sz="16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7" name="ตาราง 46">
            <a:extLst>
              <a:ext uri="{FF2B5EF4-FFF2-40B4-BE49-F238E27FC236}">
                <a16:creationId xmlns:a16="http://schemas.microsoft.com/office/drawing/2014/main" xmlns="" id="{1078D636-A989-4C1C-9ACA-D92489D3D5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221449"/>
              </p:ext>
            </p:extLst>
          </p:nvPr>
        </p:nvGraphicFramePr>
        <p:xfrm>
          <a:off x="5809663" y="2283719"/>
          <a:ext cx="3131840" cy="207749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688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29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41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u="non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โอกาสพัฒนา</a:t>
                      </a:r>
                      <a:endParaRPr lang="th-TH" sz="1400" b="1" u="non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u="non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ข้อเสนอแนะ</a:t>
                      </a:r>
                      <a:endParaRPr lang="th-TH" sz="1400" b="1" u="non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EF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8333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การบันทึกใน</a:t>
                      </a:r>
                      <a:r>
                        <a:rPr lang="th-TH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 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HDC</a:t>
                      </a:r>
                      <a:r>
                        <a:rPr lang="th-TH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ไม่</a:t>
                      </a:r>
                      <a:r>
                        <a:rPr lang="th-TH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สมบูรณ์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1200" u="non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กำกับติดตามเรื่องการคัดกรองและติดตามพัฒนาการยังไม่ครอบคลุม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Coaching </a:t>
                      </a:r>
                      <a:r>
                        <a:rPr lang="th-TH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</a:t>
                      </a:r>
                      <a:r>
                        <a:rPr lang="th-TH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บันทึก</a:t>
                      </a:r>
                      <a:r>
                        <a:rPr lang="th-TH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ข้อมูล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th-TH" sz="1200" b="0" u="non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กำกับติดตามให้ส่งต่อ</a:t>
                      </a:r>
                      <a:r>
                        <a:rPr lang="th-TH" sz="1200" b="0" u="non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200" b="0" u="non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TIDA4i </a:t>
                      </a:r>
                      <a:r>
                        <a:rPr lang="th-TH" sz="1200" b="0" u="non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ให้มากขึ้น</a:t>
                      </a:r>
                      <a:endParaRPr lang="th-TH" sz="1200" b="0" u="non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7E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2" name="แผนภูมิ 3">
            <a:extLst>
              <a:ext uri="{FF2B5EF4-FFF2-40B4-BE49-F238E27FC236}">
                <a16:creationId xmlns="" xmlns:a16="http://schemas.microsoft.com/office/drawing/2014/main" id="{D4591377-F269-44BB-9C17-7083F4F9DC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73535"/>
              </p:ext>
            </p:extLst>
          </p:nvPr>
        </p:nvGraphicFramePr>
        <p:xfrm>
          <a:off x="-21834" y="726419"/>
          <a:ext cx="5786154" cy="210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707904" y="2872341"/>
            <a:ext cx="1512168" cy="957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</a:t>
            </a:r>
          </a:p>
          <a:p>
            <a:pPr marL="285736" indent="-285736">
              <a:buFontTx/>
              <a:buChar char="-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ความยากจน</a:t>
            </a:r>
          </a:p>
          <a:p>
            <a:pPr marL="285736" indent="-285736">
              <a:buFontTx/>
              <a:buChar char="-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การเลี้ยงดู(พ่อแม่ ปู่ย่า ตายาย)</a:t>
            </a:r>
          </a:p>
          <a:p>
            <a:pPr marL="285736" indent="-285736">
              <a:buFontTx/>
              <a:buChar char="-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ความรุนแรง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937" y="4384497"/>
            <a:ext cx="3456384" cy="751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1" y="2667323"/>
            <a:ext cx="3906428" cy="246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B1432C51-F2BC-458D-B224-602CBD8F1E32}"/>
              </a:ext>
            </a:extLst>
          </p:cNvPr>
          <p:cNvSpPr/>
          <p:nvPr/>
        </p:nvSpPr>
        <p:spPr>
          <a:xfrm>
            <a:off x="0" y="-1585"/>
            <a:ext cx="9144000" cy="407620"/>
          </a:xfrm>
          <a:prstGeom prst="rect">
            <a:avLst/>
          </a:prstGeom>
          <a:solidFill>
            <a:srgbClr val="57E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514325"/>
            <a:endParaRPr lang="th-TH" sz="10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xmlns="" id="{A21F62CA-AFB7-4B2B-9CA4-0FA1DEF8AE06}"/>
              </a:ext>
            </a:extLst>
          </p:cNvPr>
          <p:cNvSpPr txBox="1"/>
          <p:nvPr/>
        </p:nvSpPr>
        <p:spPr>
          <a:xfrm>
            <a:off x="2771800" y="-40737"/>
            <a:ext cx="4109108" cy="43858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514325"/>
            <a:r>
              <a:rPr lang="th-TH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เด็กปฐมวัย เป้าหมาย 54</a:t>
            </a:r>
            <a:r>
              <a:rPr lang="en-GB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th-TH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ชื่อเรื่อง 1">
            <a:extLst>
              <a:ext uri="{FF2B5EF4-FFF2-40B4-BE49-F238E27FC236}">
                <a16:creationId xmlns:a16="http://schemas.microsoft.com/office/drawing/2014/main" xmlns="" id="{B9554E62-D4B2-48E6-A9DC-806DB8E0AB69}"/>
              </a:ext>
            </a:extLst>
          </p:cNvPr>
          <p:cNvSpPr txBox="1">
            <a:spLocks/>
          </p:cNvSpPr>
          <p:nvPr/>
        </p:nvSpPr>
        <p:spPr>
          <a:xfrm>
            <a:off x="76798" y="445033"/>
            <a:ext cx="9067202" cy="3290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vert="horz" lIns="51433" tIns="25718" rIns="51433" bIns="2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25"/>
            <a:r>
              <a:rPr lang="th-TH" sz="1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</a:t>
            </a:r>
            <a:r>
              <a:rPr lang="th-TH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ละของเด็กอายุ 0-5 ปี สูงดีสมส่วน และส่วนสูงเฉลี่ยที่อายุ 5 ปี (47.74</a:t>
            </a:r>
            <a:r>
              <a:rPr lang="en-GB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th-TH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xmlns="" id="{9B25E168-E25B-46EB-AFFB-DF5D1F21690B}"/>
              </a:ext>
            </a:extLst>
          </p:cNvPr>
          <p:cNvGrpSpPr/>
          <p:nvPr/>
        </p:nvGrpSpPr>
        <p:grpSpPr>
          <a:xfrm>
            <a:off x="61819" y="3325099"/>
            <a:ext cx="3286046" cy="1642986"/>
            <a:chOff x="-2880208" y="4180124"/>
            <a:chExt cx="4817061" cy="3176133"/>
          </a:xfrm>
        </p:grpSpPr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xmlns="" id="{DBB77E56-FDC5-4581-B348-081F2CB484BC}"/>
                </a:ext>
              </a:extLst>
            </p:cNvPr>
            <p:cNvSpPr/>
            <p:nvPr/>
          </p:nvSpPr>
          <p:spPr>
            <a:xfrm>
              <a:off x="-2880207" y="4670336"/>
              <a:ext cx="4817060" cy="2685921"/>
            </a:xfrm>
            <a:prstGeom prst="rect">
              <a:avLst/>
            </a:prstGeom>
            <a:noFill/>
            <a:ln w="19050">
              <a:solidFill>
                <a:srgbClr val="57EF74"/>
              </a:solidFill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xmlns="" id="{67339330-CF97-4970-AC7E-1A3255A60CC8}"/>
                </a:ext>
              </a:extLst>
            </p:cNvPr>
            <p:cNvSpPr txBox="1"/>
            <p:nvPr/>
          </p:nvSpPr>
          <p:spPr>
            <a:xfrm>
              <a:off x="-2880208" y="4180124"/>
              <a:ext cx="4817061" cy="713973"/>
            </a:xfrm>
            <a:prstGeom prst="rect">
              <a:avLst/>
            </a:prstGeom>
            <a:solidFill>
              <a:srgbClr val="57EF74"/>
            </a:solidFill>
            <a:ln w="19050">
              <a:solidFill>
                <a:srgbClr val="57EF74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Best practice</a:t>
              </a:r>
              <a:endParaRPr lang="th-TH" sz="18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104D976A-7EA5-48C3-9A27-60024BDAD1AE}"/>
              </a:ext>
            </a:extLst>
          </p:cNvPr>
          <p:cNvSpPr/>
          <p:nvPr/>
        </p:nvSpPr>
        <p:spPr>
          <a:xfrm>
            <a:off x="5841822" y="3631181"/>
            <a:ext cx="3081366" cy="1316835"/>
          </a:xfrm>
          <a:prstGeom prst="rect">
            <a:avLst/>
          </a:prstGeom>
          <a:noFill/>
          <a:ln w="19050">
            <a:solidFill>
              <a:srgbClr val="57EF74"/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77" tIns="34289" rIns="68577" bIns="34289" rtlCol="0" anchor="t"/>
          <a:lstStyle/>
          <a:p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เน้นมาตรการสำคัญในการเลี้ยงดูเด็ก 0-2 ปี (นมแม่ และอาหารเสริมตามวัย)</a:t>
            </a:r>
          </a:p>
          <a:p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เข้มข้นในมาตรการสุขาภิบาลอาหารและโภชนาการในเด็ก 3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-5</a:t>
            </a:r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ปี ศพด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และโรงเรียน</a:t>
            </a:r>
          </a:p>
          <a:p>
            <a:pPr algn="ctr"/>
            <a:endParaRPr lang="en-US" sz="1400" b="1" u="sng" dirty="0">
              <a:solidFill>
                <a:schemeClr val="tx1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B9904B63-8205-4E57-9395-78C3DEFCAC04}"/>
              </a:ext>
            </a:extLst>
          </p:cNvPr>
          <p:cNvSpPr/>
          <p:nvPr/>
        </p:nvSpPr>
        <p:spPr>
          <a:xfrm>
            <a:off x="6084170" y="3246130"/>
            <a:ext cx="2215189" cy="341099"/>
          </a:xfrm>
          <a:prstGeom prst="rect">
            <a:avLst/>
          </a:prstGeom>
          <a:solidFill>
            <a:srgbClr val="57EF74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77" tIns="34289" rIns="68577" bIns="34289" rtlCol="0" anchor="t"/>
          <a:lstStyle/>
          <a:p>
            <a:pPr algn="ctr"/>
            <a:r>
              <a:rPr lang="th-TH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</a:t>
            </a:r>
            <a:endParaRPr lang="en-US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D9722B5C-ACF2-4246-84C3-8BDA59FAB82F}"/>
              </a:ext>
            </a:extLst>
          </p:cNvPr>
          <p:cNvSpPr/>
          <p:nvPr/>
        </p:nvSpPr>
        <p:spPr>
          <a:xfrm>
            <a:off x="3553943" y="3270866"/>
            <a:ext cx="2081803" cy="343366"/>
          </a:xfrm>
          <a:prstGeom prst="rect">
            <a:avLst/>
          </a:prstGeom>
          <a:solidFill>
            <a:srgbClr val="57EF74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77" tIns="34289" rIns="68577" bIns="34289" rtlCol="0" anchor="t"/>
          <a:lstStyle/>
          <a:p>
            <a:pPr algn="ctr"/>
            <a:r>
              <a:rPr lang="th-TH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โอกาสพัฒนา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2774719C-3735-4163-94AD-1128ABD24852}"/>
              </a:ext>
            </a:extLst>
          </p:cNvPr>
          <p:cNvSpPr/>
          <p:nvPr/>
        </p:nvSpPr>
        <p:spPr>
          <a:xfrm>
            <a:off x="3537567" y="3614232"/>
            <a:ext cx="2114554" cy="1333782"/>
          </a:xfrm>
          <a:prstGeom prst="rect">
            <a:avLst/>
          </a:prstGeom>
          <a:noFill/>
          <a:ln w="19050">
            <a:solidFill>
              <a:srgbClr val="57EF74"/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77" tIns="34289" rIns="68577" bIns="34289" rtlCol="0" anchor="t"/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ยังมีปัญหาเรื่องเตี้ย ผอม ในเด็ก 3-5 ปี</a:t>
            </a:r>
          </a:p>
          <a:p>
            <a:endParaRPr lang="en-US" sz="1200" dirty="0">
              <a:solidFill>
                <a:schemeClr val="tx1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06396251"/>
              </p:ext>
            </p:extLst>
          </p:nvPr>
        </p:nvGraphicFramePr>
        <p:xfrm>
          <a:off x="179514" y="705778"/>
          <a:ext cx="8784976" cy="2442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179181" y="3815448"/>
            <a:ext cx="4572000" cy="646331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 marL="214303" indent="-214303">
              <a:buFontTx/>
              <a:buChar char="-"/>
            </a:pPr>
            <a:r>
              <a:rPr lang="th-TH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อุดรธานี  - </a:t>
            </a:r>
            <a:r>
              <a:rPr lang="en-US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Udon</a:t>
            </a:r>
            <a:r>
              <a:rPr lang="en-US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smart kid</a:t>
            </a:r>
            <a:endParaRPr lang="th-TH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03" indent="-214303">
              <a:buFontTx/>
              <a:buChar char="-"/>
            </a:pPr>
            <a:r>
              <a:rPr lang="th-TH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สกลนคร - กิน กระตุ้น กระตุก</a:t>
            </a:r>
          </a:p>
        </p:txBody>
      </p:sp>
    </p:spTree>
    <p:extLst>
      <p:ext uri="{BB962C8B-B14F-4D97-AF65-F5344CB8AC3E}">
        <p14:creationId xmlns:p14="http://schemas.microsoft.com/office/powerpoint/2010/main" val="394481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2161305"/>
            <a:ext cx="9144000" cy="1512168"/>
          </a:xfrm>
          <a:solidFill>
            <a:srgbClr val="003300"/>
          </a:solidFill>
        </p:spPr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ยุทธศาสตร์กระทรวง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คำรับรองการปฏิบัติราชการ ปี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261577"/>
            <a:ext cx="1880555" cy="1597294"/>
          </a:xfrm>
          <a:prstGeom prst="rect">
            <a:avLst/>
          </a:prstGeom>
        </p:spPr>
      </p:pic>
      <p:pic>
        <p:nvPicPr>
          <p:cNvPr id="7" name="Picture 2" descr="E:\งานกราฟฟิค R8\โลโก้ R8WAY\mdavg1hjrmq4hpqds31c20112014452300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5055"/>
            <a:ext cx="1656184" cy="138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54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335" y="1275608"/>
            <a:ext cx="4320650" cy="1361911"/>
          </a:xfrm>
          <a:prstGeom prst="rect">
            <a:avLst/>
          </a:prstGeom>
          <a:noFill/>
          <a:ln w="19050">
            <a:solidFill>
              <a:srgbClr val="57EF74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คุมน้ำตาลได้ดี (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&gt;40%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18.83%</a:t>
            </a:r>
          </a:p>
          <a:p>
            <a:pPr>
              <a:defRPr/>
            </a:pP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คุมความดันได้ดี (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&gt;50%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47.77%</a:t>
            </a:r>
          </a:p>
          <a:p>
            <a:pPr>
              <a:defRPr/>
            </a:pP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DM, HT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ได้รับการประเมิน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CVD Risk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≥82.5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87.84%</a:t>
            </a:r>
          </a:p>
          <a:p>
            <a:pPr>
              <a:defRPr/>
            </a:pP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DM, HT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จำแนกตาม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CVD Risk Score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 </a:t>
            </a:r>
            <a:r>
              <a:rPr lang="en-US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= 0.21% </a:t>
            </a:r>
            <a:r>
              <a:rPr lang="th-TH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 </a:t>
            </a:r>
            <a:r>
              <a:rPr lang="en-US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= 0.09%</a:t>
            </a:r>
            <a:endParaRPr lang="en-US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DM, HT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CKD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รายใหม่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(เพิ่มขึ้น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ในปี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24.76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th-TH" sz="1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864" y="4341026"/>
            <a:ext cx="1550361" cy="288539"/>
          </a:xfrm>
          <a:prstGeom prst="rect">
            <a:avLst/>
          </a:prstGeom>
          <a:solidFill>
            <a:srgbClr val="57EF74"/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4518" y="4202817"/>
            <a:ext cx="5749164" cy="807913"/>
          </a:xfrm>
          <a:prstGeom prst="rect">
            <a:avLst/>
          </a:prstGeom>
          <a:noFill/>
          <a:ln w="19050">
            <a:solidFill>
              <a:srgbClr val="57EF74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ดำเนินการโครงการ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Self-care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ให้ต่อเนื่อง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ติดตามผลในระยะยาว อย่างน้อย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ปี(รวมทั้งกลุ่มที่ผลลัพธ์ยังไม่ได้ตามคาด)</a:t>
            </a:r>
          </a:p>
          <a:p>
            <a:pPr>
              <a:defRPr/>
            </a:pP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ขยายพื้นที่การดำเนินงาน</a:t>
            </a:r>
            <a:r>
              <a:rPr lang="th-TH" sz="12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ปรับเปลี่ยนฯ </a:t>
            </a:r>
            <a:r>
              <a: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เข้มข้นในพื้นที่ที่มีปัจจัยเสี่ยงสูง </a:t>
            </a:r>
          </a:p>
          <a:p>
            <a:pPr>
              <a:defRPr/>
            </a:pP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ถอดบทเรียนพื้นที่ที่มีผลลัพธ์การดำเนินงานดีเด่นเป็นแหล่งเรียนรู้ 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5581EC1D-9448-400F-8024-7747B5E64E89}"/>
              </a:ext>
            </a:extLst>
          </p:cNvPr>
          <p:cNvSpPr txBox="1"/>
          <p:nvPr/>
        </p:nvSpPr>
        <p:spPr>
          <a:xfrm>
            <a:off x="107337" y="417926"/>
            <a:ext cx="5976832" cy="2771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628" tIns="28628" rIns="28628" bIns="28628" numCol="1" spcCol="28574" rtlCol="0" anchor="ctr">
            <a:spAutoFit/>
          </a:bodyPr>
          <a:lstStyle/>
          <a:p>
            <a:pPr algn="ctr" defTabSz="145805" latinLnBrk="1">
              <a:defRPr/>
            </a:pP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ผู้ป่วย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 </a:t>
            </a: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รายใหม่จากกลุ่ม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Pre-DM</a:t>
            </a: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1.46% (</a:t>
            </a: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เป้าหมาย ≤ 2.4%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h-TH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xmlns="" id="{B09592B6-96CD-4BEF-9A27-01010839F287}"/>
              </a:ext>
            </a:extLst>
          </p:cNvPr>
          <p:cNvSpPr txBox="1"/>
          <p:nvPr/>
        </p:nvSpPr>
        <p:spPr>
          <a:xfrm>
            <a:off x="107336" y="736822"/>
            <a:ext cx="5976833" cy="2732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628" tIns="28628" rIns="28628" bIns="28628" numCol="1" spcCol="28574" rtlCol="0" anchor="ctr">
            <a:spAutoFit/>
          </a:bodyPr>
          <a:lstStyle/>
          <a:p>
            <a:pPr algn="ctr" defTabSz="145805" latinLnBrk="1">
              <a:defRPr/>
            </a:pP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กลุ่มสงสัยป่วย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</a:t>
            </a: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ได้รับการวัด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BP </a:t>
            </a: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ที่บ้าน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30.73% </a:t>
            </a: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(เป้าหมาย ≥ 10%)</a:t>
            </a:r>
          </a:p>
        </p:txBody>
      </p:sp>
      <p:sp>
        <p:nvSpPr>
          <p:cNvPr id="16" name="ชื่อเรื่อง 1">
            <a:extLst>
              <a:ext uri="{FF2B5EF4-FFF2-40B4-BE49-F238E27FC236}">
                <a16:creationId xmlns:a16="http://schemas.microsoft.com/office/drawing/2014/main" xmlns="" id="{F4FEB0E0-994E-4328-8C9F-1A2EB848120D}"/>
              </a:ext>
            </a:extLst>
          </p:cNvPr>
          <p:cNvSpPr txBox="1">
            <a:spLocks/>
          </p:cNvSpPr>
          <p:nvPr/>
        </p:nvSpPr>
        <p:spPr>
          <a:xfrm>
            <a:off x="6638871" y="38473"/>
            <a:ext cx="2496403" cy="3000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51417" tIns="25709" rIns="51417" bIns="2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ข้อมูลจาก 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HDC </a:t>
            </a:r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th-TH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ส.ค.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2561</a:t>
            </a:r>
            <a:endParaRPr lang="th-TH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สี่เหลี่ยมผืนผ้า 30">
            <a:extLst>
              <a:ext uri="{FF2B5EF4-FFF2-40B4-BE49-F238E27FC236}">
                <a16:creationId xmlns:a16="http://schemas.microsoft.com/office/drawing/2014/main" xmlns="" id="{8005FDAB-3909-4711-A574-13063AB3489F}"/>
              </a:ext>
            </a:extLst>
          </p:cNvPr>
          <p:cNvSpPr/>
          <p:nvPr/>
        </p:nvSpPr>
        <p:spPr>
          <a:xfrm>
            <a:off x="7588477" y="714968"/>
            <a:ext cx="846155" cy="340985"/>
          </a:xfrm>
          <a:prstGeom prst="rect">
            <a:avLst/>
          </a:prstGeom>
          <a:solidFill>
            <a:srgbClr val="FFFF00"/>
          </a:solidFill>
        </p:spPr>
        <p:txBody>
          <a:bodyPr wrap="square" lIns="68577" tIns="34289" rIns="68577" bIns="34289">
            <a:spAutoFit/>
          </a:bodyPr>
          <a:lstStyle/>
          <a:p>
            <a:pPr algn="ctr"/>
            <a:r>
              <a:rPr lang="en-US" sz="17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</a:t>
            </a:r>
            <a:endParaRPr lang="th-TH" sz="1700" b="1" dirty="0">
              <a:ln w="22225">
                <a:noFill/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xmlns="" id="{E3FB62A0-FB77-40D3-82D2-359AB975799E}"/>
              </a:ext>
            </a:extLst>
          </p:cNvPr>
          <p:cNvSpPr/>
          <p:nvPr/>
        </p:nvSpPr>
        <p:spPr>
          <a:xfrm>
            <a:off x="39664" y="3106003"/>
            <a:ext cx="971600" cy="507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68577" tIns="34289" rIns="68577" bIns="34289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Best Practice</a:t>
            </a:r>
            <a:endParaRPr lang="th-TH" sz="1400" b="1" dirty="0">
              <a:ln w="12700">
                <a:noFill/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48411C21-6A93-4D85-B558-45683B60B20F}"/>
              </a:ext>
            </a:extLst>
          </p:cNvPr>
          <p:cNvSpPr/>
          <p:nvPr/>
        </p:nvSpPr>
        <p:spPr>
          <a:xfrm>
            <a:off x="6444210" y="748507"/>
            <a:ext cx="1112945" cy="288539"/>
          </a:xfrm>
          <a:prstGeom prst="rect">
            <a:avLst/>
          </a:prstGeom>
          <a:solidFill>
            <a:srgbClr val="57EF74"/>
          </a:solidFill>
        </p:spPr>
        <p:txBody>
          <a:bodyPr wrap="square" lIns="68577" tIns="34289" rIns="68577" bIns="34289">
            <a:spAutoFit/>
          </a:bodyPr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ข้อค้นพบ</a:t>
            </a:r>
            <a:endParaRPr lang="th-TH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894F2CC0-FF70-40AB-8CA2-4E4A64373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587" y="1088599"/>
            <a:ext cx="5482581" cy="2707289"/>
          </a:xfrm>
          <a:prstGeom prst="rect">
            <a:avLst/>
          </a:prstGeom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xmlns="" id="{2F4A63F1-2345-4D17-8CEA-4CAD775BD332}"/>
              </a:ext>
            </a:extLst>
          </p:cNvPr>
          <p:cNvSpPr txBox="1"/>
          <p:nvPr/>
        </p:nvSpPr>
        <p:spPr>
          <a:xfrm>
            <a:off x="1" y="0"/>
            <a:ext cx="6084167" cy="380872"/>
          </a:xfrm>
          <a:prstGeom prst="rect">
            <a:avLst/>
          </a:prstGeom>
          <a:solidFill>
            <a:srgbClr val="57EF74"/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NCD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820D2EB7-297A-42E7-A5BD-A79BE7E67CF8}"/>
              </a:ext>
            </a:extLst>
          </p:cNvPr>
          <p:cNvSpPr txBox="1"/>
          <p:nvPr/>
        </p:nvSpPr>
        <p:spPr>
          <a:xfrm>
            <a:off x="1128782" y="2936726"/>
            <a:ext cx="2819025" cy="992579"/>
          </a:xfrm>
          <a:prstGeom prst="rect">
            <a:avLst/>
          </a:prstGeom>
          <a:noFill/>
          <a:ln w="19050">
            <a:solidFill>
              <a:srgbClr val="57EF74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th-TH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หนองคาย หนองบัวลำภู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Self-care</a:t>
            </a:r>
            <a:endParaRPr lang="th-TH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GB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2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.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NCD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: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รพ.หนองคาย รพร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.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บ้านดุง จ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.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อุดรธานี รพ.นาแก จ.นครพนม    </a:t>
            </a:r>
          </a:p>
          <a:p>
            <a:pPr>
              <a:defRPr/>
            </a:pP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CKD :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รพ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.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เจริญศิลป์ จ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.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สกลนคร</a:t>
            </a:r>
          </a:p>
          <a:p>
            <a:pPr>
              <a:defRPr/>
            </a:pP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  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CVD : 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สสจ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.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หนองคาย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0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" y="-20537"/>
            <a:ext cx="9143999" cy="403965"/>
          </a:xfrm>
          <a:solidFill>
            <a:srgbClr val="57EF74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</a:t>
            </a:r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การเสียชีวิตจากการบาดเจ็บทางถนน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4235" y="621605"/>
            <a:ext cx="7922712" cy="1238511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" y="395195"/>
            <a:ext cx="9143999" cy="3116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/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สถานการณ์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อัตราเสียชีวิต 16.49 (เป้าหมายไม่เกิน 16 /ปชก.แสนคน)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0044" y="3747110"/>
            <a:ext cx="601447" cy="5847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C3A0-52E5-4FD4-A9B4-7F03958B369D}" type="slidenum">
              <a:rPr lang="th-TH" smtClean="0"/>
              <a:pPr/>
              <a:t>31</a:t>
            </a:fld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43229" y="4132344"/>
            <a:ext cx="4572001" cy="908764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t"/>
          <a:lstStyle/>
          <a:p>
            <a:pPr marL="228588" indent="-228588">
              <a:buAutoNum type="arabicPeriod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69.37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จักรยานยนต์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48.48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ตายคาที่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ถนนนทางหลวง, อายุ 15-19 และ 20-24ปี, เวลา 18.00-19.00 น.</a:t>
            </a:r>
          </a:p>
          <a:p>
            <a:pPr marL="228588" indent="-228588">
              <a:buFontTx/>
              <a:buAutoNum type="arabicPeriod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ข้อมูลการตายจาก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PHER-Accident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และ 3ฐาน ไม่ตรงกัน </a:t>
            </a:r>
          </a:p>
          <a:p>
            <a:pPr marL="228588" indent="-228588">
              <a:buFontTx/>
              <a:buAutoNum type="arabicPeriod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การลงข้อมูล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PHER-Accident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ยังไม่</a:t>
            </a:r>
            <a:r>
              <a:rPr lang="th-TH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ครอบคลุม โดยเฉพาะพฤติกรรมเสี่ยง 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470" y="3700944"/>
            <a:ext cx="2304256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ข้อค้นพบ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32040" y="4227511"/>
            <a:ext cx="3970784" cy="781819"/>
          </a:xfrm>
          <a:prstGeom prst="rect">
            <a:avLst/>
          </a:prstGeom>
          <a:noFill/>
          <a:ln w="19050">
            <a:solidFill>
              <a:srgbClr val="57EF7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t"/>
          <a:lstStyle/>
          <a:p>
            <a:pPr marL="228588" indent="-228588">
              <a:buAutoNum type="arabicPeriod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การใช้มาตรการทางด้านกฎหมาย (สวมหมวก จำกัดความเร็ว และกล้องฯ)</a:t>
            </a:r>
          </a:p>
          <a:p>
            <a:pPr marL="228588" indent="-228588">
              <a:buAutoNum type="arabicPeriod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เน้นในกลุ่มนักเรียนมัธยมปลาย และนักศึกษา</a:t>
            </a:r>
          </a:p>
          <a:p>
            <a:pPr marL="228588" indent="-228588">
              <a:buFontTx/>
              <a:buAutoNum type="arabicPeriod"/>
            </a:pP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ลงข้อมูลใน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PHER-Accident</a:t>
            </a:r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ให้ครอบคลุม</a:t>
            </a:r>
          </a:p>
          <a:p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2042" y="3807621"/>
            <a:ext cx="2412775" cy="338554"/>
          </a:xfrm>
          <a:prstGeom prst="rect">
            <a:avLst/>
          </a:prstGeom>
          <a:solidFill>
            <a:srgbClr val="57EF7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ข้อเสนอแนะเชิงนโยบาย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879839667"/>
              </p:ext>
            </p:extLst>
          </p:nvPr>
        </p:nvGraphicFramePr>
        <p:xfrm>
          <a:off x="4859596" y="621605"/>
          <a:ext cx="4184597" cy="2123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514342498"/>
              </p:ext>
            </p:extLst>
          </p:nvPr>
        </p:nvGraphicFramePr>
        <p:xfrm>
          <a:off x="1573812" y="2435190"/>
          <a:ext cx="5616624" cy="132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472362"/>
              </p:ext>
            </p:extLst>
          </p:nvPr>
        </p:nvGraphicFramePr>
        <p:xfrm>
          <a:off x="144016" y="894806"/>
          <a:ext cx="3937409" cy="1605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406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 30"/>
          <p:cNvSpPr/>
          <p:nvPr/>
        </p:nvSpPr>
        <p:spPr>
          <a:xfrm>
            <a:off x="34075" y="16115"/>
            <a:ext cx="9085698" cy="454363"/>
          </a:xfrm>
          <a:prstGeom prst="rect">
            <a:avLst/>
          </a:prstGeom>
          <a:solidFill>
            <a:srgbClr val="57EF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850" tIns="32927" rIns="65850" bIns="32927" rtlCol="0" anchor="ctr"/>
          <a:lstStyle/>
          <a:p>
            <a:pPr algn="ctr"/>
            <a:r>
              <a:rPr lang="th-TH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งานอนามัยวัยเรียน </a:t>
            </a:r>
            <a:r>
              <a:rPr lang="en-US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6-14 </a:t>
            </a:r>
            <a:r>
              <a:rPr lang="th-TH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ปี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="" xmlns:a16="http://schemas.microsoft.com/office/drawing/2014/main" id="{ABCBCA08-E6EF-4C4F-A5F5-88FCAA575982}"/>
              </a:ext>
            </a:extLst>
          </p:cNvPr>
          <p:cNvSpPr/>
          <p:nvPr/>
        </p:nvSpPr>
        <p:spPr>
          <a:xfrm>
            <a:off x="814504" y="556330"/>
            <a:ext cx="2809734" cy="3258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850" tIns="32927" rIns="65850" bIns="32927" spcCol="0" rtlCol="0" anchor="ctr"/>
          <a:lstStyle/>
          <a:p>
            <a:pPr algn="ctr"/>
            <a:r>
              <a:rPr lang="th-TH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สูงดีสมส่วน เป้าหมายร้อยละ </a:t>
            </a:r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</a:t>
            </a:r>
            <a:endParaRPr lang="th-TH" sz="11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5" name="แผนภูมิ 34">
            <a:extLst>
              <a:ext uri="{FF2B5EF4-FFF2-40B4-BE49-F238E27FC236}">
                <a16:creationId xmlns="" xmlns:a16="http://schemas.microsoft.com/office/drawing/2014/main" id="{A40EB730-DB0B-44E9-AFE3-2AEA25A34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408056"/>
              </p:ext>
            </p:extLst>
          </p:nvPr>
        </p:nvGraphicFramePr>
        <p:xfrm>
          <a:off x="130535" y="575677"/>
          <a:ext cx="4446391" cy="2332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ลูกศร: รูปห้าเหลี่ยม 8">
            <a:extLst>
              <a:ext uri="{FF2B5EF4-FFF2-40B4-BE49-F238E27FC236}">
                <a16:creationId xmlns="" xmlns:a16="http://schemas.microsoft.com/office/drawing/2014/main" id="{528ACBA8-6FBF-4DE1-83CC-49931A1E64FE}"/>
              </a:ext>
            </a:extLst>
          </p:cNvPr>
          <p:cNvSpPr/>
          <p:nvPr/>
        </p:nvSpPr>
        <p:spPr>
          <a:xfrm>
            <a:off x="6000893" y="1327559"/>
            <a:ext cx="3107613" cy="740137"/>
          </a:xfrm>
          <a:prstGeom prst="homePlate">
            <a:avLst/>
          </a:prstGeom>
          <a:solidFill>
            <a:srgbClr val="57EF7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endParaRPr lang="th-TH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1.คลินิก </a:t>
            </a:r>
            <a:r>
              <a:rPr lang="en-US" sz="1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DPAC</a:t>
            </a:r>
            <a:r>
              <a:rPr lang="th-TH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ในโรงเรียนในบึงกาฬ</a:t>
            </a:r>
          </a:p>
          <a:p>
            <a:r>
              <a:rPr lang="th-TH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th-TH" sz="1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การใช้ กิน  กระตุ้น กระตุก จังหวัดสกลนคร</a:t>
            </a: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4" name="ลูกศร: รูปห้าเหลี่ยม 43">
            <a:extLst>
              <a:ext uri="{FF2B5EF4-FFF2-40B4-BE49-F238E27FC236}">
                <a16:creationId xmlns="" xmlns:a16="http://schemas.microsoft.com/office/drawing/2014/main" id="{B7651939-7236-4AA0-B017-1FFFF9CEA96A}"/>
              </a:ext>
            </a:extLst>
          </p:cNvPr>
          <p:cNvSpPr/>
          <p:nvPr/>
        </p:nvSpPr>
        <p:spPr>
          <a:xfrm>
            <a:off x="1331640" y="3310835"/>
            <a:ext cx="2952328" cy="66586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th-TH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เร่งดำเนินการ ส่วนสูง</a:t>
            </a: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th-TH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(2564) </a:t>
            </a:r>
            <a:endParaRPr lang="en-US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รูปหกเหลี่ยม 10">
            <a:extLst>
              <a:ext uri="{FF2B5EF4-FFF2-40B4-BE49-F238E27FC236}">
                <a16:creationId xmlns="" xmlns:a16="http://schemas.microsoft.com/office/drawing/2014/main" id="{DE4E3A39-1BBE-4F48-8718-F9B8BEF467B8}"/>
              </a:ext>
            </a:extLst>
          </p:cNvPr>
          <p:cNvSpPr/>
          <p:nvPr/>
        </p:nvSpPr>
        <p:spPr>
          <a:xfrm>
            <a:off x="4498855" y="1327557"/>
            <a:ext cx="1415057" cy="728896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practice</a:t>
            </a:r>
            <a:endParaRPr lang="en-U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รูปหกเหลี่ยม 45">
            <a:extLst>
              <a:ext uri="{FF2B5EF4-FFF2-40B4-BE49-F238E27FC236}">
                <a16:creationId xmlns="" xmlns:a16="http://schemas.microsoft.com/office/drawing/2014/main" id="{B3F97E10-D004-4CDA-809E-BB6ADC5C04BD}"/>
              </a:ext>
            </a:extLst>
          </p:cNvPr>
          <p:cNvSpPr/>
          <p:nvPr/>
        </p:nvSpPr>
        <p:spPr>
          <a:xfrm>
            <a:off x="-18370" y="3323348"/>
            <a:ext cx="1311957" cy="627228"/>
          </a:xfrm>
          <a:prstGeom prst="hexagon">
            <a:avLst/>
          </a:prstGeom>
          <a:solidFill>
            <a:srgbClr val="57EF7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th-TH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</a:t>
            </a:r>
            <a:endParaRPr lang="en-US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06383" y="4155927"/>
            <a:ext cx="445739" cy="36004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graphicFrame>
        <p:nvGraphicFramePr>
          <p:cNvPr id="47" name="แผนภูมิ 46">
            <a:extLst>
              <a:ext uri="{FF2B5EF4-FFF2-40B4-BE49-F238E27FC236}">
                <a16:creationId xmlns="" xmlns:a16="http://schemas.microsoft.com/office/drawing/2014/main" id="{EBD58967-DC3E-44C3-A0AE-AD2C07A7A0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343786"/>
              </p:ext>
            </p:extLst>
          </p:nvPr>
        </p:nvGraphicFramePr>
        <p:xfrm>
          <a:off x="4247457" y="2085801"/>
          <a:ext cx="4896544" cy="3003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04573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="" xmlns:a16="http://schemas.microsoft.com/office/drawing/2014/main" id="{A44EC007-366A-4747-8F05-67B8E2596BEB}"/>
              </a:ext>
            </a:extLst>
          </p:cNvPr>
          <p:cNvSpPr/>
          <p:nvPr/>
        </p:nvSpPr>
        <p:spPr>
          <a:xfrm>
            <a:off x="526776" y="83397"/>
            <a:ext cx="8288614" cy="508091"/>
          </a:xfrm>
          <a:prstGeom prst="horizontalScroll">
            <a:avLst/>
          </a:prstGeom>
          <a:solidFill>
            <a:srgbClr val="57EF74"/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th-TH" sz="15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</a:t>
            </a:r>
            <a:r>
              <a:rPr lang="th-TH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ละเด็กกลุ่ม </a:t>
            </a:r>
            <a:r>
              <a:rPr lang="en-US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0-12</a:t>
            </a:r>
            <a:r>
              <a:rPr lang="th-TH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ปี ฟันดีไม่มีผุ (</a:t>
            </a:r>
            <a:r>
              <a:rPr lang="en-US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Cavity Free</a:t>
            </a:r>
            <a:r>
              <a:rPr lang="th-TH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en-US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th-TH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เป้าหมายร้อยละ </a:t>
            </a:r>
            <a:r>
              <a:rPr lang="en-US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54)</a:t>
            </a:r>
          </a:p>
        </p:txBody>
      </p:sp>
      <p:graphicFrame>
        <p:nvGraphicFramePr>
          <p:cNvPr id="5" name="แผนภูมิ 1">
            <a:extLst>
              <a:ext uri="{FF2B5EF4-FFF2-40B4-BE49-F238E27FC236}">
                <a16:creationId xmlns="" xmlns:a16="http://schemas.microsoft.com/office/drawing/2014/main" id="{EAE7C3D7-1BFD-4065-92AC-3AD379E9A3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740686"/>
              </p:ext>
            </p:extLst>
          </p:nvPr>
        </p:nvGraphicFramePr>
        <p:xfrm>
          <a:off x="1919404" y="533280"/>
          <a:ext cx="5503357" cy="251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80260A4-E732-4DC8-A80D-F4C9D6D1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195" y="4061492"/>
            <a:ext cx="882566" cy="101372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E05921C-17B7-40E3-88BF-55E9E80FB2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39" y="2976683"/>
            <a:ext cx="862831" cy="991053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72061EF-7DC9-4698-9FF3-36CE58BE5037}"/>
              </a:ext>
            </a:extLst>
          </p:cNvPr>
          <p:cNvSpPr txBox="1"/>
          <p:nvPr/>
        </p:nvSpPr>
        <p:spPr>
          <a:xfrm>
            <a:off x="653005" y="3272035"/>
            <a:ext cx="823496" cy="50783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Best</a:t>
            </a:r>
          </a:p>
          <a:p>
            <a:pPr algn="ctr"/>
            <a:r>
              <a:rPr lang="en-US" sz="1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Pratice</a:t>
            </a:r>
            <a:endParaRPr lang="en-US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5DD9454-557E-4665-B425-D94E41C901C9}"/>
              </a:ext>
            </a:extLst>
          </p:cNvPr>
          <p:cNvSpPr txBox="1"/>
          <p:nvPr/>
        </p:nvSpPr>
        <p:spPr>
          <a:xfrm>
            <a:off x="635683" y="4318284"/>
            <a:ext cx="816053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ข้อเสนอ</a:t>
            </a:r>
            <a:endParaRPr lang="en-US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="" xmlns:a16="http://schemas.microsoft.com/office/drawing/2014/main" id="{EA05405D-8212-40A3-93A6-5473D6EF93D4}"/>
              </a:ext>
            </a:extLst>
          </p:cNvPr>
          <p:cNvCxnSpPr>
            <a:cxnSpLocks/>
          </p:cNvCxnSpPr>
          <p:nvPr/>
        </p:nvCxnSpPr>
        <p:spPr>
          <a:xfrm>
            <a:off x="1451736" y="3853484"/>
            <a:ext cx="6555455" cy="228501"/>
          </a:xfrm>
          <a:prstGeom prst="bentConnector3">
            <a:avLst>
              <a:gd name="adj1" fmla="val 3141"/>
            </a:avLst>
          </a:prstGeom>
          <a:ln w="76200" cmpd="tri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="" xmlns:a16="http://schemas.microsoft.com/office/drawing/2014/main" id="{5C50FA09-80C2-429F-8D39-406C9E13D504}"/>
              </a:ext>
            </a:extLst>
          </p:cNvPr>
          <p:cNvCxnSpPr>
            <a:cxnSpLocks/>
          </p:cNvCxnSpPr>
          <p:nvPr/>
        </p:nvCxnSpPr>
        <p:spPr>
          <a:xfrm>
            <a:off x="1331642" y="4996627"/>
            <a:ext cx="5414997" cy="139736"/>
          </a:xfrm>
          <a:prstGeom prst="bentConnector3">
            <a:avLst>
              <a:gd name="adj1" fmla="val 3035"/>
            </a:avLst>
          </a:prstGeom>
          <a:ln w="76200" cmpd="tri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4E61251-3F5E-480E-968E-2A9B10359A1A}"/>
              </a:ext>
            </a:extLst>
          </p:cNvPr>
          <p:cNvSpPr txBox="1"/>
          <p:nvPr/>
        </p:nvSpPr>
        <p:spPr>
          <a:xfrm>
            <a:off x="1451734" y="4393395"/>
            <a:ext cx="5865404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marL="342884" indent="-342884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การเปลี่ยนสายงานของบุคลากร</a:t>
            </a:r>
            <a:endParaRPr lang="en-US" sz="1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Star: 6 Points 23">
            <a:extLst>
              <a:ext uri="{FF2B5EF4-FFF2-40B4-BE49-F238E27FC236}">
                <a16:creationId xmlns="" xmlns:a16="http://schemas.microsoft.com/office/drawing/2014/main" id="{E4C12A26-0578-4F4B-8ACA-BBD36426111F}"/>
              </a:ext>
            </a:extLst>
          </p:cNvPr>
          <p:cNvSpPr/>
          <p:nvPr/>
        </p:nvSpPr>
        <p:spPr>
          <a:xfrm>
            <a:off x="2018103" y="2931790"/>
            <a:ext cx="154507" cy="208328"/>
          </a:xfrm>
          <a:prstGeom prst="star6">
            <a:avLst/>
          </a:prstGeom>
          <a:solidFill>
            <a:srgbClr val="FF00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 sz="1000"/>
          </a:p>
        </p:txBody>
      </p:sp>
      <p:sp>
        <p:nvSpPr>
          <p:cNvPr id="25" name="Star: 6 Points 24">
            <a:extLst>
              <a:ext uri="{FF2B5EF4-FFF2-40B4-BE49-F238E27FC236}">
                <a16:creationId xmlns="" xmlns:a16="http://schemas.microsoft.com/office/drawing/2014/main" id="{AFF2AC06-2268-46A0-A6FE-6A97DA2FE33D}"/>
              </a:ext>
            </a:extLst>
          </p:cNvPr>
          <p:cNvSpPr/>
          <p:nvPr/>
        </p:nvSpPr>
        <p:spPr>
          <a:xfrm>
            <a:off x="2046678" y="3506098"/>
            <a:ext cx="143663" cy="184760"/>
          </a:xfrm>
          <a:prstGeom prst="star6">
            <a:avLst/>
          </a:prstGeom>
          <a:solidFill>
            <a:srgbClr val="FF00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 sz="100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A247E83-98A7-4CBC-8F31-AB05508C07A1}"/>
              </a:ext>
            </a:extLst>
          </p:cNvPr>
          <p:cNvSpPr/>
          <p:nvPr/>
        </p:nvSpPr>
        <p:spPr>
          <a:xfrm>
            <a:off x="2276634" y="2931792"/>
            <a:ext cx="2223358" cy="242372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r>
              <a:rPr lang="th-TH" sz="11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ด้านการส่งเสริมป้องกัน</a:t>
            </a:r>
            <a:endParaRPr lang="en-US" sz="1100" b="1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9F0D626-ED60-48E2-BCF1-004C32AF21C1}"/>
              </a:ext>
            </a:extLst>
          </p:cNvPr>
          <p:cNvSpPr/>
          <p:nvPr/>
        </p:nvSpPr>
        <p:spPr>
          <a:xfrm>
            <a:off x="2276634" y="3483595"/>
            <a:ext cx="2223358" cy="242372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r>
              <a:rPr lang="th-TH" sz="11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ด้านการควบคุมโรคในช่องปาก</a:t>
            </a:r>
            <a:endParaRPr lang="en-US" sz="1100" b="1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42DEF98-F1D4-4697-86AB-BA390D095BE9}"/>
              </a:ext>
            </a:extLst>
          </p:cNvPr>
          <p:cNvSpPr txBox="1"/>
          <p:nvPr/>
        </p:nvSpPr>
        <p:spPr>
          <a:xfrm>
            <a:off x="2235036" y="3107744"/>
            <a:ext cx="6550786" cy="41549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เน้นการควบคุมโรคในช่องปากโดยมีนโยบาย ฟันเหลือครบ เมื่อจบ ป.</a:t>
            </a:r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โดยเน้นการแก้ไขปัญหาฟันแท้ผุที่ยังไม่ได้อุดในเด็กประถมลงถึงระดับพื้นที่ รพ.สต.</a:t>
            </a:r>
            <a:endParaRPr lang="en-US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77E520A-9EC9-4451-8B25-FB19E32DCCB2}"/>
              </a:ext>
            </a:extLst>
          </p:cNvPr>
          <p:cNvSpPr txBox="1"/>
          <p:nvPr/>
        </p:nvSpPr>
        <p:spPr>
          <a:xfrm>
            <a:off x="2208217" y="3653687"/>
            <a:ext cx="6396233" cy="41549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กิจกรรมรณรงค์สร้างกระแสการแปรงฟันในระดับจังหวัด(เน้นการแปรงแห้ง) โดยโรงเรียนทุกโรงเรียนในทุกอำเภอมีส่วนร่วมทั้งหมด</a:t>
            </a:r>
            <a:endParaRPr lang="en-US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636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</a:t>
            </a:r>
            <a:r>
              <a:rPr lang="th-T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การเสียชีวิตจากการจมน้ำของเด็กอายุต่ำกว่า 15 ปี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432862"/>
            <a:ext cx="3240360" cy="369332"/>
          </a:xfrm>
          <a:prstGeom prst="rect">
            <a:avLst/>
          </a:prstGeom>
          <a:solidFill>
            <a:srgbClr val="57EF74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สถานการณ์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9770" y="2767431"/>
            <a:ext cx="2304256" cy="338554"/>
          </a:xfrm>
          <a:prstGeom prst="rect">
            <a:avLst/>
          </a:prstGeom>
          <a:solidFill>
            <a:srgbClr val="57EF74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ข้อค้นพบ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9" y="3404934"/>
            <a:ext cx="2931256" cy="338554"/>
          </a:xfrm>
          <a:prstGeom prst="rect">
            <a:avLst/>
          </a:prstGeom>
          <a:solidFill>
            <a:srgbClr val="57EF74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022" y="3105985"/>
            <a:ext cx="5004048" cy="1831271"/>
          </a:xfrm>
          <a:prstGeom prst="rect">
            <a:avLst/>
          </a:prstGeom>
          <a:noFill/>
          <a:ln w="19050">
            <a:solidFill>
              <a:srgbClr val="57EF74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th-TH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ระบาดวิทยา</a:t>
            </a:r>
          </a:p>
          <a:p>
            <a:r>
              <a:rPr lang="th-TH" sz="1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-บุคคล </a:t>
            </a:r>
            <a:r>
              <a:rPr lang="en-GB" sz="1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ส่วนใหญ่</a:t>
            </a: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เพศชาย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59%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อายุระหว่าง </a:t>
            </a:r>
            <a:r>
              <a:rPr lang="en-US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5-9 </a:t>
            </a: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45%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ว่ายน้ำไม่เป็น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และอาศัยกับ</a:t>
            </a: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ปู่ยาตายาย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(85.71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-เวลา</a:t>
            </a:r>
            <a:r>
              <a:rPr lang="en-GB" sz="1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เกิดเหตุช่วงเดือน</a:t>
            </a: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มีค-เมย 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25%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ช่วงเวลา </a:t>
            </a: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13.00-16.00 น.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57%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th-TH" sz="1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-สถานที่</a:t>
            </a:r>
            <a:r>
              <a:rPr lang="en-GB" sz="1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แหล่งน้ำทาง</a:t>
            </a: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การเกษตร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69%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th-TH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มาตรการสำคัญ</a:t>
            </a:r>
          </a:p>
          <a:p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-การสอบสวนการเสียชีวิตทุกราย</a:t>
            </a:r>
          </a:p>
          <a:p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-การสร้างวิทยากรครู ก, ข  และ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Merit maker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-การบูร</a:t>
            </a:r>
            <a:r>
              <a:rPr lang="th-TH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ณา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การร่วมกับ </a:t>
            </a:r>
            <a:r>
              <a:rPr lang="th-TH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อปท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(ดูแล </a:t>
            </a:r>
            <a:r>
              <a:rPr lang="th-TH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ศพด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และสถานศึกษา </a:t>
            </a:r>
            <a:endParaRPr lang="th-TH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7883" y="839974"/>
            <a:ext cx="3660856" cy="246221"/>
          </a:xfrm>
          <a:prstGeom prst="rect">
            <a:avLst/>
          </a:prstGeom>
          <a:noFill/>
          <a:ln w="19050">
            <a:solidFill>
              <a:srgbClr val="57EF74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เป้าหมายประเทศ </a:t>
            </a:r>
            <a:r>
              <a:rPr lang="en-US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&lt;4.5              </a:t>
            </a:r>
            <a:r>
              <a:rPr lang="th-TH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เป้าหมายเขต </a:t>
            </a:r>
            <a:r>
              <a:rPr lang="en-US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8 &lt;5.9   </a:t>
            </a:r>
            <a:endParaRPr lang="th-TH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02437" y="929209"/>
            <a:ext cx="1872208" cy="26545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อัตราเสียชีวิต</a:t>
            </a:r>
          </a:p>
        </p:txBody>
      </p:sp>
      <p:graphicFrame>
        <p:nvGraphicFramePr>
          <p:cNvPr id="11" name="แผนภูมิ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329370"/>
              </p:ext>
            </p:extLst>
          </p:nvPr>
        </p:nvGraphicFramePr>
        <p:xfrm>
          <a:off x="433666" y="1086195"/>
          <a:ext cx="8295344" cy="1526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สี่เหลี่ยมผืนผ้า 16"/>
          <p:cNvSpPr/>
          <p:nvPr/>
        </p:nvSpPr>
        <p:spPr>
          <a:xfrm>
            <a:off x="5292081" y="3743487"/>
            <a:ext cx="3723928" cy="1188784"/>
          </a:xfrm>
          <a:prstGeom prst="rect">
            <a:avLst/>
          </a:prstGeom>
          <a:ln w="19050">
            <a:solidFill>
              <a:srgbClr val="57EF74"/>
            </a:solidFill>
          </a:ln>
        </p:spPr>
        <p:txBody>
          <a:bodyPr wrap="square" lIns="91436" tIns="45718" rIns="91436" bIns="45718">
            <a:spAutoFit/>
          </a:bodyPr>
          <a:lstStyle/>
          <a:p>
            <a:pPr algn="thaiDist">
              <a:defRPr/>
            </a:pPr>
            <a:r>
              <a:rPr lang="th-TH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- เพิ่มมาตรการสื่อสารความเสี่ยง</a:t>
            </a:r>
          </a:p>
          <a:p>
            <a:pPr algn="thaiDist">
              <a:defRPr/>
            </a:pPr>
            <a:r>
              <a:rPr lang="th-TH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- เพิ่มการมีส่วนร่วมของชุมชนและอปท.ในการจัดการที่แหล่งน้ำเสี่ยง</a:t>
            </a:r>
          </a:p>
          <a:p>
            <a:pPr algn="thaiDist">
              <a:defRPr/>
            </a:pPr>
            <a:r>
              <a:rPr lang="th-TH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- ผลักดันหลักสูตรการลอยตัวเพื่อเอาชีวิตรอดในโรงเรียนประถม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5976157" y="2734523"/>
            <a:ext cx="504056" cy="450803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60234" y="2698312"/>
            <a:ext cx="1440160" cy="523220"/>
          </a:xfrm>
          <a:prstGeom prst="rect">
            <a:avLst/>
          </a:prstGeom>
          <a:solidFill>
            <a:srgbClr val="57EF74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อุดรธานี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บล็อกส่วนโค้ง 17">
            <a:extLst>
              <a:ext uri="{FF2B5EF4-FFF2-40B4-BE49-F238E27FC236}">
                <a16:creationId xmlns:a16="http://schemas.microsoft.com/office/drawing/2014/main" xmlns="" id="{EA9AD74B-C500-4989-A25D-4F5A6A3E1A43}"/>
              </a:ext>
            </a:extLst>
          </p:cNvPr>
          <p:cNvSpPr/>
          <p:nvPr/>
        </p:nvSpPr>
        <p:spPr>
          <a:xfrm>
            <a:off x="-1990187" y="-4605"/>
            <a:ext cx="3574354" cy="3163754"/>
          </a:xfrm>
          <a:prstGeom prst="blockArc">
            <a:avLst>
              <a:gd name="adj1" fmla="val 18900000"/>
              <a:gd name="adj2" fmla="val 2700000"/>
              <a:gd name="adj3" fmla="val 512"/>
            </a:avLst>
          </a:prstGeom>
          <a:noFill/>
          <a:ln w="9525" cap="flat" cmpd="sng" algn="ctr">
            <a:solidFill>
              <a:srgbClr val="60B5CC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รูปแบบอิสระ: รูปร่าง 18">
            <a:extLst>
              <a:ext uri="{FF2B5EF4-FFF2-40B4-BE49-F238E27FC236}">
                <a16:creationId xmlns:a16="http://schemas.microsoft.com/office/drawing/2014/main" xmlns="" id="{A71490A3-B08E-4C67-9F87-12AC0F96EF92}"/>
              </a:ext>
            </a:extLst>
          </p:cNvPr>
          <p:cNvSpPr/>
          <p:nvPr/>
        </p:nvSpPr>
        <p:spPr>
          <a:xfrm>
            <a:off x="2047933" y="707449"/>
            <a:ext cx="3114128" cy="378571"/>
          </a:xfrm>
          <a:custGeom>
            <a:avLst/>
            <a:gdLst>
              <a:gd name="connsiteX0" fmla="*/ 0 w 5733201"/>
              <a:gd name="connsiteY0" fmla="*/ 0 h 626121"/>
              <a:gd name="connsiteX1" fmla="*/ 5733201 w 5733201"/>
              <a:gd name="connsiteY1" fmla="*/ 0 h 626121"/>
              <a:gd name="connsiteX2" fmla="*/ 5733201 w 5733201"/>
              <a:gd name="connsiteY2" fmla="*/ 626121 h 626121"/>
              <a:gd name="connsiteX3" fmla="*/ 0 w 5733201"/>
              <a:gd name="connsiteY3" fmla="*/ 626121 h 626121"/>
              <a:gd name="connsiteX4" fmla="*/ 0 w 5733201"/>
              <a:gd name="connsiteY4" fmla="*/ 0 h 62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201" h="626121">
                <a:moveTo>
                  <a:pt x="0" y="0"/>
                </a:moveTo>
                <a:lnTo>
                  <a:pt x="5733201" y="0"/>
                </a:lnTo>
                <a:lnTo>
                  <a:pt x="5733201" y="626121"/>
                </a:lnTo>
                <a:lnTo>
                  <a:pt x="0" y="626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72720" tIns="38098" rIns="38098" bIns="38098" numCol="1" spcCol="953" anchor="ctr" anchorCtr="0">
            <a:noAutofit/>
          </a:bodyPr>
          <a:lstStyle/>
          <a:p>
            <a:pPr defTabSz="6667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12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อัตราการคลอดมีชีพหญิงอายุ 10-14 ปี</a:t>
            </a: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xmlns="" id="{807CBF2F-06DC-410B-B524-7B505784C33E}"/>
              </a:ext>
            </a:extLst>
          </p:cNvPr>
          <p:cNvSpPr/>
          <p:nvPr/>
        </p:nvSpPr>
        <p:spPr>
          <a:xfrm>
            <a:off x="1423907" y="650703"/>
            <a:ext cx="562461" cy="555250"/>
          </a:xfrm>
          <a:prstGeom prst="ellipse">
            <a:avLst/>
          </a:prstGeom>
          <a:ln w="5715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7" tIns="34289" rIns="68577" bIns="34289" rtlCol="0" anchor="ctr"/>
          <a:lstStyle/>
          <a:p>
            <a:pPr algn="ctr"/>
            <a:endParaRPr lang="th-T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xmlns="" id="{7B002F4E-1A25-4860-A78C-1F47036C5E5C}"/>
              </a:ext>
            </a:extLst>
          </p:cNvPr>
          <p:cNvSpPr/>
          <p:nvPr/>
        </p:nvSpPr>
        <p:spPr>
          <a:xfrm>
            <a:off x="2122808" y="1403493"/>
            <a:ext cx="3047025" cy="378571"/>
          </a:xfrm>
          <a:custGeom>
            <a:avLst/>
            <a:gdLst>
              <a:gd name="connsiteX0" fmla="*/ 0 w 5505605"/>
              <a:gd name="connsiteY0" fmla="*/ 0 h 626121"/>
              <a:gd name="connsiteX1" fmla="*/ 5505605 w 5505605"/>
              <a:gd name="connsiteY1" fmla="*/ 0 h 626121"/>
              <a:gd name="connsiteX2" fmla="*/ 5505605 w 5505605"/>
              <a:gd name="connsiteY2" fmla="*/ 626121 h 626121"/>
              <a:gd name="connsiteX3" fmla="*/ 0 w 5505605"/>
              <a:gd name="connsiteY3" fmla="*/ 626121 h 626121"/>
              <a:gd name="connsiteX4" fmla="*/ 0 w 5505605"/>
              <a:gd name="connsiteY4" fmla="*/ 0 h 62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5605" h="626121">
                <a:moveTo>
                  <a:pt x="0" y="0"/>
                </a:moveTo>
                <a:lnTo>
                  <a:pt x="5505605" y="0"/>
                </a:lnTo>
                <a:lnTo>
                  <a:pt x="5505605" y="626121"/>
                </a:lnTo>
                <a:lnTo>
                  <a:pt x="0" y="626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72720" tIns="38098" rIns="38098" bIns="38098" numCol="1" spcCol="953" anchor="ctr" anchorCtr="0">
            <a:noAutofit/>
          </a:bodyPr>
          <a:lstStyle/>
          <a:p>
            <a:pPr defTabSz="6667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11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อัตราการคลอดมีชีพหญิงอายุ 15-19 ปี</a:t>
            </a: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xmlns="" id="{B45A563C-FED2-4F97-A255-26A5A91EED50}"/>
              </a:ext>
            </a:extLst>
          </p:cNvPr>
          <p:cNvSpPr/>
          <p:nvPr/>
        </p:nvSpPr>
        <p:spPr>
          <a:xfrm>
            <a:off x="1538705" y="1323051"/>
            <a:ext cx="562461" cy="555250"/>
          </a:xfrm>
          <a:prstGeom prst="ellipse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7" tIns="34289" rIns="68577" bIns="34289" rtlCol="0" anchor="ctr"/>
          <a:lstStyle/>
          <a:p>
            <a:pPr algn="ctr"/>
            <a:endParaRPr lang="th-T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903B6799-37C9-4F1C-8A45-A892D4133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76" y="1373319"/>
            <a:ext cx="440729" cy="435079"/>
          </a:xfrm>
          <a:prstGeom prst="rect">
            <a:avLst/>
          </a:prstGeom>
          <a:ln>
            <a:noFill/>
          </a:ln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B1D6D0A3-83E1-47BC-A656-493DF2921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74" y="702389"/>
            <a:ext cx="440729" cy="435079"/>
          </a:xfrm>
          <a:prstGeom prst="rect">
            <a:avLst/>
          </a:prstGeom>
          <a:ln>
            <a:noFill/>
          </a:ln>
        </p:spPr>
      </p:pic>
      <p:sp>
        <p:nvSpPr>
          <p:cNvPr id="27" name="สี่เหลี่ยมผืนผ้า: มุมมน 26">
            <a:extLst>
              <a:ext uri="{FF2B5EF4-FFF2-40B4-BE49-F238E27FC236}">
                <a16:creationId xmlns:a16="http://schemas.microsoft.com/office/drawing/2014/main" xmlns="" id="{8A3FD4B0-37AB-4BED-BB25-9DE45C84C5AB}"/>
              </a:ext>
            </a:extLst>
          </p:cNvPr>
          <p:cNvSpPr/>
          <p:nvPr/>
        </p:nvSpPr>
        <p:spPr>
          <a:xfrm>
            <a:off x="5253242" y="702387"/>
            <a:ext cx="1016161" cy="374732"/>
          </a:xfrm>
          <a:prstGeom prst="round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1.3 : 1000</a:t>
            </a:r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:a16="http://schemas.microsoft.com/office/drawing/2014/main" xmlns="" id="{A793CD0E-34BB-41B9-B575-D8E399488FB1}"/>
              </a:ext>
            </a:extLst>
          </p:cNvPr>
          <p:cNvSpPr/>
          <p:nvPr/>
        </p:nvSpPr>
        <p:spPr>
          <a:xfrm>
            <a:off x="5268269" y="1406096"/>
            <a:ext cx="997975" cy="371055"/>
          </a:xfrm>
          <a:prstGeom prst="round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:</a:t>
            </a:r>
            <a:r>
              <a:rPr lang="th-TH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1000</a:t>
            </a:r>
          </a:p>
        </p:txBody>
      </p:sp>
      <p:sp>
        <p:nvSpPr>
          <p:cNvPr id="23" name="รูปแบบอิสระ: รูปร่าง 22">
            <a:extLst>
              <a:ext uri="{FF2B5EF4-FFF2-40B4-BE49-F238E27FC236}">
                <a16:creationId xmlns:a16="http://schemas.microsoft.com/office/drawing/2014/main" xmlns="" id="{7181D16B-1E51-4EF1-BFFA-1BB09BE4857C}"/>
              </a:ext>
            </a:extLst>
          </p:cNvPr>
          <p:cNvSpPr/>
          <p:nvPr/>
        </p:nvSpPr>
        <p:spPr>
          <a:xfrm>
            <a:off x="1964112" y="2073837"/>
            <a:ext cx="2267969" cy="378571"/>
          </a:xfrm>
          <a:custGeom>
            <a:avLst/>
            <a:gdLst>
              <a:gd name="connsiteX0" fmla="*/ 0 w 5733201"/>
              <a:gd name="connsiteY0" fmla="*/ 0 h 626121"/>
              <a:gd name="connsiteX1" fmla="*/ 5733201 w 5733201"/>
              <a:gd name="connsiteY1" fmla="*/ 0 h 626121"/>
              <a:gd name="connsiteX2" fmla="*/ 5733201 w 5733201"/>
              <a:gd name="connsiteY2" fmla="*/ 626121 h 626121"/>
              <a:gd name="connsiteX3" fmla="*/ 0 w 5733201"/>
              <a:gd name="connsiteY3" fmla="*/ 626121 h 626121"/>
              <a:gd name="connsiteX4" fmla="*/ 0 w 5733201"/>
              <a:gd name="connsiteY4" fmla="*/ 0 h 62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201" h="626121">
                <a:moveTo>
                  <a:pt x="0" y="0"/>
                </a:moveTo>
                <a:lnTo>
                  <a:pt x="5733201" y="0"/>
                </a:lnTo>
                <a:lnTo>
                  <a:pt x="5733201" y="626121"/>
                </a:lnTo>
                <a:lnTo>
                  <a:pt x="0" y="626121"/>
                </a:lnTo>
                <a:lnTo>
                  <a:pt x="0" y="0"/>
                </a:lnTo>
                <a:close/>
              </a:path>
            </a:pathLst>
          </a:custGeom>
          <a:solidFill>
            <a:srgbClr val="57EF74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72720" tIns="38098" rIns="38098" bIns="38098" numCol="1" spcCol="953" anchor="ctr" anchorCtr="0">
            <a:noAutofit/>
          </a:bodyPr>
          <a:lstStyle/>
          <a:p>
            <a:pPr defTabSz="6667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12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ร้อยละการตั้งครรภ์ซ้ำ</a:t>
            </a: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xmlns="" id="{D0D7831D-4058-4278-9315-1D5F096728C0}"/>
              </a:ext>
            </a:extLst>
          </p:cNvPr>
          <p:cNvGrpSpPr/>
          <p:nvPr/>
        </p:nvGrpSpPr>
        <p:grpSpPr>
          <a:xfrm>
            <a:off x="1337309" y="1940609"/>
            <a:ext cx="586989" cy="586989"/>
            <a:chOff x="2150011" y="2214127"/>
            <a:chExt cx="782652" cy="782652"/>
          </a:xfrm>
        </p:grpSpPr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xmlns="" id="{B5C5AFC3-375E-4AA7-830A-92DF32B1CAD9}"/>
                </a:ext>
              </a:extLst>
            </p:cNvPr>
            <p:cNvSpPr/>
            <p:nvPr/>
          </p:nvSpPr>
          <p:spPr>
            <a:xfrm>
              <a:off x="2150011" y="2214127"/>
              <a:ext cx="782652" cy="782652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6BB76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วงรี 12">
              <a:extLst>
                <a:ext uri="{FF2B5EF4-FFF2-40B4-BE49-F238E27FC236}">
                  <a16:creationId xmlns:a16="http://schemas.microsoft.com/office/drawing/2014/main" xmlns="" id="{646539FB-632C-405F-8B76-A7F918F78BBC}"/>
                </a:ext>
              </a:extLst>
            </p:cNvPr>
            <p:cNvSpPr/>
            <p:nvPr/>
          </p:nvSpPr>
          <p:spPr>
            <a:xfrm>
              <a:off x="2161200" y="2232412"/>
              <a:ext cx="749948" cy="740333"/>
            </a:xfrm>
            <a:prstGeom prst="ellipse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xmlns="" id="{B3E1248A-07DC-4087-8547-2684116CB564}"/>
                </a:ext>
              </a:extLst>
            </p:cNvPr>
            <p:cNvGrpSpPr/>
            <p:nvPr/>
          </p:nvGrpSpPr>
          <p:grpSpPr>
            <a:xfrm>
              <a:off x="2243327" y="2406578"/>
              <a:ext cx="585693" cy="385456"/>
              <a:chOff x="5421074" y="4167494"/>
              <a:chExt cx="585693" cy="385456"/>
            </a:xfrm>
          </p:grpSpPr>
          <p:pic>
            <p:nvPicPr>
              <p:cNvPr id="14" name="รูปภาพ 13">
                <a:extLst>
                  <a:ext uri="{FF2B5EF4-FFF2-40B4-BE49-F238E27FC236}">
                    <a16:creationId xmlns:a16="http://schemas.microsoft.com/office/drawing/2014/main" xmlns="" id="{DD2826AC-E036-49E7-A542-716E0C614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6305" y="4167494"/>
                <a:ext cx="390462" cy="38545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รูปภาพ 14">
                <a:extLst>
                  <a:ext uri="{FF2B5EF4-FFF2-40B4-BE49-F238E27FC236}">
                    <a16:creationId xmlns:a16="http://schemas.microsoft.com/office/drawing/2014/main" xmlns="" id="{F65A9AC7-C74F-4AF5-9039-98CD5A055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1074" y="4167494"/>
                <a:ext cx="390462" cy="385456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9" name="สี่เหลี่ยมผืนผ้า: มุมมน 28">
            <a:extLst>
              <a:ext uri="{FF2B5EF4-FFF2-40B4-BE49-F238E27FC236}">
                <a16:creationId xmlns:a16="http://schemas.microsoft.com/office/drawing/2014/main" xmlns="" id="{817666CA-2487-4A59-B02A-43D156AC8827}"/>
              </a:ext>
            </a:extLst>
          </p:cNvPr>
          <p:cNvSpPr/>
          <p:nvPr/>
        </p:nvSpPr>
        <p:spPr>
          <a:xfrm>
            <a:off x="4278654" y="2072036"/>
            <a:ext cx="902998" cy="371055"/>
          </a:xfrm>
          <a:prstGeom prst="roundRect">
            <a:avLst/>
          </a:prstGeom>
          <a:ln w="38100">
            <a:solidFill>
              <a:srgbClr val="57EF7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1826C43B-CBBE-4CC1-B442-8BD8E3870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728" y="1453008"/>
            <a:ext cx="311007" cy="3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xmlns="" id="{67A00FEE-A2B3-4A55-89AC-835807F5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7"/>
          <a:stretch/>
        </p:blipFill>
        <p:spPr>
          <a:xfrm>
            <a:off x="6142008" y="2092584"/>
            <a:ext cx="287730" cy="296891"/>
          </a:xfrm>
          <a:prstGeom prst="rect">
            <a:avLst/>
          </a:prstGeom>
        </p:spPr>
      </p:pic>
      <p:sp>
        <p:nvSpPr>
          <p:cNvPr id="47" name="Rectangle 1">
            <a:extLst>
              <a:ext uri="{FF2B5EF4-FFF2-40B4-BE49-F238E27FC236}">
                <a16:creationId xmlns:a16="http://schemas.microsoft.com/office/drawing/2014/main" xmlns="" id="{D936AD9C-BBCF-4D12-96D4-FFF845FBC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55464"/>
            <a:ext cx="8027411" cy="530915"/>
          </a:xfrm>
          <a:prstGeom prst="rect">
            <a:avLst/>
          </a:prstGeom>
          <a:solidFill>
            <a:srgbClr val="57EF74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766">
              <a:defRPr/>
            </a:pPr>
            <a:r>
              <a:rPr lang="th-TH" sz="30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งานอนามัยวัยรุ่น</a:t>
            </a:r>
          </a:p>
        </p:txBody>
      </p:sp>
      <p:sp>
        <p:nvSpPr>
          <p:cNvPr id="58" name="เครื่องหมายบั้ง 6">
            <a:extLst>
              <a:ext uri="{FF2B5EF4-FFF2-40B4-BE49-F238E27FC236}">
                <a16:creationId xmlns:a16="http://schemas.microsoft.com/office/drawing/2014/main" xmlns="" id="{5F20F93F-A3FC-46DA-AC0C-01A68029EECF}"/>
              </a:ext>
            </a:extLst>
          </p:cNvPr>
          <p:cNvSpPr/>
          <p:nvPr/>
        </p:nvSpPr>
        <p:spPr>
          <a:xfrm>
            <a:off x="8273696" y="15684"/>
            <a:ext cx="351039" cy="623248"/>
          </a:xfrm>
          <a:prstGeom prst="chevron">
            <a:avLst/>
          </a:prstGeom>
          <a:solidFill>
            <a:srgbClr val="57EF7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th-TH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เครื่องหมายบั้ง 6">
            <a:extLst>
              <a:ext uri="{FF2B5EF4-FFF2-40B4-BE49-F238E27FC236}">
                <a16:creationId xmlns:a16="http://schemas.microsoft.com/office/drawing/2014/main" xmlns="" id="{D390530D-4603-4978-A2F4-DA9F20CFCABB}"/>
              </a:ext>
            </a:extLst>
          </p:cNvPr>
          <p:cNvSpPr/>
          <p:nvPr/>
        </p:nvSpPr>
        <p:spPr>
          <a:xfrm>
            <a:off x="8499197" y="15675"/>
            <a:ext cx="351039" cy="623248"/>
          </a:xfrm>
          <a:prstGeom prst="chevron">
            <a:avLst/>
          </a:prstGeom>
          <a:solidFill>
            <a:srgbClr val="57EF7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th-TH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เครื่องหมายบั้ง 6">
            <a:extLst>
              <a:ext uri="{FF2B5EF4-FFF2-40B4-BE49-F238E27FC236}">
                <a16:creationId xmlns:a16="http://schemas.microsoft.com/office/drawing/2014/main" xmlns="" id="{F4F2615D-596C-4D62-A669-79ACB727F70C}"/>
              </a:ext>
            </a:extLst>
          </p:cNvPr>
          <p:cNvSpPr/>
          <p:nvPr/>
        </p:nvSpPr>
        <p:spPr>
          <a:xfrm>
            <a:off x="8717117" y="23649"/>
            <a:ext cx="351039" cy="616870"/>
          </a:xfrm>
          <a:prstGeom prst="chevron">
            <a:avLst/>
          </a:prstGeom>
          <a:solidFill>
            <a:srgbClr val="57EF7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th-TH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เครื่องหมายบั้ง 6">
            <a:extLst>
              <a:ext uri="{FF2B5EF4-FFF2-40B4-BE49-F238E27FC236}">
                <a16:creationId xmlns:a16="http://schemas.microsoft.com/office/drawing/2014/main" xmlns="" id="{A010A5E9-3C14-4BB1-A828-77274211F8CD}"/>
              </a:ext>
            </a:extLst>
          </p:cNvPr>
          <p:cNvSpPr/>
          <p:nvPr/>
        </p:nvSpPr>
        <p:spPr>
          <a:xfrm>
            <a:off x="8061290" y="15675"/>
            <a:ext cx="351039" cy="623248"/>
          </a:xfrm>
          <a:prstGeom prst="chevron">
            <a:avLst/>
          </a:prstGeom>
          <a:solidFill>
            <a:srgbClr val="57EF7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th-TH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สี่เหลี่ยมผืนผ้า: มุมมน 80">
            <a:extLst>
              <a:ext uri="{FF2B5EF4-FFF2-40B4-BE49-F238E27FC236}">
                <a16:creationId xmlns:a16="http://schemas.microsoft.com/office/drawing/2014/main" xmlns="" id="{A05F7521-CEED-4AF0-A7D2-BD46F369EF90}"/>
              </a:ext>
            </a:extLst>
          </p:cNvPr>
          <p:cNvSpPr/>
          <p:nvPr/>
        </p:nvSpPr>
        <p:spPr>
          <a:xfrm>
            <a:off x="6335754" y="706615"/>
            <a:ext cx="802342" cy="374732"/>
          </a:xfrm>
          <a:prstGeom prst="round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th-TH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xmlns="" id="{3D36E7C8-6F2D-43BA-BD7D-2008D216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04" y="729621"/>
            <a:ext cx="311007" cy="3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สี่เหลี่ยมผืนผ้า: มุมมน 81">
            <a:extLst>
              <a:ext uri="{FF2B5EF4-FFF2-40B4-BE49-F238E27FC236}">
                <a16:creationId xmlns:a16="http://schemas.microsoft.com/office/drawing/2014/main" xmlns="" id="{A558E379-49F7-4251-9C81-0EAC29DC5ABF}"/>
              </a:ext>
            </a:extLst>
          </p:cNvPr>
          <p:cNvSpPr/>
          <p:nvPr/>
        </p:nvSpPr>
        <p:spPr>
          <a:xfrm>
            <a:off x="6335754" y="1411778"/>
            <a:ext cx="802342" cy="371055"/>
          </a:xfrm>
          <a:prstGeom prst="roundRect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33.92</a:t>
            </a:r>
            <a:endParaRPr lang="th-TH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สี่เหลี่ยมผืนผ้า: มุมมน 84">
            <a:extLst>
              <a:ext uri="{FF2B5EF4-FFF2-40B4-BE49-F238E27FC236}">
                <a16:creationId xmlns:a16="http://schemas.microsoft.com/office/drawing/2014/main" xmlns="" id="{5B331363-CC8A-47DB-91CA-B44AF2EB30F9}"/>
              </a:ext>
            </a:extLst>
          </p:cNvPr>
          <p:cNvSpPr/>
          <p:nvPr/>
        </p:nvSpPr>
        <p:spPr>
          <a:xfrm>
            <a:off x="5238510" y="2072036"/>
            <a:ext cx="864916" cy="371055"/>
          </a:xfrm>
          <a:prstGeom prst="roundRect">
            <a:avLst/>
          </a:prstGeom>
          <a:ln w="38100">
            <a:solidFill>
              <a:srgbClr val="57EF7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14.73</a:t>
            </a:r>
            <a:endParaRPr lang="th-TH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xmlns="" id="{834334A1-5FE6-45CC-8B5A-A7F39FDBABEA}"/>
              </a:ext>
            </a:extLst>
          </p:cNvPr>
          <p:cNvSpPr/>
          <p:nvPr/>
        </p:nvSpPr>
        <p:spPr>
          <a:xfrm>
            <a:off x="4730155" y="2806367"/>
            <a:ext cx="4222562" cy="2208331"/>
          </a:xfrm>
          <a:prstGeom prst="rect">
            <a:avLst/>
          </a:prstGeom>
          <a:noFill/>
          <a:ln w="76200">
            <a:solidFill>
              <a:srgbClr val="57EF7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850" tIns="32927" rIns="65850" bIns="32927" spcCol="0" rtlCol="0" anchor="t"/>
          <a:lstStyle/>
          <a:p>
            <a:pPr lvl="1"/>
            <a:endParaRPr lang="th-TH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th-TH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th-TH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วิเคราะห์สาเหตุการตั้งครรภ์ซ้ำเพื่อวางแผนมาตรการการดูแลที่เหมาะสม</a:t>
            </a:r>
          </a:p>
          <a:p>
            <a:pPr lvl="1"/>
            <a:r>
              <a:rPr lang="th-TH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  <a:p>
            <a:pPr lvl="1"/>
            <a:r>
              <a:rPr lang="th-TH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เพิ่มการให้บริการคุมกำเนิดกึ่งถาวร   </a:t>
            </a:r>
          </a:p>
          <a:p>
            <a:pPr lvl="1"/>
            <a:endParaRPr lang="th-TH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th-TH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พัฒนาแผนการเรียนการสอนเพศวิถีศึกษาให้เข้มข้นในระดับโรงเรียประถมศึกษา</a:t>
            </a:r>
          </a:p>
        </p:txBody>
      </p:sp>
      <p:sp>
        <p:nvSpPr>
          <p:cNvPr id="73" name="สี่เหลี่ยมผืนผ้า 72">
            <a:extLst>
              <a:ext uri="{FF2B5EF4-FFF2-40B4-BE49-F238E27FC236}">
                <a16:creationId xmlns:a16="http://schemas.microsoft.com/office/drawing/2014/main" xmlns="" id="{F8128C84-00FE-4A59-BAC5-3AE1990A61F1}"/>
              </a:ext>
            </a:extLst>
          </p:cNvPr>
          <p:cNvSpPr/>
          <p:nvPr/>
        </p:nvSpPr>
        <p:spPr>
          <a:xfrm>
            <a:off x="78225" y="3050141"/>
            <a:ext cx="4441294" cy="1949613"/>
          </a:xfrm>
          <a:prstGeom prst="rect">
            <a:avLst/>
          </a:prstGeom>
          <a:noFill/>
          <a:ln w="76200">
            <a:solidFill>
              <a:srgbClr val="57E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850" tIns="32927" rIns="65850" bIns="32927" spcCol="0" rtlCol="0" anchor="t"/>
          <a:lstStyle/>
          <a:p>
            <a:endParaRPr lang="th-TH" sz="15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เลย -ฐานข้อมูลวัยรุ่นแบบรอบด้าน</a:t>
            </a:r>
          </a:p>
          <a:p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หนองคายและบึงกาฬ 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 </a:t>
            </a:r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databases</a:t>
            </a:r>
          </a:p>
          <a:p>
            <a:endParaRPr lang="th-TH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1400" spc="-83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ตำบลซาง อำเภอเซกา </a:t>
            </a:r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จังหวัดบึงกาฬ</a:t>
            </a:r>
            <a:r>
              <a:rPr lang="th-TH" sz="1400" spc="-83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ได้รับการคัดเลือกเป็นแหล่งเรียนรู้ด้านการดำเนินงานป้องกันและแก้ไขปัญหาการตั้งครรภ์ในวัยรุ่น ระดับเขต</a:t>
            </a:r>
            <a:endParaRPr lang="th-TH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ectangle 1">
            <a:extLst>
              <a:ext uri="{FF2B5EF4-FFF2-40B4-BE49-F238E27FC236}">
                <a16:creationId xmlns:a16="http://schemas.microsoft.com/office/drawing/2014/main" xmlns="" id="{9BD84854-BCD9-4F51-B9CB-81905ABC4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09" y="3081671"/>
            <a:ext cx="4453597" cy="346249"/>
          </a:xfrm>
          <a:prstGeom prst="rect">
            <a:avLst/>
          </a:prstGeom>
          <a:solidFill>
            <a:srgbClr val="57EF7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จุดเด่น</a:t>
            </a:r>
          </a:p>
        </p:txBody>
      </p:sp>
      <p:sp>
        <p:nvSpPr>
          <p:cNvPr id="91" name="Rectangle 1">
            <a:extLst>
              <a:ext uri="{FF2B5EF4-FFF2-40B4-BE49-F238E27FC236}">
                <a16:creationId xmlns:a16="http://schemas.microsoft.com/office/drawing/2014/main" xmlns="" id="{16E5722D-6446-49FC-AEB9-004212C81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783" y="2820511"/>
            <a:ext cx="3516967" cy="323165"/>
          </a:xfrm>
          <a:prstGeom prst="rect">
            <a:avLst/>
          </a:prstGeom>
          <a:solidFill>
            <a:srgbClr val="57EF7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</a:t>
            </a:r>
          </a:p>
        </p:txBody>
      </p:sp>
      <p:sp>
        <p:nvSpPr>
          <p:cNvPr id="117" name="ลูกศรขวา 4">
            <a:extLst>
              <a:ext uri="{FF2B5EF4-FFF2-40B4-BE49-F238E27FC236}">
                <a16:creationId xmlns:a16="http://schemas.microsoft.com/office/drawing/2014/main" xmlns="" id="{A5DBBE2E-60B8-4FA6-9FB2-A56233A5D9C0}"/>
              </a:ext>
            </a:extLst>
          </p:cNvPr>
          <p:cNvSpPr/>
          <p:nvPr/>
        </p:nvSpPr>
        <p:spPr>
          <a:xfrm>
            <a:off x="141414" y="3546248"/>
            <a:ext cx="211015" cy="16738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th-TH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ลูกศรขวา 123">
            <a:extLst>
              <a:ext uri="{FF2B5EF4-FFF2-40B4-BE49-F238E27FC236}">
                <a16:creationId xmlns:a16="http://schemas.microsoft.com/office/drawing/2014/main" xmlns="" id="{F7DE6259-F02F-4794-9588-1185E05818AD}"/>
              </a:ext>
            </a:extLst>
          </p:cNvPr>
          <p:cNvSpPr/>
          <p:nvPr/>
        </p:nvSpPr>
        <p:spPr>
          <a:xfrm>
            <a:off x="141414" y="3766736"/>
            <a:ext cx="211015" cy="16738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th-TH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ลูกศรขวา 125">
            <a:extLst>
              <a:ext uri="{FF2B5EF4-FFF2-40B4-BE49-F238E27FC236}">
                <a16:creationId xmlns:a16="http://schemas.microsoft.com/office/drawing/2014/main" xmlns="" id="{8A0DEB91-247F-4F63-9749-5107CFDB24E6}"/>
              </a:ext>
            </a:extLst>
          </p:cNvPr>
          <p:cNvSpPr/>
          <p:nvPr/>
        </p:nvSpPr>
        <p:spPr>
          <a:xfrm>
            <a:off x="141415" y="4213880"/>
            <a:ext cx="211015" cy="16738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th-TH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5" name="กลุ่ม 54">
            <a:extLst>
              <a:ext uri="{FF2B5EF4-FFF2-40B4-BE49-F238E27FC236}">
                <a16:creationId xmlns:a16="http://schemas.microsoft.com/office/drawing/2014/main" xmlns="" id="{CDC2A128-30C8-4DF4-BC8A-582423D1492A}"/>
              </a:ext>
            </a:extLst>
          </p:cNvPr>
          <p:cNvGrpSpPr/>
          <p:nvPr/>
        </p:nvGrpSpPr>
        <p:grpSpPr>
          <a:xfrm>
            <a:off x="4789470" y="3904543"/>
            <a:ext cx="412368" cy="252326"/>
            <a:chOff x="6452892" y="5751788"/>
            <a:chExt cx="892888" cy="532966"/>
          </a:xfrm>
        </p:grpSpPr>
        <p:grpSp>
          <p:nvGrpSpPr>
            <p:cNvPr id="56" name="กลุ่ม 55">
              <a:extLst>
                <a:ext uri="{FF2B5EF4-FFF2-40B4-BE49-F238E27FC236}">
                  <a16:creationId xmlns:a16="http://schemas.microsoft.com/office/drawing/2014/main" xmlns="" id="{078AF8F2-B32A-4326-BE61-0EFFCD0CADC5}"/>
                </a:ext>
              </a:extLst>
            </p:cNvPr>
            <p:cNvGrpSpPr/>
            <p:nvPr/>
          </p:nvGrpSpPr>
          <p:grpSpPr>
            <a:xfrm>
              <a:off x="6463032" y="5787626"/>
              <a:ext cx="487715" cy="487715"/>
              <a:chOff x="7282215" y="5934835"/>
              <a:chExt cx="439114" cy="439114"/>
            </a:xfrm>
          </p:grpSpPr>
          <p:sp>
            <p:nvSpPr>
              <p:cNvPr id="67" name="วงรี 66">
                <a:extLst>
                  <a:ext uri="{FF2B5EF4-FFF2-40B4-BE49-F238E27FC236}">
                    <a16:creationId xmlns:a16="http://schemas.microsoft.com/office/drawing/2014/main" xmlns="" id="{0E71810D-8F6F-4FC4-A3EC-B72C58C9DFC1}"/>
                  </a:ext>
                </a:extLst>
              </p:cNvPr>
              <p:cNvSpPr/>
              <p:nvPr/>
            </p:nvSpPr>
            <p:spPr>
              <a:xfrm>
                <a:off x="7282215" y="5934835"/>
                <a:ext cx="439114" cy="439114"/>
              </a:xfrm>
              <a:prstGeom prst="ellipse">
                <a:avLst/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68" name="กราฟิก 67" descr="การแพทย์">
                <a:extLst>
                  <a:ext uri="{FF2B5EF4-FFF2-40B4-BE49-F238E27FC236}">
                    <a16:creationId xmlns:a16="http://schemas.microsoft.com/office/drawing/2014/main" xmlns="" id="{829BD338-BE96-4C9B-B03F-0A6F7FB17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306199" y="5958819"/>
                <a:ext cx="391145" cy="391145"/>
              </a:xfrm>
              <a:prstGeom prst="rect">
                <a:avLst/>
              </a:prstGeom>
            </p:spPr>
          </p:pic>
        </p:grpSp>
        <p:grpSp>
          <p:nvGrpSpPr>
            <p:cNvPr id="57" name="กลุ่ม 56">
              <a:extLst>
                <a:ext uri="{FF2B5EF4-FFF2-40B4-BE49-F238E27FC236}">
                  <a16:creationId xmlns:a16="http://schemas.microsoft.com/office/drawing/2014/main" xmlns="" id="{7ACCAF27-EDA5-4BED-8C06-25003D930CD9}"/>
                </a:ext>
              </a:extLst>
            </p:cNvPr>
            <p:cNvGrpSpPr/>
            <p:nvPr/>
          </p:nvGrpSpPr>
          <p:grpSpPr>
            <a:xfrm>
              <a:off x="7036725" y="5974400"/>
              <a:ext cx="309055" cy="93743"/>
              <a:chOff x="7854746" y="5250995"/>
              <a:chExt cx="309055" cy="93743"/>
            </a:xfrm>
          </p:grpSpPr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xmlns="" id="{6C488906-EAB3-4128-B114-25CE24A20BD8}"/>
                  </a:ext>
                </a:extLst>
              </p:cNvPr>
              <p:cNvSpPr/>
              <p:nvPr/>
            </p:nvSpPr>
            <p:spPr>
              <a:xfrm>
                <a:off x="8070058" y="5250995"/>
                <a:ext cx="93743" cy="93743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64" name="ตัวเชื่อมต่อตรง 63">
                <a:extLst>
                  <a:ext uri="{FF2B5EF4-FFF2-40B4-BE49-F238E27FC236}">
                    <a16:creationId xmlns:a16="http://schemas.microsoft.com/office/drawing/2014/main" xmlns="" id="{774E1470-B04E-40E8-BF0E-CCE8105C5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4746" y="5297866"/>
                <a:ext cx="20467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บล็อกส่วนโค้ง 60">
              <a:extLst>
                <a:ext uri="{FF2B5EF4-FFF2-40B4-BE49-F238E27FC236}">
                  <a16:creationId xmlns:a16="http://schemas.microsoft.com/office/drawing/2014/main" xmlns="" id="{E4E55816-A97D-441C-9799-C903E9802B1A}"/>
                </a:ext>
              </a:extLst>
            </p:cNvPr>
            <p:cNvSpPr/>
            <p:nvPr/>
          </p:nvSpPr>
          <p:spPr>
            <a:xfrm rot="592295">
              <a:off x="6452892" y="5751788"/>
              <a:ext cx="602136" cy="532966"/>
            </a:xfrm>
            <a:prstGeom prst="blockArc">
              <a:avLst>
                <a:gd name="adj1" fmla="val 18900000"/>
                <a:gd name="adj2" fmla="val 1513840"/>
                <a:gd name="adj3" fmla="val 0"/>
              </a:avLst>
            </a:prstGeom>
            <a:solidFill>
              <a:srgbClr val="4472C4"/>
            </a:solidFill>
            <a:ln w="28575" cap="flat" cmpd="sng" algn="ctr">
              <a:solidFill>
                <a:srgbClr val="60B5CC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xmlns="" id="{18CAB455-9A9B-42A6-9038-7A70DD7272B6}"/>
              </a:ext>
            </a:extLst>
          </p:cNvPr>
          <p:cNvGrpSpPr/>
          <p:nvPr/>
        </p:nvGrpSpPr>
        <p:grpSpPr>
          <a:xfrm>
            <a:off x="4784787" y="4351687"/>
            <a:ext cx="412368" cy="252326"/>
            <a:chOff x="6452892" y="5751788"/>
            <a:chExt cx="892888" cy="532966"/>
          </a:xfrm>
        </p:grpSpPr>
        <p:grpSp>
          <p:nvGrpSpPr>
            <p:cNvPr id="74" name="กลุ่ม 73">
              <a:extLst>
                <a:ext uri="{FF2B5EF4-FFF2-40B4-BE49-F238E27FC236}">
                  <a16:creationId xmlns:a16="http://schemas.microsoft.com/office/drawing/2014/main" xmlns="" id="{D482FA9C-7C79-4599-A0A9-BC9FB656DDFB}"/>
                </a:ext>
              </a:extLst>
            </p:cNvPr>
            <p:cNvGrpSpPr/>
            <p:nvPr/>
          </p:nvGrpSpPr>
          <p:grpSpPr>
            <a:xfrm>
              <a:off x="6463032" y="5787626"/>
              <a:ext cx="487715" cy="487715"/>
              <a:chOff x="7282215" y="5934835"/>
              <a:chExt cx="439114" cy="439114"/>
            </a:xfrm>
          </p:grpSpPr>
          <p:sp>
            <p:nvSpPr>
              <p:cNvPr id="79" name="วงรี 78">
                <a:extLst>
                  <a:ext uri="{FF2B5EF4-FFF2-40B4-BE49-F238E27FC236}">
                    <a16:creationId xmlns:a16="http://schemas.microsoft.com/office/drawing/2014/main" xmlns="" id="{9918E202-E6B9-4E4F-BF09-5D96B9923CA8}"/>
                  </a:ext>
                </a:extLst>
              </p:cNvPr>
              <p:cNvSpPr/>
              <p:nvPr/>
            </p:nvSpPr>
            <p:spPr>
              <a:xfrm>
                <a:off x="7282215" y="5934835"/>
                <a:ext cx="439114" cy="439114"/>
              </a:xfrm>
              <a:prstGeom prst="ellipse">
                <a:avLst/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0" name="กราฟิก 79" descr="การแพทย์">
                <a:extLst>
                  <a:ext uri="{FF2B5EF4-FFF2-40B4-BE49-F238E27FC236}">
                    <a16:creationId xmlns:a16="http://schemas.microsoft.com/office/drawing/2014/main" xmlns="" id="{DA692DA5-54AC-4BCB-AE02-92F79E8D7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306199" y="5958819"/>
                <a:ext cx="391145" cy="391145"/>
              </a:xfrm>
              <a:prstGeom prst="rect">
                <a:avLst/>
              </a:prstGeom>
            </p:spPr>
          </p:pic>
        </p:grpSp>
        <p:grpSp>
          <p:nvGrpSpPr>
            <p:cNvPr id="75" name="กลุ่ม 74">
              <a:extLst>
                <a:ext uri="{FF2B5EF4-FFF2-40B4-BE49-F238E27FC236}">
                  <a16:creationId xmlns:a16="http://schemas.microsoft.com/office/drawing/2014/main" xmlns="" id="{B2CEC937-A2F8-4BB9-A59A-D4DE25F00208}"/>
                </a:ext>
              </a:extLst>
            </p:cNvPr>
            <p:cNvGrpSpPr/>
            <p:nvPr/>
          </p:nvGrpSpPr>
          <p:grpSpPr>
            <a:xfrm>
              <a:off x="7036725" y="5974400"/>
              <a:ext cx="309055" cy="93743"/>
              <a:chOff x="7854746" y="5250995"/>
              <a:chExt cx="309055" cy="93743"/>
            </a:xfrm>
          </p:grpSpPr>
          <p:sp>
            <p:nvSpPr>
              <p:cNvPr id="77" name="วงรี 76">
                <a:extLst>
                  <a:ext uri="{FF2B5EF4-FFF2-40B4-BE49-F238E27FC236}">
                    <a16:creationId xmlns:a16="http://schemas.microsoft.com/office/drawing/2014/main" xmlns="" id="{FC3DF066-DFB5-499F-86CC-060D2962AB06}"/>
                  </a:ext>
                </a:extLst>
              </p:cNvPr>
              <p:cNvSpPr/>
              <p:nvPr/>
            </p:nvSpPr>
            <p:spPr>
              <a:xfrm>
                <a:off x="8070058" y="5250995"/>
                <a:ext cx="93743" cy="93743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78" name="ตัวเชื่อมต่อตรง 77">
                <a:extLst>
                  <a:ext uri="{FF2B5EF4-FFF2-40B4-BE49-F238E27FC236}">
                    <a16:creationId xmlns:a16="http://schemas.microsoft.com/office/drawing/2014/main" xmlns="" id="{6F05C7E9-DABA-47B0-8DBA-C7CC88F1D8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4746" y="5297866"/>
                <a:ext cx="20467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บล็อกส่วนโค้ง 75">
              <a:extLst>
                <a:ext uri="{FF2B5EF4-FFF2-40B4-BE49-F238E27FC236}">
                  <a16:creationId xmlns:a16="http://schemas.microsoft.com/office/drawing/2014/main" xmlns="" id="{98D06744-6AD7-4935-BC5A-C0CD8869DF36}"/>
                </a:ext>
              </a:extLst>
            </p:cNvPr>
            <p:cNvSpPr/>
            <p:nvPr/>
          </p:nvSpPr>
          <p:spPr>
            <a:xfrm rot="592295">
              <a:off x="6452892" y="5751788"/>
              <a:ext cx="602136" cy="532966"/>
            </a:xfrm>
            <a:prstGeom prst="blockArc">
              <a:avLst>
                <a:gd name="adj1" fmla="val 18900000"/>
                <a:gd name="adj2" fmla="val 1513840"/>
                <a:gd name="adj3" fmla="val 0"/>
              </a:avLst>
            </a:prstGeom>
            <a:solidFill>
              <a:srgbClr val="4472C4"/>
            </a:solidFill>
            <a:ln w="28575" cap="flat" cmpd="sng" algn="ctr">
              <a:solidFill>
                <a:srgbClr val="60B5CC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xmlns="" id="{B49A32BB-B4B8-447C-8A79-42F38194CB8D}"/>
              </a:ext>
            </a:extLst>
          </p:cNvPr>
          <p:cNvGrpSpPr/>
          <p:nvPr/>
        </p:nvGrpSpPr>
        <p:grpSpPr>
          <a:xfrm>
            <a:off x="4797542" y="3259921"/>
            <a:ext cx="412368" cy="252326"/>
            <a:chOff x="6452892" y="5751788"/>
            <a:chExt cx="892888" cy="532966"/>
          </a:xfrm>
        </p:grpSpPr>
        <p:grpSp>
          <p:nvGrpSpPr>
            <p:cNvPr id="86" name="กลุ่ม 85">
              <a:extLst>
                <a:ext uri="{FF2B5EF4-FFF2-40B4-BE49-F238E27FC236}">
                  <a16:creationId xmlns:a16="http://schemas.microsoft.com/office/drawing/2014/main" xmlns="" id="{46FFF3F3-2168-4EBD-866C-C00ECB599E4C}"/>
                </a:ext>
              </a:extLst>
            </p:cNvPr>
            <p:cNvGrpSpPr/>
            <p:nvPr/>
          </p:nvGrpSpPr>
          <p:grpSpPr>
            <a:xfrm>
              <a:off x="6463032" y="5787626"/>
              <a:ext cx="487715" cy="487715"/>
              <a:chOff x="7282215" y="5934835"/>
              <a:chExt cx="439114" cy="439114"/>
            </a:xfrm>
          </p:grpSpPr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xmlns="" id="{5A3FF8DE-A6D9-44C2-9ADE-67E60A9E1C9E}"/>
                  </a:ext>
                </a:extLst>
              </p:cNvPr>
              <p:cNvSpPr/>
              <p:nvPr/>
            </p:nvSpPr>
            <p:spPr>
              <a:xfrm>
                <a:off x="7282215" y="5934835"/>
                <a:ext cx="439114" cy="439114"/>
              </a:xfrm>
              <a:prstGeom prst="ellipse">
                <a:avLst/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96" name="กราฟิก 95" descr="การแพทย์">
                <a:extLst>
                  <a:ext uri="{FF2B5EF4-FFF2-40B4-BE49-F238E27FC236}">
                    <a16:creationId xmlns:a16="http://schemas.microsoft.com/office/drawing/2014/main" xmlns="" id="{92BC6C78-14A8-4B52-9900-5E84BD11C5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306199" y="5958819"/>
                <a:ext cx="391145" cy="391145"/>
              </a:xfrm>
              <a:prstGeom prst="rect">
                <a:avLst/>
              </a:prstGeom>
            </p:spPr>
          </p:pic>
        </p:grpSp>
        <p:grpSp>
          <p:nvGrpSpPr>
            <p:cNvPr id="88" name="กลุ่ม 87">
              <a:extLst>
                <a:ext uri="{FF2B5EF4-FFF2-40B4-BE49-F238E27FC236}">
                  <a16:creationId xmlns:a16="http://schemas.microsoft.com/office/drawing/2014/main" xmlns="" id="{45D77DA3-8CEE-4046-A6AD-4E917E359245}"/>
                </a:ext>
              </a:extLst>
            </p:cNvPr>
            <p:cNvGrpSpPr/>
            <p:nvPr/>
          </p:nvGrpSpPr>
          <p:grpSpPr>
            <a:xfrm>
              <a:off x="7036725" y="5974400"/>
              <a:ext cx="309055" cy="93743"/>
              <a:chOff x="7854746" y="5250995"/>
              <a:chExt cx="309055" cy="93743"/>
            </a:xfrm>
          </p:grpSpPr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xmlns="" id="{4D42BFA5-6D42-4C86-9C73-D24BA916EE51}"/>
                  </a:ext>
                </a:extLst>
              </p:cNvPr>
              <p:cNvSpPr/>
              <p:nvPr/>
            </p:nvSpPr>
            <p:spPr>
              <a:xfrm>
                <a:off x="8070058" y="5250995"/>
                <a:ext cx="93743" cy="93743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94" name="ตัวเชื่อมต่อตรง 93">
                <a:extLst>
                  <a:ext uri="{FF2B5EF4-FFF2-40B4-BE49-F238E27FC236}">
                    <a16:creationId xmlns:a16="http://schemas.microsoft.com/office/drawing/2014/main" xmlns="" id="{E3A4FC41-3A33-4EB7-84A4-A524E10F4A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4746" y="5297866"/>
                <a:ext cx="20467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บล็อกส่วนโค้ง 89">
              <a:extLst>
                <a:ext uri="{FF2B5EF4-FFF2-40B4-BE49-F238E27FC236}">
                  <a16:creationId xmlns:a16="http://schemas.microsoft.com/office/drawing/2014/main" xmlns="" id="{9FA5A7C8-B291-409A-B53A-EADB0FC5F5E2}"/>
                </a:ext>
              </a:extLst>
            </p:cNvPr>
            <p:cNvSpPr/>
            <p:nvPr/>
          </p:nvSpPr>
          <p:spPr>
            <a:xfrm rot="592295">
              <a:off x="6452892" y="5751788"/>
              <a:ext cx="602136" cy="532966"/>
            </a:xfrm>
            <a:prstGeom prst="blockArc">
              <a:avLst>
                <a:gd name="adj1" fmla="val 18900000"/>
                <a:gd name="adj2" fmla="val 1513840"/>
                <a:gd name="adj3" fmla="val 0"/>
              </a:avLst>
            </a:prstGeom>
            <a:solidFill>
              <a:srgbClr val="4472C4"/>
            </a:solidFill>
            <a:ln w="28575" cap="flat" cmpd="sng" algn="ctr">
              <a:solidFill>
                <a:srgbClr val="60B5CC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7" name="คำบรรยายภาพ: วงรี 96">
            <a:extLst>
              <a:ext uri="{FF2B5EF4-FFF2-40B4-BE49-F238E27FC236}">
                <a16:creationId xmlns:a16="http://schemas.microsoft.com/office/drawing/2014/main" xmlns="" id="{1BEE2B79-6A8E-47E7-B365-DDF05482D7B7}"/>
              </a:ext>
            </a:extLst>
          </p:cNvPr>
          <p:cNvSpPr/>
          <p:nvPr/>
        </p:nvSpPr>
        <p:spPr>
          <a:xfrm>
            <a:off x="6696289" y="1862731"/>
            <a:ext cx="1318658" cy="651998"/>
          </a:xfrm>
          <a:prstGeom prst="wedgeEllipseCallout">
            <a:avLst>
              <a:gd name="adj1" fmla="val -62099"/>
              <a:gd name="adj2" fmla="val 232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หนองบัวลำภู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บึงกาฬ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เลย</a:t>
            </a:r>
            <a:endParaRPr lang="th-TH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90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07506" y="3291830"/>
            <a:ext cx="4493933" cy="1531188"/>
          </a:xfrm>
          <a:prstGeom prst="rect">
            <a:avLst/>
          </a:prstGeom>
          <a:noFill/>
          <a:ln w="19050">
            <a:solidFill>
              <a:srgbClr val="57EF74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77" tIns="34289" rIns="68577" bIns="34289">
            <a:spAutoFit/>
          </a:bodyPr>
          <a:lstStyle/>
          <a:p>
            <a:pPr marL="228588" indent="-228588">
              <a:buAutoNum type="arabicPeriod"/>
            </a:pP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อปท./เจ้าหน้าที่สาธารณสุข ขาดความมั่นใจในการจัดทำระเบียบการเบิกจ่ายเงินกองทุน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LTC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ผู้สูงอายุที่มีภาวะพึ่งพิงได้รับการจัดทำแผนการดูแลรายบุคคล (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 Plan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ยังไม่ครอบคลุม ซึ่งจัดทำเพียงร้อยละ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65.3</a:t>
            </a:r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การโอนงบประมาณจาก </a:t>
            </a:r>
            <a:r>
              <a:rPr lang="th-TH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สปสช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ล่าช้า ทำให้การดำเนินงานไม่ตรงตามระยะเวลาทำให้ผู้สูงอายุเสียชีวิตก่อน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0" y="-1807"/>
            <a:ext cx="9144000" cy="485325"/>
          </a:xfrm>
          <a:prstGeom prst="rect">
            <a:avLst/>
          </a:prstGeom>
          <a:solidFill>
            <a:srgbClr val="57EF7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68577" tIns="34289" rIns="68577" bIns="3428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ร้อยละตำบลที่มีระบบส่งเสริมสุขภาพดูแลผู้สูงอายุระยะยาว </a:t>
            </a: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(Long Term Care) </a:t>
            </a:r>
            <a:r>
              <a:rPr lang="th-TH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ในชุมชนผ่านเกณฑ์  (ร้อยละ </a:t>
            </a: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r>
              <a:rPr lang="th-TH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graphicFrame>
        <p:nvGraphicFramePr>
          <p:cNvPr id="13" name="แผนภูมิ 1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B21F2627-1E14-4B2E-BDE6-8B46DFCE8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253593"/>
              </p:ext>
            </p:extLst>
          </p:nvPr>
        </p:nvGraphicFramePr>
        <p:xfrm>
          <a:off x="97091" y="531457"/>
          <a:ext cx="8856984" cy="2118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755578" y="2827727"/>
            <a:ext cx="2721536" cy="366943"/>
          </a:xfrm>
          <a:prstGeom prst="rect">
            <a:avLst/>
          </a:prstGeom>
          <a:solidFill>
            <a:srgbClr val="57EF74"/>
          </a:solidFill>
          <a:ln>
            <a:solidFill>
              <a:srgbClr val="57EF74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>
              <a:defRPr/>
            </a:pPr>
            <a:r>
              <a:rPr lang="th-TH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ข้อที่ค้นพบ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716017" y="3309121"/>
            <a:ext cx="4234713" cy="1553696"/>
          </a:xfrm>
          <a:prstGeom prst="rect">
            <a:avLst/>
          </a:prstGeom>
          <a:noFill/>
          <a:ln w="19050">
            <a:solidFill>
              <a:srgbClr val="57EF7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7" tIns="34289" rIns="68577" bIns="34289" rtlCol="0" anchor="t"/>
          <a:lstStyle/>
          <a:p>
            <a:pPr marL="228588" indent="-228588" defTabSz="684576">
              <a:buClr>
                <a:srgbClr val="FF0000"/>
              </a:buClr>
              <a:buSzPct val="100000"/>
              <a:buAutoNum type="arabicPeriod"/>
            </a:pPr>
            <a:r>
              <a:rPr lang="en-US" altLang="th-TH" sz="1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 </a:t>
            </a:r>
            <a:r>
              <a:rPr lang="th-TH" altLang="th-TH" sz="1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ซักซ้อมความเข้าใจด้านระเบียบการเบิกจ่าย</a:t>
            </a:r>
            <a:endParaRPr lang="en-US" altLang="th-TH" sz="11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rebuchet MS" pitchFamily="34" charset="0"/>
            </a:endParaRPr>
          </a:p>
          <a:p>
            <a:pPr marL="228588" indent="-228588" defTabSz="684576">
              <a:buClr>
                <a:srgbClr val="FF0000"/>
              </a:buClr>
              <a:buSzPct val="100000"/>
              <a:buAutoNum type="arabicPeriod"/>
            </a:pPr>
            <a:endParaRPr lang="en-US" altLang="th-TH" sz="11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rebuchet MS" pitchFamily="34" charset="0"/>
            </a:endParaRPr>
          </a:p>
          <a:p>
            <a:pPr defTabSz="684576">
              <a:buClr>
                <a:srgbClr val="FF0000"/>
              </a:buClr>
              <a:buSzPct val="100000"/>
            </a:pPr>
            <a:r>
              <a:rPr lang="en-US" altLang="th-TH" sz="1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2. </a:t>
            </a:r>
            <a:r>
              <a:rPr lang="th-TH" altLang="th-TH" sz="1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เร่งรัดการจัดทำ </a:t>
            </a:r>
            <a:r>
              <a:rPr lang="en-US" altLang="th-TH" sz="1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 </a:t>
            </a:r>
            <a:r>
              <a:rPr lang="en-US" altLang="th-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Care plan </a:t>
            </a:r>
            <a:r>
              <a:rPr lang="th-TH" altLang="th-TH" sz="1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ให้ครอบคลุมทันตามกำหนดพร้อมเสนอ </a:t>
            </a:r>
            <a:r>
              <a:rPr lang="en-US" altLang="th-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Care Conference </a:t>
            </a:r>
            <a:r>
              <a:rPr lang="th-TH" altLang="th-TH" sz="1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แก่ </a:t>
            </a:r>
            <a:r>
              <a:rPr lang="th-TH" altLang="th-TH" sz="11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อปท</a:t>
            </a:r>
            <a:r>
              <a:rPr lang="th-TH" altLang="th-TH" sz="1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. เพื่อให้ผู้สูงอายุได้รับการดูแล</a:t>
            </a:r>
          </a:p>
          <a:p>
            <a:pPr defTabSz="684576">
              <a:buClr>
                <a:srgbClr val="FF0000"/>
              </a:buClr>
              <a:buSzPct val="100000"/>
            </a:pPr>
            <a:endParaRPr lang="th-TH" altLang="th-TH" sz="11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rebuchet MS" pitchFamily="34" charset="0"/>
            </a:endParaRPr>
          </a:p>
          <a:p>
            <a:pPr defTabSz="684576">
              <a:buClr>
                <a:srgbClr val="FF0000"/>
              </a:buClr>
              <a:buSzPct val="100000"/>
            </a:pPr>
            <a:r>
              <a:rPr lang="en-US" altLang="th-TH" sz="1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3 </a:t>
            </a:r>
            <a:r>
              <a:rPr lang="th-TH" altLang="th-TH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 pitchFamily="34" charset="0"/>
              </a:rPr>
              <a:t>วางแผนดูแลอย่างเป็นระบบกลุ่มติดสังคม เพื่อชะลอป่วยและสร้างคุณค่าสูงวัย เช่น   รร.ผ็สูงอาย </a:t>
            </a:r>
          </a:p>
        </p:txBody>
      </p:sp>
      <p:sp>
        <p:nvSpPr>
          <p:cNvPr id="9" name="สี่เหลี่ยมผืนผ้า 6"/>
          <p:cNvSpPr/>
          <p:nvPr/>
        </p:nvSpPr>
        <p:spPr>
          <a:xfrm>
            <a:off x="5652122" y="2827727"/>
            <a:ext cx="2815281" cy="366943"/>
          </a:xfrm>
          <a:prstGeom prst="rect">
            <a:avLst/>
          </a:prstGeom>
          <a:solidFill>
            <a:srgbClr val="57EF74"/>
          </a:solidFill>
          <a:ln>
            <a:solidFill>
              <a:srgbClr val="57EF74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>
              <a:defRPr/>
            </a:pPr>
            <a:r>
              <a:rPr lang="th-TH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</a:t>
            </a:r>
          </a:p>
        </p:txBody>
      </p:sp>
    </p:spTree>
    <p:extLst>
      <p:ext uri="{BB962C8B-B14F-4D97-AF65-F5344CB8AC3E}">
        <p14:creationId xmlns:p14="http://schemas.microsoft.com/office/powerpoint/2010/main" val="31317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"/>
            <a:ext cx="9144000" cy="346249"/>
          </a:xfrm>
          <a:prstGeom prst="rect">
            <a:avLst/>
          </a:prstGeom>
          <a:solidFill>
            <a:srgbClr val="57EF74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ร้อยละของจังหวัดมีศูนย์ 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EOC </a:t>
            </a:r>
            <a:r>
              <a:rPr lang="th-TH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และทีม 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SAT </a:t>
            </a:r>
            <a:r>
              <a:rPr lang="th-TH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ที่สามารถปฏิบัติงานได้จริง</a:t>
            </a: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183442"/>
              </p:ext>
            </p:extLst>
          </p:nvPr>
        </p:nvGraphicFramePr>
        <p:xfrm>
          <a:off x="124400" y="756636"/>
          <a:ext cx="5390010" cy="200773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73319"/>
                <a:gridCol w="3001790"/>
                <a:gridCol w="1514901"/>
              </a:tblGrid>
              <a:tr h="304666">
                <a:tc gridSpan="2">
                  <a:txBody>
                    <a:bodyPr/>
                    <a:lstStyle/>
                    <a:p>
                      <a:pPr algn="ctr"/>
                      <a:r>
                        <a:rPr lang="th-TH" sz="120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เป้าหมายการดำเนินงาน</a:t>
                      </a:r>
                      <a:endParaRPr lang="th-TH" sz="12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ผลการดำเนินงาน</a:t>
                      </a:r>
                      <a:endParaRPr lang="th-TH" sz="12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l"/>
                      <a:r>
                        <a:rPr lang="th-TH" sz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ขั้นตอนที่ </a:t>
                      </a:r>
                      <a:r>
                        <a:rPr lang="en-US" sz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th-TH" sz="12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ผู้บริหารได้รับการอบรม หลักสูตร</a:t>
                      </a:r>
                      <a:r>
                        <a:rPr lang="th-TH" sz="120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ICS</a:t>
                      </a:r>
                      <a:endParaRPr lang="th-TH" sz="12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Tahoma" pitchFamily="34" charset="0"/>
                        <a:buChar char="×"/>
                      </a:pPr>
                      <a:r>
                        <a:rPr lang="th-TH" sz="12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ผ่าน </a:t>
                      </a:r>
                      <a:r>
                        <a:rPr lang="en-US" sz="12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1200" b="1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1200" b="1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จังหวัด</a:t>
                      </a:r>
                      <a:endParaRPr lang="th-TH" sz="1200" b="1" dirty="0">
                        <a:ln>
                          <a:noFill/>
                        </a:ln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th-TH" sz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ขั้นตอนที่ </a:t>
                      </a:r>
                      <a:r>
                        <a:rPr lang="en-US" sz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th-TH" sz="12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จังหวัดมีทีมตระหนักรู้สถานการณ์เพื่อเฝ้าระวังเหตุการณ์</a:t>
                      </a:r>
                      <a:endParaRPr lang="th-TH" sz="12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itchFamily="2" charset="2"/>
                        <a:buChar char="ü"/>
                      </a:pPr>
                      <a:r>
                        <a:rPr lang="th-TH" sz="1200" b="1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ผ่านทุกจังหวัด</a:t>
                      </a:r>
                      <a:r>
                        <a:rPr lang="th-TH" sz="1200" b="1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th-TH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l"/>
                      <a:r>
                        <a:rPr lang="th-TH" sz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ขั้นตอนที่ </a:t>
                      </a:r>
                      <a:r>
                        <a:rPr lang="en-US" sz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จังหวัดมีการจัดทีมปฏิบัติการระดับจังหวัด</a:t>
                      </a:r>
                      <a:endParaRPr lang="th-TH" sz="12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itchFamily="2" charset="2"/>
                        <a:buChar char="ü"/>
                      </a:pPr>
                      <a:r>
                        <a:rPr lang="th-TH" sz="1200" b="1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ผ่านทุกจังหวัด</a:t>
                      </a:r>
                      <a:endParaRPr lang="th-TH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th-TH" sz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ขั้นตอนที่ </a:t>
                      </a:r>
                      <a:r>
                        <a:rPr lang="en-US" sz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th-TH" sz="12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มีการวิเคราะห์ความเสี่ยงโรค</a:t>
                      </a:r>
                      <a:r>
                        <a:rPr lang="th-TH" sz="120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และภัยระดับจังหวัด</a:t>
                      </a:r>
                      <a:endParaRPr lang="th-TH" sz="1200" b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th-TH" sz="1200" b="1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ผ่านทุกจังหวัด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l"/>
                      <a:r>
                        <a:rPr lang="th-TH" sz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ขั้นตอนที่ </a:t>
                      </a:r>
                      <a:r>
                        <a:rPr lang="en-US" sz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th-TH" sz="12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มีการดำเนินงานศูนย์ </a:t>
                      </a:r>
                      <a:r>
                        <a:rPr lang="en-US" sz="120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EOC </a:t>
                      </a:r>
                      <a:r>
                        <a:rPr lang="th-TH" sz="120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หรือมีการซ้อมแผน</a:t>
                      </a:r>
                      <a:endParaRPr lang="th-TH" sz="12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th-TH" sz="1200" b="1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ผ่านทุกจังหวัด</a:t>
                      </a:r>
                      <a:endParaRPr lang="th-TH" sz="12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63" name="คำบรรยายภาพแบบสี่เหลี่ยมมุมมน 62"/>
          <p:cNvSpPr/>
          <p:nvPr/>
        </p:nvSpPr>
        <p:spPr>
          <a:xfrm>
            <a:off x="6048495" y="599002"/>
            <a:ext cx="2712493" cy="945359"/>
          </a:xfrm>
          <a:prstGeom prst="wedgeRoundRectCallout">
            <a:avLst>
              <a:gd name="adj1" fmla="val -67625"/>
              <a:gd name="adj2" fmla="val -15182"/>
              <a:gd name="adj3" fmla="val 16667"/>
            </a:avLst>
          </a:prstGeom>
          <a:solidFill>
            <a:srgbClr val="57EF74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จ.เลย , จ.สกลนคร , จ.บึงกาฬ</a:t>
            </a:r>
          </a:p>
          <a:p>
            <a:pPr algn="ctr"/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ผู้บริหารจะเข้ารับการอบรม </a:t>
            </a:r>
          </a:p>
          <a:p>
            <a:pPr algn="ctr"/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ในวันที่ 10 – 11 กันยายน</a:t>
            </a:r>
          </a:p>
          <a:p>
            <a:pPr algn="ctr"/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โรงแรมประจักษ์ตรา จ.อุดรธานี</a:t>
            </a:r>
          </a:p>
        </p:txBody>
      </p:sp>
      <p:pic>
        <p:nvPicPr>
          <p:cNvPr id="1029" name="Picture 5" descr="Image result for à¸à¸¥à¸à¸²à¸à¸à¸µà¹à¸à¹à¸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21" y="1878257"/>
            <a:ext cx="698750" cy="6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/>
          <p:cNvSpPr txBox="1"/>
          <p:nvPr/>
        </p:nvSpPr>
        <p:spPr>
          <a:xfrm>
            <a:off x="6260864" y="1779783"/>
            <a:ext cx="2785125" cy="2885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จังหวัดเด่นด้านการใช้กลไก </a:t>
            </a:r>
            <a:r>
              <a:rPr lang="en-US" sz="1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EOC</a:t>
            </a:r>
            <a:endParaRPr lang="th-TH" sz="1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31" name="AutoShape 7" descr="Image result for à¸­à¸à¸à¹à¸à¸£à¸°à¸à¸­à¸"/>
          <p:cNvSpPr>
            <a:spLocks noChangeAspect="1" noChangeArrowheads="1"/>
          </p:cNvSpPr>
          <p:nvPr/>
        </p:nvSpPr>
        <p:spPr bwMode="auto">
          <a:xfrm>
            <a:off x="142875" y="-15954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4" name="TextBox 73"/>
          <p:cNvSpPr txBox="1"/>
          <p:nvPr/>
        </p:nvSpPr>
        <p:spPr>
          <a:xfrm>
            <a:off x="6795674" y="2148341"/>
            <a:ext cx="1814109" cy="288539"/>
          </a:xfrm>
          <a:prstGeom prst="rect">
            <a:avLst/>
          </a:prstGeom>
          <a:solidFill>
            <a:srgbClr val="57EF7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EOC</a:t>
            </a:r>
            <a:r>
              <a:rPr lang="th-TH" sz="1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หนองบัวลำภู</a:t>
            </a:r>
          </a:p>
        </p:txBody>
      </p:sp>
      <p:pic>
        <p:nvPicPr>
          <p:cNvPr id="1034" name="Picture 10" descr="Image result for à¸­à¸à¸à¹à¸à¸£à¸°à¸à¸­à¸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595" y="2516899"/>
            <a:ext cx="3562572" cy="253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TextBox 1032"/>
          <p:cNvSpPr txBox="1"/>
          <p:nvPr/>
        </p:nvSpPr>
        <p:spPr>
          <a:xfrm>
            <a:off x="5811481" y="3690868"/>
            <a:ext cx="517562" cy="34624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IC </a:t>
            </a:r>
            <a:endParaRPr lang="th-TH" sz="9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9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สสจ</a:t>
            </a:r>
            <a:endParaRPr lang="th-TH" sz="9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937323" y="3332873"/>
            <a:ext cx="585472" cy="34624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EOC</a:t>
            </a:r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950262" y="4042394"/>
            <a:ext cx="585472" cy="34624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EOC</a:t>
            </a:r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อำเภอ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063155" y="2961501"/>
            <a:ext cx="807392" cy="32316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Operation , </a:t>
            </a:r>
            <a:r>
              <a:rPr lang="th-TH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สุ่มประเมิน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146245" y="3647521"/>
            <a:ext cx="585472" cy="484748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ข้อมูล </a:t>
            </a:r>
            <a:r>
              <a:rPr lang="en-US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th-TH" sz="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ระบบรายงาน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136702" y="4474209"/>
            <a:ext cx="585472" cy="32316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th-TH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เครือข่าย </a:t>
            </a:r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th-TH" sz="8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พชอ</a:t>
            </a:r>
            <a:r>
              <a:rPr lang="th-TH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036" name="Picture 12" descr="Image result for à¹à¸à¹à¹à¸¥à¸·à¸­à¸à¸­à¸­à¸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029" y="2920657"/>
            <a:ext cx="881689" cy="5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ลูกศรเชื่อมต่อแบบตรง 1036"/>
          <p:cNvCxnSpPr/>
          <p:nvPr/>
        </p:nvCxnSpPr>
        <p:spPr>
          <a:xfrm>
            <a:off x="7219823" y="3736156"/>
            <a:ext cx="0" cy="255671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TextBox 1037"/>
          <p:cNvSpPr txBox="1"/>
          <p:nvPr/>
        </p:nvSpPr>
        <p:spPr>
          <a:xfrm>
            <a:off x="124400" y="3458487"/>
            <a:ext cx="2272779" cy="1532333"/>
          </a:xfrm>
          <a:prstGeom prst="roundRect">
            <a:avLst/>
          </a:prstGeom>
          <a:noFill/>
          <a:ln w="19050">
            <a:solidFill>
              <a:srgbClr val="57EF7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marL="214303" indent="-214303" algn="thaiDist">
              <a:buFont typeface="Wingdings" pitchFamily="2" charset="2"/>
              <a:buChar char="Ø"/>
            </a:pPr>
            <a:r>
              <a:rPr lang="th-TH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ภาพรวม ศูนย์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EOC </a:t>
            </a:r>
            <a:r>
              <a:rPr lang="th-TH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สสจ</a:t>
            </a:r>
            <a:r>
              <a:rPr lang="th-TH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.              มีผู้รับผิดชอบเพียงกลุ่มงานเดียว</a:t>
            </a:r>
          </a:p>
          <a:p>
            <a:pPr algn="thaiDist"/>
            <a:endParaRPr lang="th-TH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4303" indent="-214303" algn="thaiDist">
              <a:buFont typeface="Wingdings" pitchFamily="2" charset="2"/>
              <a:buChar char="Ø"/>
            </a:pPr>
            <a:r>
              <a:rPr lang="th-TH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การดำเนินงาน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SAT</a:t>
            </a:r>
            <a:endParaRPr lang="th-TH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085968" y="3436322"/>
            <a:ext cx="2258764" cy="1532333"/>
          </a:xfrm>
          <a:prstGeom prst="roundRect">
            <a:avLst/>
          </a:prstGeom>
          <a:noFill/>
          <a:ln w="19050">
            <a:solidFill>
              <a:srgbClr val="57EF74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marL="214303" indent="-214303" algn="thaiDist">
              <a:buFont typeface="Wingdings" pitchFamily="2" charset="2"/>
              <a:buChar char="Ø"/>
            </a:pPr>
            <a:r>
              <a:rPr lang="th-TH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เน้นการมีส่วนร่วมของบุคลากรทุกกลุ่มงาน</a:t>
            </a:r>
          </a:p>
          <a:p>
            <a:pPr algn="thaiDist"/>
            <a:endParaRPr lang="th-TH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14303" indent="-214303" algn="thaiDist">
              <a:buFont typeface="Wingdings" pitchFamily="2" charset="2"/>
              <a:buChar char="Ø"/>
            </a:pPr>
            <a:r>
              <a:rPr lang="th-TH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เพิ่มการแลกเปลี่ยนข้อมูลจากทุกกลุ่มงานตามมิติโรคและภัย</a:t>
            </a:r>
          </a:p>
        </p:txBody>
      </p:sp>
      <p:sp>
        <p:nvSpPr>
          <p:cNvPr id="1040" name="ลูกศรขวา 1039"/>
          <p:cNvSpPr/>
          <p:nvPr/>
        </p:nvSpPr>
        <p:spPr>
          <a:xfrm>
            <a:off x="2455354" y="3991825"/>
            <a:ext cx="603914" cy="43231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6"/>
          <p:cNvSpPr/>
          <p:nvPr/>
        </p:nvSpPr>
        <p:spPr>
          <a:xfrm>
            <a:off x="257175" y="3059675"/>
            <a:ext cx="2066488" cy="278364"/>
          </a:xfrm>
          <a:prstGeom prst="rect">
            <a:avLst/>
          </a:prstGeom>
          <a:solidFill>
            <a:srgbClr val="57EF74"/>
          </a:solidFill>
          <a:ln>
            <a:solidFill>
              <a:srgbClr val="57EF74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>
              <a:defRPr/>
            </a:pPr>
            <a:r>
              <a:rPr lang="th-TH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ข้อค้นพบ</a:t>
            </a:r>
          </a:p>
        </p:txBody>
      </p:sp>
      <p:sp>
        <p:nvSpPr>
          <p:cNvPr id="23" name="สี่เหลี่ยมผืนผ้า 6"/>
          <p:cNvSpPr/>
          <p:nvPr/>
        </p:nvSpPr>
        <p:spPr>
          <a:xfrm>
            <a:off x="3140716" y="3059677"/>
            <a:ext cx="2120414" cy="246025"/>
          </a:xfrm>
          <a:prstGeom prst="rect">
            <a:avLst/>
          </a:prstGeom>
          <a:solidFill>
            <a:srgbClr val="57EF74"/>
          </a:solidFill>
          <a:ln>
            <a:solidFill>
              <a:srgbClr val="57EF74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>
              <a:defRPr/>
            </a:pPr>
            <a:r>
              <a:rPr lang="th-TH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ข้อเสนอแนะ</a:t>
            </a:r>
          </a:p>
        </p:txBody>
      </p:sp>
    </p:spTree>
    <p:extLst>
      <p:ext uri="{BB962C8B-B14F-4D97-AF65-F5344CB8AC3E}">
        <p14:creationId xmlns:p14="http://schemas.microsoft.com/office/powerpoint/2010/main" val="65622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มุมมน 7"/>
          <p:cNvSpPr/>
          <p:nvPr/>
        </p:nvSpPr>
        <p:spPr>
          <a:xfrm>
            <a:off x="477632" y="1203598"/>
            <a:ext cx="3946125" cy="774558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ts val="1800"/>
              </a:lnSpc>
            </a:pPr>
            <a:endParaRPr lang="en-US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2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36" tIns="45718" rIns="91436" bIns="45718">
            <a:spAutoFit/>
          </a:bodyPr>
          <a:lstStyle/>
          <a:p>
            <a:r>
              <a:rPr lang="th-TH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 คณะกรรมการพัฒนาคุณภาพชีวิตระดับอำเภอ (</a:t>
            </a:r>
            <a:r>
              <a:rPr lang="th-TH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พชอ</a:t>
            </a:r>
            <a:r>
              <a:rPr lang="th-TH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.) 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19614" y="561222"/>
            <a:ext cx="8928992" cy="33855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16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</a:t>
            </a:r>
            <a:r>
              <a:rPr lang="th-TH" sz="16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ละ</a:t>
            </a:r>
            <a:r>
              <a:rPr lang="en-US" sz="16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  <a:r>
              <a:rPr lang="en-US" sz="16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ของคณะกรรมการพัฒนาคุณภาพชีวิตระดับอำเภอ (</a:t>
            </a:r>
            <a:r>
              <a:rPr lang="th-TH" sz="1600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พชอ</a:t>
            </a:r>
            <a:r>
              <a:rPr lang="th-TH" sz="16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 ที่มีคุณภาพ 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75095" y="1136041"/>
            <a:ext cx="3959859" cy="913070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ts val="1600"/>
              </a:lnSpc>
            </a:pP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คำสั่ง </a:t>
            </a:r>
            <a:r>
              <a:rPr lang="th-TH" sz="1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พชอ</a:t>
            </a: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ts val="1600"/>
              </a:lnSpc>
            </a:pP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เรื่อง แต่งตั้งคณะกรรมการการพัฒนาคุณภาพชีวิตระดับอำเภอ (</a:t>
            </a:r>
            <a:r>
              <a:rPr lang="th-TH" sz="1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พชอ</a:t>
            </a:r>
            <a:r>
              <a:rPr lang="th-TH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.) </a:t>
            </a:r>
          </a:p>
          <a:p>
            <a:pPr algn="ctr">
              <a:lnSpc>
                <a:spcPts val="1600"/>
              </a:lnSpc>
            </a:pPr>
            <a:r>
              <a:rPr lang="en-US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***</a:t>
            </a:r>
            <a:r>
              <a:rPr lang="th-TH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มีคำสั่งลงนามโดยนายอำเภอครบทุกอำเภอ***</a:t>
            </a:r>
            <a:endParaRPr lang="en-US" sz="1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วงรี 15"/>
          <p:cNvSpPr/>
          <p:nvPr/>
        </p:nvSpPr>
        <p:spPr>
          <a:xfrm>
            <a:off x="99592" y="1063937"/>
            <a:ext cx="432048" cy="4320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en-US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4577634" y="987574"/>
            <a:ext cx="4566366" cy="523216"/>
          </a:xfrm>
          <a:prstGeom prst="rect">
            <a:avLst/>
          </a:prstGeom>
          <a:solidFill>
            <a:srgbClr val="57EF74"/>
          </a:solidFill>
        </p:spPr>
        <p:txBody>
          <a:bodyPr wrap="square" lIns="91436" tIns="45718" rIns="91436" bIns="45718">
            <a:spAutoFit/>
          </a:bodyPr>
          <a:lstStyle/>
          <a:p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การบริหารจัดการแก้ไขปัญหาคุณภาพชีวิตระดับอำเภอ</a:t>
            </a:r>
          </a:p>
          <a:p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ด้วยกระบวนการ </a:t>
            </a:r>
            <a:r>
              <a:rPr lang="en-US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UCCARE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วงรี 21"/>
          <p:cNvSpPr/>
          <p:nvPr/>
        </p:nvSpPr>
        <p:spPr>
          <a:xfrm>
            <a:off x="4211960" y="1063937"/>
            <a:ext cx="432048" cy="4320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en-US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37380" y="4250968"/>
            <a:ext cx="4384802" cy="91307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ts val="1600"/>
              </a:lnSpc>
            </a:pPr>
            <a:r>
              <a:rPr lang="th-TH" sz="1200" b="1" u="sng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ค่าเฉลี่ยเขตสุขภาพที่ 8 </a:t>
            </a:r>
            <a:r>
              <a:rPr lang="en-US" sz="1200" b="1" u="sng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Score </a:t>
            </a:r>
            <a:r>
              <a:rPr lang="th-TH" sz="1200" b="1" u="sng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3.68</a:t>
            </a:r>
            <a:endParaRPr lang="en-US" sz="12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ts val="1600"/>
              </a:lnSpc>
            </a:pP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ดำเนินการอย่างเป็นระบบ และ/หรือ มีการทบทวน ประเมินและปรับปรุงกระบวนการที่สำคัญ และ/หรือ มีการดำเนินการครอบคลุม</a:t>
            </a:r>
          </a:p>
        </p:txBody>
      </p:sp>
      <p:graphicFrame>
        <p:nvGraphicFramePr>
          <p:cNvPr id="20" name="ตาราง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75609"/>
              </p:ext>
            </p:extLst>
          </p:nvPr>
        </p:nvGraphicFramePr>
        <p:xfrm>
          <a:off x="4637381" y="1546994"/>
          <a:ext cx="4399117" cy="19693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0725"/>
                <a:gridCol w="1800200"/>
                <a:gridCol w="1728192"/>
              </a:tblGrid>
              <a:tr h="22615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th-TH" sz="9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จังหวัด</a:t>
                      </a:r>
                      <a:endParaRPr lang="en-US" sz="9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72000" marB="0" anchor="ctr"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th-TH" sz="9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ประเด็นปัญหา </a:t>
                      </a:r>
                      <a:r>
                        <a:rPr lang="th-TH" sz="900" b="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พชอ</a:t>
                      </a:r>
                      <a:r>
                        <a:rPr lang="th-TH" sz="9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2 ลำดับแรก (รายจังหวัด)</a:t>
                      </a:r>
                    </a:p>
                  </a:txBody>
                  <a:tcPr marT="72000" marB="0" anchor="ctr"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endParaRPr lang="en-US" sz="14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20798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th-TH" sz="9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อุดรธานี</a:t>
                      </a:r>
                      <a:endParaRPr lang="en-US" sz="9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7200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</a:t>
                      </a: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อุบัติเหตุทางท้องถนน(</a:t>
                      </a: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RTI)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</a:t>
                      </a:r>
                      <a:r>
                        <a:rPr lang="th-TH" sz="900" b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พัฒนาการเด็กปฐมวัย</a:t>
                      </a:r>
                      <a:endParaRPr lang="en-US" sz="900" b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0798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th-TH" sz="9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สกลนคร</a:t>
                      </a:r>
                      <a:endParaRPr lang="en-US" sz="9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7200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โรคเรื้อรัง (</a:t>
                      </a: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DM</a:t>
                      </a: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HT</a:t>
                      </a: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en-US" sz="900" b="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อุบัติเหตุ</a:t>
                      </a:r>
                      <a:r>
                        <a:rPr lang="en-US" sz="900" b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(RTI)</a:t>
                      </a:r>
                    </a:p>
                  </a:txBody>
                  <a:tcPr marL="68580" marR="68580" marT="0" marB="0" anchor="b"/>
                </a:tc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th-TH" sz="9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เลย</a:t>
                      </a:r>
                      <a:endParaRPr lang="en-US" sz="9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</a:t>
                      </a: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โรคเรื้อรัง (</a:t>
                      </a: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NCD CKD DM HT STROKE STEMI)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</a:t>
                      </a: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เกษตรปลอดภัย</a:t>
                      </a:r>
                      <a:endParaRPr lang="en-US" sz="900" b="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การจัดการขยะและสิ่งแวดล้อม</a:t>
                      </a:r>
                      <a:endParaRPr lang="en-US" sz="900" b="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โรคติดต่อ</a:t>
                      </a:r>
                      <a:endParaRPr lang="en-US" sz="900" b="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0798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th-TH" sz="9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นครพนม</a:t>
                      </a:r>
                      <a:endParaRPr lang="en-US" sz="9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7200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การจัดการขยะและสิ่งแวดล้อม</a:t>
                      </a:r>
                      <a:endParaRPr lang="en-US" sz="900" b="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อุบัติเหตุ</a:t>
                      </a: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(RTI)</a:t>
                      </a:r>
                    </a:p>
                  </a:txBody>
                  <a:tcPr marL="68580" marR="68580" marT="0" marB="0" anchor="b"/>
                </a:tc>
              </a:tr>
              <a:tr h="20798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th-TH" sz="9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หนองคาย</a:t>
                      </a:r>
                      <a:endParaRPr lang="en-US" sz="9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7200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อุบัติเหตุ</a:t>
                      </a: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(RTI)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ไข้เลือดออก </a:t>
                      </a:r>
                      <a:r>
                        <a:rPr lang="en-US" sz="900" b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(DHF)</a:t>
                      </a:r>
                    </a:p>
                  </a:txBody>
                  <a:tcPr marL="68580" marR="68580" marT="0" marB="0" anchor="b"/>
                </a:tc>
              </a:tr>
              <a:tr h="20798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th-TH" sz="9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หนองบัวลำภู</a:t>
                      </a:r>
                      <a:endParaRPr lang="en-US" sz="9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7200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อุบัติเหตุ</a:t>
                      </a: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(RTI)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</a:t>
                      </a: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สารเคมีกำจัดศัตรูพืช</a:t>
                      </a:r>
                      <a:endParaRPr lang="en-US" sz="900" b="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0798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th-TH" sz="9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บึงกาฬ</a:t>
                      </a:r>
                      <a:endParaRPr lang="en-US" sz="9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7200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ผู้สูงอายุ</a:t>
                      </a:r>
                      <a:endParaRPr lang="en-US" sz="900" b="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th-TH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อุบัติเหตุ </a:t>
                      </a:r>
                      <a:r>
                        <a:rPr lang="en-US" sz="900" b="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(RTI)</a:t>
                      </a: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21" name="สี่เหลี่ยมผืนผ้า 20"/>
          <p:cNvSpPr/>
          <p:nvPr/>
        </p:nvSpPr>
        <p:spPr>
          <a:xfrm>
            <a:off x="4637380" y="3579863"/>
            <a:ext cx="4384802" cy="640557"/>
          </a:xfrm>
          <a:prstGeom prst="rect">
            <a:avLst/>
          </a:prstGeom>
          <a:ln w="28575">
            <a:solidFill>
              <a:srgbClr val="FF0066"/>
            </a:solidFill>
          </a:ln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ts val="1400"/>
              </a:lnSpc>
            </a:pPr>
            <a:r>
              <a:rPr lang="th-TH" sz="1200" spc="-30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ประเด็นแก้ไขปัญหา </a:t>
            </a:r>
            <a:r>
              <a:rPr lang="th-TH" sz="1200" spc="-3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พชอ</a:t>
            </a:r>
            <a:r>
              <a:rPr lang="th-TH" sz="1200" spc="-30" dirty="0">
                <a:latin typeface="Tahoma" pitchFamily="34" charset="0"/>
                <a:ea typeface="Tahoma" pitchFamily="34" charset="0"/>
                <a:cs typeface="Tahoma" pitchFamily="34" charset="0"/>
              </a:rPr>
              <a:t>. 2 อันดับแรก ของเขตสุขภาพที่ 8  คือ</a:t>
            </a:r>
          </a:p>
          <a:p>
            <a:pPr marL="893719" lvl="2">
              <a:lnSpc>
                <a:spcPts val="1400"/>
              </a:lnSpc>
            </a:pP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อุบัติเหตุทางถนน (</a:t>
            </a:r>
            <a:r>
              <a:rPr lang="en-US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RTI)  </a:t>
            </a: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คิดเป็นร้อยละ 28.42</a:t>
            </a:r>
          </a:p>
          <a:p>
            <a:pPr marL="893719" lvl="2">
              <a:lnSpc>
                <a:spcPts val="1400"/>
              </a:lnSpc>
            </a:pPr>
            <a:r>
              <a:rPr lang="th-T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โรคไม่ติดต่อเรื้อรัง  คิดเป็นร้อยละ 16.84</a:t>
            </a:r>
            <a:endParaRPr lang="th-TH" sz="1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ดาว 5 แฉก 28"/>
          <p:cNvSpPr/>
          <p:nvPr/>
        </p:nvSpPr>
        <p:spPr>
          <a:xfrm>
            <a:off x="4818657" y="3867895"/>
            <a:ext cx="360040" cy="28803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0" name="ดาว 5 แฉก 29"/>
          <p:cNvSpPr/>
          <p:nvPr/>
        </p:nvSpPr>
        <p:spPr>
          <a:xfrm>
            <a:off x="8662143" y="3926371"/>
            <a:ext cx="360040" cy="28803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263136" y="3557488"/>
            <a:ext cx="4137467" cy="1077218"/>
          </a:xfrm>
          <a:prstGeom prst="rect">
            <a:avLst/>
          </a:prstGeom>
          <a:solidFill>
            <a:srgbClr val="CCFF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marL="285736" indent="-285736">
              <a:buFont typeface="Arial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ทบทวนกระบวนการคัดเลือกประเด็นสำคัญของพื้นที่เพื่อแก้ไขปัญหา </a:t>
            </a:r>
            <a:endParaRPr lang="en-US" sz="16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36" indent="-285736">
              <a:buFont typeface="Arial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ใช้กระบวนการ </a:t>
            </a:r>
            <a:r>
              <a:rPr lang="en-US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UCCARE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เพื่อแก้ไขปัญหาอย่างเป็นระบบ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286292" y="2354081"/>
            <a:ext cx="4137467" cy="584775"/>
          </a:xfrm>
          <a:prstGeom prst="rect">
            <a:avLst/>
          </a:prstGeom>
          <a:solidFill>
            <a:srgbClr val="99FF66"/>
          </a:solidFill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th-TH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ทุกจังหวัดมีแผนปฏิบัติการแก้ปัญหาคุณภาพชีวิตระดับอำเภอ</a:t>
            </a:r>
          </a:p>
        </p:txBody>
      </p:sp>
      <p:sp>
        <p:nvSpPr>
          <p:cNvPr id="33" name="วงรี 32"/>
          <p:cNvSpPr/>
          <p:nvPr/>
        </p:nvSpPr>
        <p:spPr>
          <a:xfrm>
            <a:off x="117356" y="2185288"/>
            <a:ext cx="432048" cy="4320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2</a:t>
            </a:r>
            <a:endParaRPr lang="en-US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17358" y="3188158"/>
            <a:ext cx="1436611" cy="369332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th-TH" sz="1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ข้อเสนอแนะ</a:t>
            </a:r>
          </a:p>
        </p:txBody>
      </p:sp>
    </p:spTree>
    <p:extLst>
      <p:ext uri="{BB962C8B-B14F-4D97-AF65-F5344CB8AC3E}">
        <p14:creationId xmlns:p14="http://schemas.microsoft.com/office/powerpoint/2010/main" val="11275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>
            <a:extLst>
              <a:ext uri="{FF2B5EF4-FFF2-40B4-BE49-F238E27FC236}">
                <a16:creationId xmlns:a16="http://schemas.microsoft.com/office/drawing/2014/main" xmlns="" id="{502DB32C-3B0F-45C1-A3A1-C417BEF19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243385"/>
              </p:ext>
            </p:extLst>
          </p:nvPr>
        </p:nvGraphicFramePr>
        <p:xfrm>
          <a:off x="237300" y="544203"/>
          <a:ext cx="8534400" cy="3827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B0E8B7CB-1634-45F0-A3F6-D4BEFCCC128A}"/>
              </a:ext>
            </a:extLst>
          </p:cNvPr>
          <p:cNvSpPr txBox="1"/>
          <p:nvPr/>
        </p:nvSpPr>
        <p:spPr>
          <a:xfrm>
            <a:off x="6850819" y="4868139"/>
            <a:ext cx="2429024" cy="265453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ข้อมูล ณ กรกฎาคม 2561</a:t>
            </a:r>
            <a:endParaRPr lang="en-US" sz="11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xmlns="" id="{DB46F82B-4B79-4094-A9A6-0732F27E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0" y="130699"/>
            <a:ext cx="5791200" cy="3124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&amp; CLEAN Hospital 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xmlns="" id="{19710303-8A5A-4340-94E5-296481E4D748}"/>
              </a:ext>
            </a:extLst>
          </p:cNvPr>
          <p:cNvSpPr txBox="1"/>
          <p:nvPr/>
        </p:nvSpPr>
        <p:spPr>
          <a:xfrm>
            <a:off x="5234168" y="3028952"/>
            <a:ext cx="277235" cy="3116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400" dirty="0"/>
              <a:t>5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8D4722D5-5864-40FC-AB74-9ABF3FD206F7}"/>
              </a:ext>
            </a:extLst>
          </p:cNvPr>
          <p:cNvSpPr txBox="1"/>
          <p:nvPr/>
        </p:nvSpPr>
        <p:spPr>
          <a:xfrm>
            <a:off x="467544" y="3864457"/>
            <a:ext cx="8304156" cy="7848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ความท้าทาย</a:t>
            </a:r>
          </a:p>
          <a:p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ปี </a:t>
            </a:r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2562 </a:t>
            </a:r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เกณฑ์ระดับดีมาก ร้อยละ 40 มีความยากในบางจังหวัดเนื่องจากมีปัญหาด้านโครงสร้าง</a:t>
            </a:r>
          </a:p>
          <a:p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ประเด็นการจัดการส้วมในโรงพยาบาลทั้ง </a:t>
            </a:r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OPD </a:t>
            </a:r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และ </a:t>
            </a:r>
            <a:r>
              <a:rPr lang="en-US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IPD </a:t>
            </a:r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ทำได้ยาก มีปัญหาด้านงบประมาณ และแบบของรพ.ที่ไม่สอดคล้องกัน</a:t>
            </a:r>
          </a:p>
          <a:p>
            <a:r>
              <a:rPr lang="th-TH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3.โรงครัวไม่ได้มาตรฐาน ไม่เชื่อมโยงกับแบบแปลนโรงพยาบาล</a:t>
            </a:r>
            <a:endParaRPr lang="en-US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21003" r="29175" b="4952"/>
          <a:stretch/>
        </p:blipFill>
        <p:spPr bwMode="auto">
          <a:xfrm>
            <a:off x="251521" y="109076"/>
            <a:ext cx="8650403" cy="484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64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4529241" y="621871"/>
          <a:ext cx="4614760" cy="2427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" y="-20537"/>
            <a:ext cx="9143999" cy="403965"/>
          </a:xfrm>
          <a:solidFill>
            <a:srgbClr val="57EF74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โรค</a:t>
            </a: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ไข้เลือดออก พื้นที่เขตฯ 8 ปี 2561 (31 ก.ค.61)</a:t>
            </a:r>
            <a:r>
              <a:rPr lang="th-TH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4C3A0-52E5-4FD4-A9B4-7F03958B369D}" type="slidenum">
              <a:rPr lang="th-TH" smtClean="0"/>
              <a:pPr/>
              <a:t>40</a:t>
            </a:fld>
            <a:endParaRPr lang="th-TH"/>
          </a:p>
        </p:txBody>
      </p:sp>
      <p:sp>
        <p:nvSpPr>
          <p:cNvPr id="50" name="TextBox 49"/>
          <p:cNvSpPr txBox="1"/>
          <p:nvPr/>
        </p:nvSpPr>
        <p:spPr>
          <a:xfrm>
            <a:off x="250044" y="3747110"/>
            <a:ext cx="601447" cy="5847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03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496620"/>
              </p:ext>
            </p:extLst>
          </p:nvPr>
        </p:nvGraphicFramePr>
        <p:xfrm>
          <a:off x="35790" y="3151042"/>
          <a:ext cx="9144000" cy="193959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27984"/>
                <a:gridCol w="4716016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ข้อค้นพบ</a:t>
                      </a:r>
                      <a:endParaRPr lang="th-TH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705" marR="68705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ข้อเสนอแนะ</a:t>
                      </a:r>
                      <a:endParaRPr lang="th-TH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705" marR="68705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53847">
                <a:tc>
                  <a:txBody>
                    <a:bodyPr/>
                    <a:lstStyle/>
                    <a:p>
                      <a:pPr marL="342900" marR="0" indent="-342900" algn="l" defTabSz="914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200" b="0" u="non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จังหวัดเปิด </a:t>
                      </a:r>
                      <a:r>
                        <a:rPr lang="en-US" sz="1200" b="0" u="non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EOC </a:t>
                      </a:r>
                      <a:r>
                        <a:rPr lang="th-TH" sz="1200" b="0" u="non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โรคไข้เลือดออก</a:t>
                      </a:r>
                      <a:r>
                        <a:rPr lang="th-TH" sz="1200" b="0" u="non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6 จังหวัด</a:t>
                      </a:r>
                    </a:p>
                    <a:p>
                      <a:pPr marL="342900" marR="0" indent="-342900" algn="l" defTabSz="914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200" b="0" u="non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ดำเนินการตามมาตรการ 3-3-1 ได้ตามเกณฑ์  </a:t>
                      </a:r>
                    </a:p>
                    <a:p>
                      <a:pPr marL="342900" marR="0" indent="-342900" algn="l" defTabSz="914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200" b="0" u="non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มีผู้ป่วยเสียชีวิต  1 ราย  พบเชื้อไวรัส </a:t>
                      </a:r>
                      <a:r>
                        <a:rPr lang="en-US" sz="1200" b="0" u="non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Dengue type 2  </a:t>
                      </a:r>
                      <a:r>
                        <a:rPr lang="th-TH" sz="1200" b="0" u="non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มีปัจจัยเสี่ยง คือ อ้วน  มาตามนัดช้า เนื่องจากกลัวการเจาะเลือด  </a:t>
                      </a:r>
                    </a:p>
                    <a:p>
                      <a:pPr marL="342900" marR="0" indent="-342900" algn="l" defTabSz="914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200" b="0" u="non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กลุ่มอายุ 10-14 ปี</a:t>
                      </a:r>
                      <a:r>
                        <a:rPr lang="en-US" sz="1200" b="0" u="non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62.5%</a:t>
                      </a:r>
                      <a:r>
                        <a:rPr lang="th-TH" sz="1200" b="0" u="non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พบผู้ป่วยสูงในเดือนมิถุนายน</a:t>
                      </a:r>
                    </a:p>
                    <a:p>
                      <a:pPr marL="342900" marR="0" indent="-342900" algn="l" defTabSz="914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200" b="0" u="non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จังหวัดที่มีผู้ป่วยสูงกว่า</a:t>
                      </a:r>
                      <a:r>
                        <a:rPr lang="th-TH" sz="1200" b="0" u="none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ค่ามัธย</a:t>
                      </a:r>
                      <a:r>
                        <a:rPr lang="th-TH" sz="1200" b="0" u="non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ฐาน/ค่าเป้าหมาย ได้แก่ หนองบัวลำภู  และอุดรธานี</a:t>
                      </a:r>
                    </a:p>
                  </a:txBody>
                  <a:tcPr marL="68705" marR="68705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-225279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+mj-lt"/>
                        <a:buNone/>
                        <a:defRPr/>
                      </a:pPr>
                      <a:r>
                        <a:rPr lang="th-TH" altLang="en-US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1.ดำเนินการตามข้อสั่งการและนโยบายของกระทรวง</a:t>
                      </a:r>
                      <a:r>
                        <a:rPr lang="th-TH" altLang="en-US" sz="11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lvl="0" indent="-225279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+mj-lt"/>
                        <a:buNone/>
                        <a:defRPr/>
                      </a:pPr>
                      <a:r>
                        <a:rPr lang="th-TH" altLang="en-US" sz="11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  - </a:t>
                      </a:r>
                      <a:r>
                        <a:rPr lang="th-TH" altLang="en-US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รณรงค์และทำลายแหล่งเพาะพันธุ์ในสถานที่สาธารณะ เช่น โรงเรียน โรงพยาบาล วัด  </a:t>
                      </a:r>
                    </a:p>
                    <a:p>
                      <a:pPr marL="0" lvl="0" indent="-225279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+mj-lt"/>
                        <a:buNone/>
                        <a:defRPr/>
                      </a:pPr>
                      <a:r>
                        <a:rPr lang="th-TH" altLang="en-US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2.เฝ้าระวังและสื่อสารกลุ่มเสี่ยงไม่ให้มีผู้เสียชีวิต</a:t>
                      </a:r>
                    </a:p>
                    <a:p>
                      <a:pPr marL="0" lvl="0" indent="-225279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+mj-lt"/>
                        <a:buNone/>
                        <a:defRPr/>
                      </a:pPr>
                      <a:r>
                        <a:rPr lang="th-TH" altLang="en-US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3.ให้ทีม </a:t>
                      </a:r>
                      <a:r>
                        <a:rPr lang="en-US" altLang="en-US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SAT </a:t>
                      </a:r>
                      <a:r>
                        <a:rPr lang="th-TH" altLang="en-US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วิเคราะห์สถานการณ์โรค ชี้เป้าถึงระดับตำบล </a:t>
                      </a:r>
                    </a:p>
                  </a:txBody>
                  <a:tcPr marL="68705" marR="68705" marT="34290" marB="34290"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6387" y="440220"/>
          <a:ext cx="4329591" cy="2302045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521040"/>
                <a:gridCol w="970369"/>
                <a:gridCol w="460859"/>
                <a:gridCol w="1225098"/>
                <a:gridCol w="361390"/>
                <a:gridCol w="790835"/>
              </a:tblGrid>
              <a:tr h="35797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ลำดับ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จังหวัด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ป่วย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</a:t>
                      </a:r>
                      <a:r>
                        <a:rPr lang="th-TH" sz="11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ป่วย/</a:t>
                      </a:r>
                      <a:r>
                        <a:rPr lang="th-TH" sz="1100" b="1" u="none" strike="noStrike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ปชก</a:t>
                      </a:r>
                      <a:r>
                        <a:rPr lang="th-TH" sz="11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.แสนคน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ตาย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อัตราป่วยตาย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247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เลย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48.68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29728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หนองบัวลำภู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43.44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247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บึงกาฬ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28.86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247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หนองคาย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23.46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25228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อุดรธานี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17.38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2307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11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สกลนคร</a:t>
                      </a:r>
                      <a:endParaRPr lang="th-TH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2190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นครพนม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14.44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0.99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</a:tr>
              <a:tr h="20248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เขตฯ</a:t>
                      </a:r>
                      <a:r>
                        <a:rPr lang="th-TH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8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1,315</a:t>
                      </a:r>
                      <a:endParaRPr lang="th-TH" sz="1000" b="0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24.39</a:t>
                      </a:r>
                      <a:endParaRPr lang="th-TH" sz="1000" b="0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0.07</a:t>
                      </a:r>
                      <a:endParaRPr lang="th-TH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6631" y="2698875"/>
            <a:ext cx="1727151" cy="265454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th-TH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 ณ วันที่ 31 ส.ค. 61</a:t>
            </a:r>
            <a:endParaRPr lang="th-TH" sz="1100" dirty="0"/>
          </a:p>
        </p:txBody>
      </p:sp>
      <p:sp>
        <p:nvSpPr>
          <p:cNvPr id="4" name="Rectangle 3"/>
          <p:cNvSpPr/>
          <p:nvPr/>
        </p:nvSpPr>
        <p:spPr>
          <a:xfrm>
            <a:off x="4537418" y="391039"/>
            <a:ext cx="4606585" cy="4616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จำนวนผู้ป่วยโรคไข้เลือดออก เขต 8 ปี 2561 เทียบ</a:t>
            </a:r>
            <a:r>
              <a:rPr lang="th-TH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กับมัธย</a:t>
            </a:r>
            <a:r>
              <a:rPr lang="th-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ฐาน 5 ปีย้อนหลัง และค่าเป้าหมาย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92590" y="811130"/>
            <a:ext cx="1048681" cy="276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36" tIns="45718" rIns="91436" bIns="45718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th-TH" altLang="th-TH" sz="1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มากกว่า </a:t>
            </a:r>
            <a:r>
              <a:rPr lang="en-US" altLang="th-TH" sz="1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Median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72200" y="1150856"/>
            <a:ext cx="0" cy="55591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53448" y="1059582"/>
            <a:ext cx="0" cy="1758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916897" y="809459"/>
            <a:ext cx="1358060" cy="276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36" tIns="45718" rIns="91436" bIns="45718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th-TH" altLang="th-TH" sz="1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อาสาปราบยุง/จิตอาสา</a:t>
            </a:r>
            <a:endParaRPr lang="en-US" altLang="th-TH" sz="1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112600" y="1062190"/>
            <a:ext cx="0" cy="55591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2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829616"/>
              </p:ext>
            </p:extLst>
          </p:nvPr>
        </p:nvGraphicFramePr>
        <p:xfrm>
          <a:off x="72009" y="408940"/>
          <a:ext cx="8964488" cy="486197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779912"/>
                <a:gridCol w="1224136"/>
                <a:gridCol w="1080120"/>
                <a:gridCol w="432048"/>
                <a:gridCol w="432048"/>
                <a:gridCol w="432048"/>
                <a:gridCol w="432048"/>
                <a:gridCol w="360040"/>
                <a:gridCol w="360040"/>
                <a:gridCol w="432048"/>
              </a:tblGrid>
              <a:tr h="250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ตัวชี้วัด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เป้าหมายปี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ผลงานปี61</a:t>
                      </a:r>
                      <a:endParaRPr kumimoji="0" lang="th-TH" sz="11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อด</a:t>
                      </a:r>
                    </a:p>
                  </a:txBody>
                  <a:tcPr marL="91274" marR="91274" marT="19256" marB="19256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นค</a:t>
                      </a:r>
                    </a:p>
                  </a:txBody>
                  <a:tcPr marL="91274" marR="91274" marT="19256" marB="19256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นพ</a:t>
                      </a:r>
                    </a:p>
                  </a:txBody>
                  <a:tcPr marL="91274" marR="91274" marT="19256" marB="19256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นภ</a:t>
                      </a:r>
                    </a:p>
                  </a:txBody>
                  <a:tcPr marL="91274" marR="91274" marT="19256" marB="19256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สน</a:t>
                      </a:r>
                    </a:p>
                  </a:txBody>
                  <a:tcPr marL="91274" marR="91274" marT="19256" marB="19256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ลย</a:t>
                      </a:r>
                    </a:p>
                  </a:txBody>
                  <a:tcPr marL="91274" marR="91274" marT="19256" marB="19256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บก</a:t>
                      </a:r>
                    </a:p>
                  </a:txBody>
                  <a:tcPr marL="91274" marR="91274" marT="19256" marB="19256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8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1.อัตราส่วนการตายมารดาไทยไม่เกิน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ต่อการเกิดมีชีพแสนคน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20ต่อแสน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26.83(8ราย) ต.ค60-มิ.ย.61</a:t>
                      </a:r>
                      <a:endParaRPr kumimoji="0" lang="th-TH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</a:tr>
              <a:tr h="415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2.ร้อยละของเด็กอายุ0-5ปีมีพัฒนาการสมวัย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ร้อยละ8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94.47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ต.ค60-ก.ค.61</a:t>
                      </a: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</a:tr>
              <a:tr h="38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3.ร้อยละของเด็กอายุ0-5ปีสูงดีสมส่วน และส่วนสูงเฉลี่ยที่อายุ5ปี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ร้อยละ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47.74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</a:tr>
              <a:tr h="209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.ร้อยละของเด็กอายุ0-12ปีฟันดีไม่มีผุ(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cavity free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ร้อยละ5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88.01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</a:tr>
              <a:tr h="209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.อัตราการคลอดมีชีพในหญิงอายุ15-19 ปี (ต่อพัน)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ไม่เกิน4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33.92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</a:tr>
              <a:tr h="38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.ร้อยละของตำบลที่มีระบบการส่งเสริมสุขภาพดูแลผู้สูงอายุระยะยาว(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Long Term Care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)ในชุมชนผ่านเกณฑ์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ร้อยละ 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69.6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</a:tr>
              <a:tr h="38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ร้อยละของคณะกรรมการพัฒนาคุณภาพชีวิตระดับอำเภอ(</a:t>
                      </a:r>
                      <a:r>
                        <a:rPr kumimoji="0" lang="th-TH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พชอ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.)ที่มีคุณภาพ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ร้อยละ 50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</a:tr>
              <a:tr h="38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.ร้อยละของจังหวัดมีศูนย์ปฏิบัติการภาวะฉุกเฉิน(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EOC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)และทีมตระหนักรู้สถานการณ์(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SAT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)สามารถปฏิบัติงานได้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ขั้นตอนที่ 5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ขั้นตอนที่ 5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</a:tr>
              <a:tr h="38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.อัตราการเสียชีวิตจากการจมน้ำของเด็กอายุน้อยกว่า15ปี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5.6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ต่อแสนประชากร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5.0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</a:tr>
              <a:tr h="38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.อัตราการเสียชีวิตจากการบาดเจ็บทางถนน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ไม่เกิน1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ต่อแสนประชากร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16.49</a:t>
                      </a: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FF0000"/>
                    </a:solidFill>
                  </a:tcPr>
                </a:tc>
              </a:tr>
              <a:tr h="72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.อัตราผู้ป่วยเบาหวานรายใหม่จากกลุ่มเสี่ยงเบาหวาน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</a:t>
                      </a: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อัตรากลุ่มสงสัยป่วย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HT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ในเขตรับผิดชอบได้รับการวัดความดันโลหิตที่บ้าน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ไม่เกินร้อยละ2.4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≥ร้อยละ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30.73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</a:tr>
              <a:tr h="38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</a:t>
                      </a: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ร้อยละของโรงพยาบาลที่พัฒนาอนามัยสิ่งแวดล้อมได้ตามเกณฑ์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GREEN&amp;CLEAN Hospital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ร้อยละ 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274" marR="91274" marT="19256" marB="19256" anchor="ctr" horzOverflow="overflow">
                    <a:solidFill>
                      <a:srgbClr val="57EF74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51722" y="5491"/>
            <a:ext cx="5040560" cy="400110"/>
          </a:xfrm>
          <a:prstGeom prst="rect">
            <a:avLst/>
          </a:prstGeom>
          <a:solidFill>
            <a:srgbClr val="57EF74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ภาพรวมตัวชี้วัด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3538492" y="2230538"/>
            <a:ext cx="3337764" cy="56045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1146 w 10000"/>
              <a:gd name="connsiteY3" fmla="*/ 9125 h 10000"/>
              <a:gd name="connsiteX4" fmla="*/ 0 w 10000"/>
              <a:gd name="connsiteY4" fmla="*/ 0 h 10000"/>
              <a:gd name="connsiteX0" fmla="*/ 0 w 10000"/>
              <a:gd name="connsiteY0" fmla="*/ 0 h 10125"/>
              <a:gd name="connsiteX1" fmla="*/ 10000 w 10000"/>
              <a:gd name="connsiteY1" fmla="*/ 0 h 10125"/>
              <a:gd name="connsiteX2" fmla="*/ 10000 w 10000"/>
              <a:gd name="connsiteY2" fmla="*/ 10000 h 10125"/>
              <a:gd name="connsiteX3" fmla="*/ 1224 w 10000"/>
              <a:gd name="connsiteY3" fmla="*/ 10125 h 10125"/>
              <a:gd name="connsiteX4" fmla="*/ 0 w 10000"/>
              <a:gd name="connsiteY4" fmla="*/ 0 h 1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25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1224" y="101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lowchart: Process 1"/>
          <p:cNvSpPr/>
          <p:nvPr/>
        </p:nvSpPr>
        <p:spPr>
          <a:xfrm>
            <a:off x="4210006" y="3409257"/>
            <a:ext cx="2666251" cy="578644"/>
          </a:xfrm>
          <a:custGeom>
            <a:avLst/>
            <a:gdLst/>
            <a:ahLst/>
            <a:cxnLst/>
            <a:rect l="l" t="t" r="r" b="b"/>
            <a:pathLst>
              <a:path w="2762250" h="771525">
                <a:moveTo>
                  <a:pt x="0" y="0"/>
                </a:moveTo>
                <a:lnTo>
                  <a:pt x="2762250" y="0"/>
                </a:lnTo>
                <a:lnTo>
                  <a:pt x="2762250" y="764657"/>
                </a:lnTo>
                <a:lnTo>
                  <a:pt x="447690" y="771525"/>
                </a:lnTo>
                <a:close/>
              </a:path>
            </a:pathLst>
          </a:cu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6083" y="2809181"/>
            <a:ext cx="2808298" cy="600075"/>
          </a:xfrm>
          <a:custGeom>
            <a:avLst/>
            <a:gdLst>
              <a:gd name="connsiteX0" fmla="*/ 0 w 2286000"/>
              <a:gd name="connsiteY0" fmla="*/ 0 h 800100"/>
              <a:gd name="connsiteX1" fmla="*/ 2286000 w 2286000"/>
              <a:gd name="connsiteY1" fmla="*/ 0 h 800100"/>
              <a:gd name="connsiteX2" fmla="*/ 2286000 w 2286000"/>
              <a:gd name="connsiteY2" fmla="*/ 800100 h 800100"/>
              <a:gd name="connsiteX3" fmla="*/ 0 w 2286000"/>
              <a:gd name="connsiteY3" fmla="*/ 800100 h 800100"/>
              <a:gd name="connsiteX4" fmla="*/ 0 w 2286000"/>
              <a:gd name="connsiteY4" fmla="*/ 0 h 800100"/>
              <a:gd name="connsiteX0" fmla="*/ 0 w 2762250"/>
              <a:gd name="connsiteY0" fmla="*/ 0 h 800100"/>
              <a:gd name="connsiteX1" fmla="*/ 2286000 w 2762250"/>
              <a:gd name="connsiteY1" fmla="*/ 0 h 800100"/>
              <a:gd name="connsiteX2" fmla="*/ 2762250 w 2762250"/>
              <a:gd name="connsiteY2" fmla="*/ 800100 h 800100"/>
              <a:gd name="connsiteX3" fmla="*/ 0 w 2762250"/>
              <a:gd name="connsiteY3" fmla="*/ 800100 h 800100"/>
              <a:gd name="connsiteX4" fmla="*/ 0 w 2762250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0" h="800100">
                <a:moveTo>
                  <a:pt x="0" y="0"/>
                </a:moveTo>
                <a:lnTo>
                  <a:pt x="2286000" y="0"/>
                </a:lnTo>
                <a:lnTo>
                  <a:pt x="2762250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solidFill>
            <a:srgbClr val="57E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6084" y="3987899"/>
            <a:ext cx="3508385" cy="600075"/>
          </a:xfrm>
          <a:custGeom>
            <a:avLst/>
            <a:gdLst/>
            <a:ahLst/>
            <a:cxnLst/>
            <a:rect l="l" t="t" r="r" b="b"/>
            <a:pathLst>
              <a:path w="3695700" h="800100">
                <a:moveTo>
                  <a:pt x="0" y="0"/>
                </a:moveTo>
                <a:lnTo>
                  <a:pt x="933450" y="0"/>
                </a:lnTo>
                <a:lnTo>
                  <a:pt x="1295400" y="0"/>
                </a:lnTo>
                <a:lnTo>
                  <a:pt x="3219450" y="0"/>
                </a:lnTo>
                <a:lnTo>
                  <a:pt x="3695700" y="800100"/>
                </a:lnTo>
                <a:lnTo>
                  <a:pt x="1295400" y="800100"/>
                </a:lnTo>
                <a:lnTo>
                  <a:pt x="933450" y="800100"/>
                </a:lnTo>
                <a:lnTo>
                  <a:pt x="0" y="80010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Donut 7"/>
          <p:cNvSpPr/>
          <p:nvPr/>
        </p:nvSpPr>
        <p:spPr>
          <a:xfrm>
            <a:off x="3888536" y="2362696"/>
            <a:ext cx="342900" cy="342900"/>
          </a:xfrm>
          <a:prstGeom prst="donut">
            <a:avLst>
              <a:gd name="adj" fmla="val 83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</a:p>
        </p:txBody>
      </p:sp>
      <p:sp>
        <p:nvSpPr>
          <p:cNvPr id="10" name="Donut 9"/>
          <p:cNvSpPr/>
          <p:nvPr/>
        </p:nvSpPr>
        <p:spPr>
          <a:xfrm>
            <a:off x="4202861" y="2937767"/>
            <a:ext cx="342900" cy="342900"/>
          </a:xfrm>
          <a:prstGeom prst="donut">
            <a:avLst>
              <a:gd name="adj" fmla="val 83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</a:p>
        </p:txBody>
      </p:sp>
      <p:sp>
        <p:nvSpPr>
          <p:cNvPr id="11" name="Donut 10"/>
          <p:cNvSpPr/>
          <p:nvPr/>
        </p:nvSpPr>
        <p:spPr>
          <a:xfrm>
            <a:off x="4517186" y="3512839"/>
            <a:ext cx="342900" cy="342900"/>
          </a:xfrm>
          <a:prstGeom prst="donut">
            <a:avLst>
              <a:gd name="adj" fmla="val 83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</a:p>
        </p:txBody>
      </p:sp>
      <p:sp>
        <p:nvSpPr>
          <p:cNvPr id="12" name="Donut 11"/>
          <p:cNvSpPr/>
          <p:nvPr/>
        </p:nvSpPr>
        <p:spPr>
          <a:xfrm>
            <a:off x="4831511" y="4087910"/>
            <a:ext cx="342900" cy="342900"/>
          </a:xfrm>
          <a:prstGeom prst="donut">
            <a:avLst>
              <a:gd name="adj" fmla="val 83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35329" y="2296467"/>
            <a:ext cx="2125903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r"/>
            <a:r>
              <a:rPr lang="th-TH" sz="24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อัตราส่วนมารดาตาย</a:t>
            </a:r>
            <a:endParaRPr lang="en-US" sz="24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96906" y="1491632"/>
            <a:ext cx="504056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32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ปัญหาของเขต 8</a:t>
            </a:r>
            <a:endParaRPr lang="en-US" sz="32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53206" y="2941156"/>
            <a:ext cx="1535998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r"/>
            <a:r>
              <a:rPr lang="th-TH" sz="24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พัฒนาการเด็ก</a:t>
            </a:r>
            <a:endParaRPr lang="en-US" sz="24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52255" y="3499625"/>
            <a:ext cx="603050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r"/>
            <a:r>
              <a:rPr lang="en-GB" sz="24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NCD</a:t>
            </a:r>
            <a:endParaRPr lang="en-US" sz="24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3096" y="4118661"/>
            <a:ext cx="489236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r"/>
            <a:r>
              <a:rPr lang="en-GB" sz="24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RTI</a:t>
            </a:r>
            <a:endParaRPr lang="en-US" sz="24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137413"/>
            <a:ext cx="9144000" cy="10772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689140">
              <a:defRPr/>
            </a:pPr>
            <a:r>
              <a:rPr lang="th-TH" altLang="th-TH" sz="3200" b="1" dirty="0" smtClean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Tahoma" pitchFamily="34" charset="0"/>
              </a:rPr>
              <a:t>การ</a:t>
            </a:r>
            <a:r>
              <a:rPr lang="th-TH" altLang="th-TH" sz="3200" b="1" dirty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Tahoma" pitchFamily="34" charset="0"/>
              </a:rPr>
              <a:t>ส่งเสริมสุขภาพ ป้องกัน และคุ้มครองผู้บริโภค</a:t>
            </a:r>
          </a:p>
          <a:p>
            <a:pPr algn="ctr" defTabSz="689140">
              <a:defRPr/>
            </a:pPr>
            <a:r>
              <a:rPr lang="th-TH" altLang="th-TH" sz="3200" b="1" dirty="0">
                <a:solidFill>
                  <a:schemeClr val="bg1"/>
                </a:solidFill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Tahoma" pitchFamily="34" charset="0"/>
              </a:rPr>
              <a:t>ด้านสาธารณสุข</a:t>
            </a:r>
          </a:p>
        </p:txBody>
      </p:sp>
      <p:sp>
        <p:nvSpPr>
          <p:cNvPr id="16" name="Shape 58"/>
          <p:cNvSpPr/>
          <p:nvPr/>
        </p:nvSpPr>
        <p:spPr>
          <a:xfrm>
            <a:off x="1588" y="4870848"/>
            <a:ext cx="9142412" cy="261937"/>
          </a:xfrm>
          <a:prstGeom prst="roundRect">
            <a:avLst>
              <a:gd name="adj" fmla="val 12624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/>
          <a:p>
            <a:pPr algn="ctr" defTabSz="440425">
              <a:defRPr sz="1800"/>
            </a:pPr>
            <a:r>
              <a:rPr sz="1600" b="1" kern="0" dirty="0" err="1"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กรมอนามัย</a:t>
            </a:r>
            <a:r>
              <a:rPr sz="1600" b="1" kern="0" dirty="0"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 </a:t>
            </a:r>
            <a:r>
              <a:rPr lang="th-TH" sz="1600" b="1" kern="0" dirty="0"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  </a:t>
            </a:r>
            <a:r>
              <a:rPr sz="1600" b="1" kern="0" dirty="0" err="1"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กรมส</a:t>
            </a:r>
            <a:r>
              <a:rPr lang="th-TH" sz="1600" b="1" kern="0" dirty="0"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ุ</a:t>
            </a:r>
            <a:r>
              <a:rPr sz="1600" b="1" kern="0" dirty="0" err="1"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ขภาพจิต</a:t>
            </a:r>
            <a:r>
              <a:rPr lang="th-TH" sz="1600" b="1" kern="0" dirty="0">
                <a:latin typeface="TH Niramit AS" panose="02000506000000020004" pitchFamily="2" charset="-34"/>
                <a:ea typeface="Tahoma" pitchFamily="34" charset="0"/>
                <a:cs typeface="TH Niramit AS" panose="02000506000000020004" pitchFamily="2" charset="-34"/>
                <a:sym typeface="Helvetica"/>
              </a:rPr>
              <a:t> กรมควบคุมโรคสำนักปลัดกระทรวงสาธารณสุข</a:t>
            </a:r>
            <a:endParaRPr sz="1600" b="1" kern="0" dirty="0">
              <a:latin typeface="TH Niramit AS" panose="02000506000000020004" pitchFamily="2" charset="-34"/>
              <a:ea typeface="Tahoma" pitchFamily="34" charset="0"/>
              <a:cs typeface="TH Niramit AS" panose="02000506000000020004" pitchFamily="2" charset="-34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3636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/>
        </p:nvSpPr>
        <p:spPr>
          <a:xfrm>
            <a:off x="7164290" y="1360669"/>
            <a:ext cx="1295401" cy="2845526"/>
          </a:xfrm>
          <a:custGeom>
            <a:avLst/>
            <a:gdLst/>
            <a:ahLst/>
            <a:cxnLst/>
            <a:rect l="l" t="t" r="r" b="b"/>
            <a:pathLst>
              <a:path w="1295401" h="3794035">
                <a:moveTo>
                  <a:pt x="269876" y="1017606"/>
                </a:moveTo>
                <a:lnTo>
                  <a:pt x="302260" y="1017606"/>
                </a:lnTo>
                <a:lnTo>
                  <a:pt x="302260" y="1201403"/>
                </a:lnTo>
                <a:lnTo>
                  <a:pt x="307394" y="1203235"/>
                </a:lnTo>
                <a:lnTo>
                  <a:pt x="255960" y="1203235"/>
                </a:lnTo>
                <a:cubicBezTo>
                  <a:pt x="260321" y="1200579"/>
                  <a:pt x="265065" y="1200086"/>
                  <a:pt x="269876" y="1199841"/>
                </a:cubicBezTo>
                <a:close/>
                <a:moveTo>
                  <a:pt x="647700" y="0"/>
                </a:moveTo>
                <a:lnTo>
                  <a:pt x="1295401" y="1051627"/>
                </a:lnTo>
                <a:lnTo>
                  <a:pt x="1027750" y="1051627"/>
                </a:lnTo>
                <a:lnTo>
                  <a:pt x="1027750" y="2279559"/>
                </a:lnTo>
                <a:lnTo>
                  <a:pt x="1027750" y="3040298"/>
                </a:lnTo>
                <a:lnTo>
                  <a:pt x="1022985" y="3040298"/>
                </a:lnTo>
                <a:lnTo>
                  <a:pt x="1022985" y="3794035"/>
                </a:lnTo>
                <a:lnTo>
                  <a:pt x="990600" y="3794035"/>
                </a:lnTo>
                <a:lnTo>
                  <a:pt x="990600" y="3033296"/>
                </a:lnTo>
                <a:lnTo>
                  <a:pt x="995365" y="3033296"/>
                </a:lnTo>
                <a:lnTo>
                  <a:pt x="995365" y="2279559"/>
                </a:lnTo>
                <a:lnTo>
                  <a:pt x="995365" y="1017606"/>
                </a:lnTo>
                <a:lnTo>
                  <a:pt x="1025526" y="1017606"/>
                </a:lnTo>
                <a:lnTo>
                  <a:pt x="1025526" y="1014696"/>
                </a:lnTo>
                <a:lnTo>
                  <a:pt x="1231833" y="1014696"/>
                </a:lnTo>
                <a:lnTo>
                  <a:pt x="650859" y="68231"/>
                </a:lnTo>
                <a:lnTo>
                  <a:pt x="69887" y="1014696"/>
                </a:lnTo>
                <a:lnTo>
                  <a:pt x="269875" y="1014696"/>
                </a:lnTo>
                <a:lnTo>
                  <a:pt x="269875" y="1051627"/>
                </a:lnTo>
                <a:lnTo>
                  <a:pt x="0" y="1051627"/>
                </a:lnTo>
                <a:close/>
              </a:path>
            </a:pathLst>
          </a:custGeom>
          <a:solidFill>
            <a:schemeClr val="accent3"/>
          </a:solidFill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14" name="Rectangle 4"/>
          <p:cNvSpPr/>
          <p:nvPr/>
        </p:nvSpPr>
        <p:spPr>
          <a:xfrm>
            <a:off x="5067302" y="1360669"/>
            <a:ext cx="1295401" cy="2845526"/>
          </a:xfrm>
          <a:custGeom>
            <a:avLst/>
            <a:gdLst/>
            <a:ahLst/>
            <a:cxnLst/>
            <a:rect l="l" t="t" r="r" b="b"/>
            <a:pathLst>
              <a:path w="1295401" h="3794035">
                <a:moveTo>
                  <a:pt x="269876" y="1017606"/>
                </a:moveTo>
                <a:lnTo>
                  <a:pt x="302260" y="1017606"/>
                </a:lnTo>
                <a:lnTo>
                  <a:pt x="302260" y="1201403"/>
                </a:lnTo>
                <a:lnTo>
                  <a:pt x="307394" y="1203235"/>
                </a:lnTo>
                <a:lnTo>
                  <a:pt x="255960" y="1203235"/>
                </a:lnTo>
                <a:cubicBezTo>
                  <a:pt x="260321" y="1200579"/>
                  <a:pt x="265065" y="1200086"/>
                  <a:pt x="269876" y="1199841"/>
                </a:cubicBezTo>
                <a:close/>
                <a:moveTo>
                  <a:pt x="647700" y="0"/>
                </a:moveTo>
                <a:lnTo>
                  <a:pt x="1295401" y="1051627"/>
                </a:lnTo>
                <a:lnTo>
                  <a:pt x="1027750" y="1051627"/>
                </a:lnTo>
                <a:lnTo>
                  <a:pt x="1027750" y="2279559"/>
                </a:lnTo>
                <a:lnTo>
                  <a:pt x="1027750" y="3040298"/>
                </a:lnTo>
                <a:lnTo>
                  <a:pt x="1022985" y="3040298"/>
                </a:lnTo>
                <a:lnTo>
                  <a:pt x="1022985" y="3794035"/>
                </a:lnTo>
                <a:lnTo>
                  <a:pt x="990600" y="3794035"/>
                </a:lnTo>
                <a:lnTo>
                  <a:pt x="990600" y="3033296"/>
                </a:lnTo>
                <a:lnTo>
                  <a:pt x="995365" y="3033296"/>
                </a:lnTo>
                <a:lnTo>
                  <a:pt x="995365" y="2279559"/>
                </a:lnTo>
                <a:lnTo>
                  <a:pt x="995365" y="1017606"/>
                </a:lnTo>
                <a:lnTo>
                  <a:pt x="1025526" y="1017606"/>
                </a:lnTo>
                <a:lnTo>
                  <a:pt x="1025526" y="1014696"/>
                </a:lnTo>
                <a:lnTo>
                  <a:pt x="1231833" y="1014696"/>
                </a:lnTo>
                <a:lnTo>
                  <a:pt x="650859" y="68231"/>
                </a:lnTo>
                <a:lnTo>
                  <a:pt x="69887" y="1014696"/>
                </a:lnTo>
                <a:lnTo>
                  <a:pt x="269875" y="1014696"/>
                </a:lnTo>
                <a:lnTo>
                  <a:pt x="269875" y="1051627"/>
                </a:lnTo>
                <a:lnTo>
                  <a:pt x="0" y="105162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15" name="Rectangle 4"/>
          <p:cNvSpPr/>
          <p:nvPr/>
        </p:nvSpPr>
        <p:spPr>
          <a:xfrm>
            <a:off x="3200402" y="1360669"/>
            <a:ext cx="1295401" cy="2845526"/>
          </a:xfrm>
          <a:custGeom>
            <a:avLst/>
            <a:gdLst/>
            <a:ahLst/>
            <a:cxnLst/>
            <a:rect l="l" t="t" r="r" b="b"/>
            <a:pathLst>
              <a:path w="1295401" h="3794035">
                <a:moveTo>
                  <a:pt x="269876" y="1017606"/>
                </a:moveTo>
                <a:lnTo>
                  <a:pt x="302260" y="1017606"/>
                </a:lnTo>
                <a:lnTo>
                  <a:pt x="302260" y="1201403"/>
                </a:lnTo>
                <a:lnTo>
                  <a:pt x="307394" y="1203235"/>
                </a:lnTo>
                <a:lnTo>
                  <a:pt x="255960" y="1203235"/>
                </a:lnTo>
                <a:cubicBezTo>
                  <a:pt x="260321" y="1200579"/>
                  <a:pt x="265064" y="1200086"/>
                  <a:pt x="269876" y="1199841"/>
                </a:cubicBezTo>
                <a:close/>
                <a:moveTo>
                  <a:pt x="647700" y="0"/>
                </a:moveTo>
                <a:lnTo>
                  <a:pt x="1295401" y="1051627"/>
                </a:lnTo>
                <a:lnTo>
                  <a:pt x="1027750" y="1051627"/>
                </a:lnTo>
                <a:lnTo>
                  <a:pt x="1027750" y="2279559"/>
                </a:lnTo>
                <a:lnTo>
                  <a:pt x="1027750" y="3040298"/>
                </a:lnTo>
                <a:lnTo>
                  <a:pt x="1022985" y="3040298"/>
                </a:lnTo>
                <a:lnTo>
                  <a:pt x="1022985" y="3794035"/>
                </a:lnTo>
                <a:lnTo>
                  <a:pt x="990600" y="3794035"/>
                </a:lnTo>
                <a:lnTo>
                  <a:pt x="990600" y="3033296"/>
                </a:lnTo>
                <a:lnTo>
                  <a:pt x="995365" y="3033296"/>
                </a:lnTo>
                <a:lnTo>
                  <a:pt x="995365" y="2279559"/>
                </a:lnTo>
                <a:lnTo>
                  <a:pt x="995365" y="1017606"/>
                </a:lnTo>
                <a:lnTo>
                  <a:pt x="1025526" y="1017606"/>
                </a:lnTo>
                <a:lnTo>
                  <a:pt x="1025526" y="1014696"/>
                </a:lnTo>
                <a:lnTo>
                  <a:pt x="1231833" y="1014696"/>
                </a:lnTo>
                <a:lnTo>
                  <a:pt x="650859" y="68231"/>
                </a:lnTo>
                <a:lnTo>
                  <a:pt x="69887" y="1014696"/>
                </a:lnTo>
                <a:lnTo>
                  <a:pt x="269875" y="1014696"/>
                </a:lnTo>
                <a:lnTo>
                  <a:pt x="269875" y="1051627"/>
                </a:lnTo>
                <a:lnTo>
                  <a:pt x="0" y="105162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16" name="Rectangle 4"/>
          <p:cNvSpPr/>
          <p:nvPr/>
        </p:nvSpPr>
        <p:spPr>
          <a:xfrm>
            <a:off x="1278380" y="1360669"/>
            <a:ext cx="1295401" cy="2845526"/>
          </a:xfrm>
          <a:custGeom>
            <a:avLst/>
            <a:gdLst/>
            <a:ahLst/>
            <a:cxnLst/>
            <a:rect l="l" t="t" r="r" b="b"/>
            <a:pathLst>
              <a:path w="1295401" h="3794035">
                <a:moveTo>
                  <a:pt x="269876" y="1017606"/>
                </a:moveTo>
                <a:lnTo>
                  <a:pt x="302260" y="1017606"/>
                </a:lnTo>
                <a:lnTo>
                  <a:pt x="302260" y="1201403"/>
                </a:lnTo>
                <a:lnTo>
                  <a:pt x="307394" y="1203235"/>
                </a:lnTo>
                <a:lnTo>
                  <a:pt x="255960" y="1203235"/>
                </a:lnTo>
                <a:cubicBezTo>
                  <a:pt x="260321" y="1200579"/>
                  <a:pt x="265064" y="1200086"/>
                  <a:pt x="269876" y="1199841"/>
                </a:cubicBezTo>
                <a:close/>
                <a:moveTo>
                  <a:pt x="647700" y="0"/>
                </a:moveTo>
                <a:lnTo>
                  <a:pt x="1295401" y="1051627"/>
                </a:lnTo>
                <a:lnTo>
                  <a:pt x="1027750" y="1051627"/>
                </a:lnTo>
                <a:lnTo>
                  <a:pt x="1027750" y="2279559"/>
                </a:lnTo>
                <a:lnTo>
                  <a:pt x="1027750" y="3040298"/>
                </a:lnTo>
                <a:lnTo>
                  <a:pt x="1022985" y="3040298"/>
                </a:lnTo>
                <a:lnTo>
                  <a:pt x="1022985" y="3794035"/>
                </a:lnTo>
                <a:lnTo>
                  <a:pt x="990600" y="3794035"/>
                </a:lnTo>
                <a:lnTo>
                  <a:pt x="990600" y="3033296"/>
                </a:lnTo>
                <a:lnTo>
                  <a:pt x="995365" y="3033296"/>
                </a:lnTo>
                <a:lnTo>
                  <a:pt x="995365" y="2279559"/>
                </a:lnTo>
                <a:lnTo>
                  <a:pt x="995365" y="1017606"/>
                </a:lnTo>
                <a:lnTo>
                  <a:pt x="1025526" y="1017606"/>
                </a:lnTo>
                <a:lnTo>
                  <a:pt x="1025526" y="1014696"/>
                </a:lnTo>
                <a:lnTo>
                  <a:pt x="1231833" y="1014696"/>
                </a:lnTo>
                <a:lnTo>
                  <a:pt x="650859" y="68231"/>
                </a:lnTo>
                <a:lnTo>
                  <a:pt x="69887" y="1014696"/>
                </a:lnTo>
                <a:lnTo>
                  <a:pt x="269875" y="1014696"/>
                </a:lnTo>
                <a:lnTo>
                  <a:pt x="269875" y="1051627"/>
                </a:lnTo>
                <a:lnTo>
                  <a:pt x="0" y="1051627"/>
                </a:lnTo>
                <a:close/>
              </a:path>
            </a:pathLst>
          </a:custGeom>
          <a:solidFill>
            <a:srgbClr val="FF99CC"/>
          </a:solidFill>
          <a:ln w="5715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4" name="Donut 3"/>
          <p:cNvSpPr/>
          <p:nvPr/>
        </p:nvSpPr>
        <p:spPr>
          <a:xfrm>
            <a:off x="1277634" y="2263094"/>
            <a:ext cx="457200" cy="342900"/>
          </a:xfrm>
          <a:prstGeom prst="donut">
            <a:avLst>
              <a:gd name="adj" fmla="val 10198"/>
            </a:avLst>
          </a:prstGeom>
          <a:solidFill>
            <a:srgbClr val="FF99CC"/>
          </a:solidFill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5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3" name="Donut 12"/>
          <p:cNvSpPr/>
          <p:nvPr/>
        </p:nvSpPr>
        <p:spPr>
          <a:xfrm>
            <a:off x="3238498" y="2263094"/>
            <a:ext cx="457200" cy="342900"/>
          </a:xfrm>
          <a:prstGeom prst="donut">
            <a:avLst>
              <a:gd name="adj" fmla="val 10198"/>
            </a:avLst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7" name="Donut 16"/>
          <p:cNvSpPr/>
          <p:nvPr/>
        </p:nvSpPr>
        <p:spPr>
          <a:xfrm>
            <a:off x="5105400" y="2241663"/>
            <a:ext cx="457200" cy="342900"/>
          </a:xfrm>
          <a:prstGeom prst="donut">
            <a:avLst>
              <a:gd name="adj" fmla="val 10198"/>
            </a:avLst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100" dirty="0">
                <a:solidFill>
                  <a:schemeClr val="tx2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8" name="Donut 17"/>
          <p:cNvSpPr/>
          <p:nvPr/>
        </p:nvSpPr>
        <p:spPr>
          <a:xfrm>
            <a:off x="7218294" y="2241663"/>
            <a:ext cx="457200" cy="342900"/>
          </a:xfrm>
          <a:prstGeom prst="donut">
            <a:avLst>
              <a:gd name="adj" fmla="val 10198"/>
            </a:avLst>
          </a:prstGeom>
          <a:solidFill>
            <a:srgbClr val="FF5050"/>
          </a:solidFill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100" dirty="0">
                <a:solidFill>
                  <a:schemeClr val="accent3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056" y="2843086"/>
            <a:ext cx="1699504" cy="553998"/>
          </a:xfrm>
          <a:prstGeom prst="rect">
            <a:avLst/>
          </a:prstGeom>
          <a:noFill/>
          <a:ln w="28575">
            <a:solidFill>
              <a:srgbClr val="FF99CC"/>
            </a:solidFill>
          </a:ln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th-TH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อัตราส่วนการตาย</a:t>
            </a:r>
          </a:p>
          <a:p>
            <a:pPr algn="ctr"/>
            <a:r>
              <a:rPr lang="th-TH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ของมารดา</a:t>
            </a:r>
            <a:endParaRPr lang="en-US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192" y="3381843"/>
            <a:ext cx="1869013" cy="90024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อุดรโมเดล</a:t>
            </a:r>
          </a:p>
          <a:p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หนองบัวลำภูโมเดล</a:t>
            </a:r>
          </a:p>
          <a:p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26340" y="2843086"/>
            <a:ext cx="1431867" cy="55399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lIns="91436" tIns="45718" rIns="91436" bIns="45718" rtlCol="0">
            <a:spAutoFit/>
          </a:bodyPr>
          <a:lstStyle/>
          <a:p>
            <a:pPr algn="r"/>
            <a:r>
              <a:rPr lang="th-TH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พัฒนาการเด็ก</a:t>
            </a:r>
          </a:p>
          <a:p>
            <a:pPr algn="r"/>
            <a:endParaRPr lang="en-US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85200" y="3392728"/>
            <a:ext cx="1787260" cy="14080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ติดตามพัฒนาการ</a:t>
            </a:r>
          </a:p>
          <a:p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กิน กระตุ้น กระตุก</a:t>
            </a:r>
          </a:p>
          <a:p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Udon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Smart Kid</a:t>
            </a:r>
          </a:p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เซกาโมเดล</a:t>
            </a:r>
          </a:p>
          <a:p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6006" y="2842888"/>
            <a:ext cx="1350150" cy="53091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NCD</a:t>
            </a:r>
            <a:endParaRPr lang="th-TH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th-TH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02691" y="3327837"/>
            <a:ext cx="1173467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th-TH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Self care</a:t>
            </a:r>
            <a:endParaRPr lang="th-TH" sz="12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86246" y="2842886"/>
            <a:ext cx="1296144" cy="530910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RTI</a:t>
            </a:r>
            <a:endParaRPr lang="th-TH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9868" y="3327835"/>
            <a:ext cx="2181599" cy="155811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มาตรการทางกฎหมาย</a:t>
            </a:r>
          </a:p>
          <a:p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th-TH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บูรณา</a:t>
            </a: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การข้อมูล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ฐาน</a:t>
            </a:r>
          </a:p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การสอบสวน</a:t>
            </a:r>
          </a:p>
          <a:p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แบบสห</a:t>
            </a:r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วิชาชีพ</a:t>
            </a:r>
          </a:p>
          <a:p>
            <a:r>
              <a:rPr lang="th-TH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EOC</a:t>
            </a:r>
            <a:endParaRPr lang="th-TH" sz="14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แผนผังลําดับงาน: กระบวนการสำรอง 1"/>
          <p:cNvSpPr/>
          <p:nvPr/>
        </p:nvSpPr>
        <p:spPr>
          <a:xfrm>
            <a:off x="827587" y="357506"/>
            <a:ext cx="7254806" cy="716559"/>
          </a:xfrm>
          <a:prstGeom prst="flowChartAlternateProcess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h-TH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แนวทางแก้ปัญหาสำคัญของเขตสุขภาพที่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8</a:t>
            </a:r>
            <a:endParaRPr lang="th-TH" sz="27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Up Arrow Callout 2"/>
          <p:cNvSpPr/>
          <p:nvPr/>
        </p:nvSpPr>
        <p:spPr>
          <a:xfrm>
            <a:off x="1277634" y="4371951"/>
            <a:ext cx="6804756" cy="576064"/>
          </a:xfrm>
          <a:prstGeom prst="up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family folder (</a:t>
            </a:r>
            <a:r>
              <a:rPr lang="th-T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หนองบัวลำภู)</a:t>
            </a:r>
          </a:p>
        </p:txBody>
      </p:sp>
    </p:spTree>
    <p:extLst>
      <p:ext uri="{BB962C8B-B14F-4D97-AF65-F5344CB8AC3E}">
        <p14:creationId xmlns:p14="http://schemas.microsoft.com/office/powerpoint/2010/main" val="26908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665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 dirty="0"/>
          </a:p>
        </p:txBody>
      </p:sp>
      <p:sp>
        <p:nvSpPr>
          <p:cNvPr id="3" name="Rounded Rectangle 2"/>
          <p:cNvSpPr/>
          <p:nvPr/>
        </p:nvSpPr>
        <p:spPr>
          <a:xfrm>
            <a:off x="6248403" y="1347489"/>
            <a:ext cx="1888433" cy="1062244"/>
          </a:xfrm>
          <a:prstGeom prst="round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6" name="Rectangle 5"/>
          <p:cNvSpPr/>
          <p:nvPr/>
        </p:nvSpPr>
        <p:spPr>
          <a:xfrm>
            <a:off x="6248403" y="1761660"/>
            <a:ext cx="1888433" cy="1404156"/>
          </a:xfrm>
          <a:custGeom>
            <a:avLst/>
            <a:gdLst/>
            <a:ahLst/>
            <a:cxnLst/>
            <a:rect l="l" t="t" r="r" b="b"/>
            <a:pathLst>
              <a:path w="1520250" h="1832091">
                <a:moveTo>
                  <a:pt x="1200837" y="1412248"/>
                </a:moveTo>
                <a:lnTo>
                  <a:pt x="1192508" y="1832091"/>
                </a:lnTo>
                <a:lnTo>
                  <a:pt x="335208" y="1597662"/>
                </a:lnTo>
                <a:close/>
                <a:moveTo>
                  <a:pt x="0" y="0"/>
                </a:moveTo>
                <a:lnTo>
                  <a:pt x="1520250" y="0"/>
                </a:lnTo>
                <a:lnTo>
                  <a:pt x="1520250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7" name="Flowchart: Extract 6"/>
          <p:cNvSpPr/>
          <p:nvPr/>
        </p:nvSpPr>
        <p:spPr>
          <a:xfrm rot="5553098">
            <a:off x="7251823" y="2188992"/>
            <a:ext cx="324035" cy="1479118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5132"/>
              <a:gd name="connsiteY0" fmla="*/ 14190 h 14190"/>
              <a:gd name="connsiteX1" fmla="*/ 132 w 5132"/>
              <a:gd name="connsiteY1" fmla="*/ 0 h 14190"/>
              <a:gd name="connsiteX2" fmla="*/ 5132 w 5132"/>
              <a:gd name="connsiteY2" fmla="*/ 10000 h 14190"/>
              <a:gd name="connsiteX3" fmla="*/ 0 w 5132"/>
              <a:gd name="connsiteY3" fmla="*/ 14190 h 14190"/>
              <a:gd name="connsiteX0" fmla="*/ 0 w 10000"/>
              <a:gd name="connsiteY0" fmla="*/ 9463 h 9463"/>
              <a:gd name="connsiteX1" fmla="*/ 257 w 10000"/>
              <a:gd name="connsiteY1" fmla="*/ 0 h 9463"/>
              <a:gd name="connsiteX2" fmla="*/ 10000 w 10000"/>
              <a:gd name="connsiteY2" fmla="*/ 7047 h 9463"/>
              <a:gd name="connsiteX3" fmla="*/ 0 w 10000"/>
              <a:gd name="connsiteY3" fmla="*/ 9463 h 9463"/>
              <a:gd name="connsiteX0" fmla="*/ 0 w 3608"/>
              <a:gd name="connsiteY0" fmla="*/ 10000 h 10189"/>
              <a:gd name="connsiteX1" fmla="*/ 257 w 3608"/>
              <a:gd name="connsiteY1" fmla="*/ 0 h 10189"/>
              <a:gd name="connsiteX2" fmla="*/ 3608 w 3608"/>
              <a:gd name="connsiteY2" fmla="*/ 10189 h 10189"/>
              <a:gd name="connsiteX3" fmla="*/ 0 w 3608"/>
              <a:gd name="connsiteY3" fmla="*/ 10000 h 10189"/>
              <a:gd name="connsiteX0" fmla="*/ 0 w 10000"/>
              <a:gd name="connsiteY0" fmla="*/ 8701 h 8886"/>
              <a:gd name="connsiteX1" fmla="*/ 712 w 10000"/>
              <a:gd name="connsiteY1" fmla="*/ 0 h 8886"/>
              <a:gd name="connsiteX2" fmla="*/ 10000 w 10000"/>
              <a:gd name="connsiteY2" fmla="*/ 8886 h 8886"/>
              <a:gd name="connsiteX3" fmla="*/ 0 w 10000"/>
              <a:gd name="connsiteY3" fmla="*/ 8701 h 8886"/>
              <a:gd name="connsiteX0" fmla="*/ 526 w 10526"/>
              <a:gd name="connsiteY0" fmla="*/ 9408 h 9616"/>
              <a:gd name="connsiteX1" fmla="*/ 38 w 10526"/>
              <a:gd name="connsiteY1" fmla="*/ 0 h 9616"/>
              <a:gd name="connsiteX2" fmla="*/ 10526 w 10526"/>
              <a:gd name="connsiteY2" fmla="*/ 9616 h 9616"/>
              <a:gd name="connsiteX3" fmla="*/ 526 w 10526"/>
              <a:gd name="connsiteY3" fmla="*/ 9408 h 9616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500 w 10000"/>
              <a:gd name="connsiteY3" fmla="*/ 9898 h 10114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9898 h 10114"/>
              <a:gd name="connsiteX0" fmla="*/ 500 w 10000"/>
              <a:gd name="connsiteY0" fmla="*/ 8815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8815 h 10114"/>
              <a:gd name="connsiteX0" fmla="*/ 500 w 10036"/>
              <a:gd name="connsiteY0" fmla="*/ 8815 h 10114"/>
              <a:gd name="connsiteX1" fmla="*/ 36 w 10036"/>
              <a:gd name="connsiteY1" fmla="*/ 0 h 10114"/>
              <a:gd name="connsiteX2" fmla="*/ 10000 w 10036"/>
              <a:gd name="connsiteY2" fmla="*/ 10114 h 10114"/>
              <a:gd name="connsiteX3" fmla="*/ 9906 w 10036"/>
              <a:gd name="connsiteY3" fmla="*/ 8911 h 10114"/>
              <a:gd name="connsiteX4" fmla="*/ 500 w 10036"/>
              <a:gd name="connsiteY4" fmla="*/ 8815 h 10114"/>
              <a:gd name="connsiteX0" fmla="*/ 500 w 9965"/>
              <a:gd name="connsiteY0" fmla="*/ 8815 h 8911"/>
              <a:gd name="connsiteX1" fmla="*/ 36 w 9965"/>
              <a:gd name="connsiteY1" fmla="*/ 0 h 8911"/>
              <a:gd name="connsiteX2" fmla="*/ 8860 w 9965"/>
              <a:gd name="connsiteY2" fmla="*/ 8859 h 8911"/>
              <a:gd name="connsiteX3" fmla="*/ 9906 w 9965"/>
              <a:gd name="connsiteY3" fmla="*/ 8911 h 8911"/>
              <a:gd name="connsiteX4" fmla="*/ 500 w 9965"/>
              <a:gd name="connsiteY4" fmla="*/ 8815 h 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5" h="8911">
                <a:moveTo>
                  <a:pt x="500" y="8815"/>
                </a:moveTo>
                <a:cubicBezTo>
                  <a:pt x="726" y="4986"/>
                  <a:pt x="-190" y="3828"/>
                  <a:pt x="36" y="0"/>
                </a:cubicBezTo>
                <a:lnTo>
                  <a:pt x="8860" y="8859"/>
                </a:lnTo>
                <a:cubicBezTo>
                  <a:pt x="8449" y="8876"/>
                  <a:pt x="10317" y="8894"/>
                  <a:pt x="9906" y="8911"/>
                </a:cubicBezTo>
                <a:lnTo>
                  <a:pt x="500" y="88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13" name="Rounded Rectangle 12"/>
          <p:cNvSpPr/>
          <p:nvPr/>
        </p:nvSpPr>
        <p:spPr>
          <a:xfrm>
            <a:off x="6933052" y="3252114"/>
            <a:ext cx="1888433" cy="1062244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14" name="Rectangle 5"/>
          <p:cNvSpPr/>
          <p:nvPr/>
        </p:nvSpPr>
        <p:spPr>
          <a:xfrm>
            <a:off x="6933052" y="3719920"/>
            <a:ext cx="1888433" cy="1361468"/>
          </a:xfrm>
          <a:custGeom>
            <a:avLst/>
            <a:gdLst/>
            <a:ahLst/>
            <a:cxnLst/>
            <a:rect l="l" t="t" r="r" b="b"/>
            <a:pathLst>
              <a:path w="1520250" h="1832091">
                <a:moveTo>
                  <a:pt x="1200837" y="1412248"/>
                </a:moveTo>
                <a:lnTo>
                  <a:pt x="1192508" y="1832091"/>
                </a:lnTo>
                <a:lnTo>
                  <a:pt x="335208" y="1597662"/>
                </a:lnTo>
                <a:close/>
                <a:moveTo>
                  <a:pt x="0" y="0"/>
                </a:moveTo>
                <a:lnTo>
                  <a:pt x="1520250" y="0"/>
                </a:lnTo>
                <a:lnTo>
                  <a:pt x="1520250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15" name="Flowchart: Extract 6"/>
          <p:cNvSpPr/>
          <p:nvPr/>
        </p:nvSpPr>
        <p:spPr>
          <a:xfrm rot="5400000">
            <a:off x="7654360" y="4118325"/>
            <a:ext cx="216026" cy="1479118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5132"/>
              <a:gd name="connsiteY0" fmla="*/ 14190 h 14190"/>
              <a:gd name="connsiteX1" fmla="*/ 132 w 5132"/>
              <a:gd name="connsiteY1" fmla="*/ 0 h 14190"/>
              <a:gd name="connsiteX2" fmla="*/ 5132 w 5132"/>
              <a:gd name="connsiteY2" fmla="*/ 10000 h 14190"/>
              <a:gd name="connsiteX3" fmla="*/ 0 w 5132"/>
              <a:gd name="connsiteY3" fmla="*/ 14190 h 14190"/>
              <a:gd name="connsiteX0" fmla="*/ 0 w 10000"/>
              <a:gd name="connsiteY0" fmla="*/ 9463 h 9463"/>
              <a:gd name="connsiteX1" fmla="*/ 257 w 10000"/>
              <a:gd name="connsiteY1" fmla="*/ 0 h 9463"/>
              <a:gd name="connsiteX2" fmla="*/ 10000 w 10000"/>
              <a:gd name="connsiteY2" fmla="*/ 7047 h 9463"/>
              <a:gd name="connsiteX3" fmla="*/ 0 w 10000"/>
              <a:gd name="connsiteY3" fmla="*/ 9463 h 9463"/>
              <a:gd name="connsiteX0" fmla="*/ 0 w 3608"/>
              <a:gd name="connsiteY0" fmla="*/ 10000 h 10189"/>
              <a:gd name="connsiteX1" fmla="*/ 257 w 3608"/>
              <a:gd name="connsiteY1" fmla="*/ 0 h 10189"/>
              <a:gd name="connsiteX2" fmla="*/ 3608 w 3608"/>
              <a:gd name="connsiteY2" fmla="*/ 10189 h 10189"/>
              <a:gd name="connsiteX3" fmla="*/ 0 w 3608"/>
              <a:gd name="connsiteY3" fmla="*/ 10000 h 10189"/>
              <a:gd name="connsiteX0" fmla="*/ 0 w 10000"/>
              <a:gd name="connsiteY0" fmla="*/ 8701 h 8886"/>
              <a:gd name="connsiteX1" fmla="*/ 712 w 10000"/>
              <a:gd name="connsiteY1" fmla="*/ 0 h 8886"/>
              <a:gd name="connsiteX2" fmla="*/ 10000 w 10000"/>
              <a:gd name="connsiteY2" fmla="*/ 8886 h 8886"/>
              <a:gd name="connsiteX3" fmla="*/ 0 w 10000"/>
              <a:gd name="connsiteY3" fmla="*/ 8701 h 8886"/>
              <a:gd name="connsiteX0" fmla="*/ 526 w 10526"/>
              <a:gd name="connsiteY0" fmla="*/ 9408 h 9616"/>
              <a:gd name="connsiteX1" fmla="*/ 38 w 10526"/>
              <a:gd name="connsiteY1" fmla="*/ 0 h 9616"/>
              <a:gd name="connsiteX2" fmla="*/ 10526 w 10526"/>
              <a:gd name="connsiteY2" fmla="*/ 9616 h 9616"/>
              <a:gd name="connsiteX3" fmla="*/ 526 w 10526"/>
              <a:gd name="connsiteY3" fmla="*/ 9408 h 9616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500 w 10000"/>
              <a:gd name="connsiteY3" fmla="*/ 9898 h 10114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9898 h 10114"/>
              <a:gd name="connsiteX0" fmla="*/ 500 w 10000"/>
              <a:gd name="connsiteY0" fmla="*/ 8815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8815 h 10114"/>
              <a:gd name="connsiteX0" fmla="*/ 500 w 10036"/>
              <a:gd name="connsiteY0" fmla="*/ 8815 h 10114"/>
              <a:gd name="connsiteX1" fmla="*/ 36 w 10036"/>
              <a:gd name="connsiteY1" fmla="*/ 0 h 10114"/>
              <a:gd name="connsiteX2" fmla="*/ 10000 w 10036"/>
              <a:gd name="connsiteY2" fmla="*/ 10114 h 10114"/>
              <a:gd name="connsiteX3" fmla="*/ 9906 w 10036"/>
              <a:gd name="connsiteY3" fmla="*/ 8911 h 10114"/>
              <a:gd name="connsiteX4" fmla="*/ 500 w 10036"/>
              <a:gd name="connsiteY4" fmla="*/ 8815 h 10114"/>
              <a:gd name="connsiteX0" fmla="*/ 500 w 9965"/>
              <a:gd name="connsiteY0" fmla="*/ 8815 h 8911"/>
              <a:gd name="connsiteX1" fmla="*/ 36 w 9965"/>
              <a:gd name="connsiteY1" fmla="*/ 0 h 8911"/>
              <a:gd name="connsiteX2" fmla="*/ 8860 w 9965"/>
              <a:gd name="connsiteY2" fmla="*/ 8859 h 8911"/>
              <a:gd name="connsiteX3" fmla="*/ 9906 w 9965"/>
              <a:gd name="connsiteY3" fmla="*/ 8911 h 8911"/>
              <a:gd name="connsiteX4" fmla="*/ 500 w 9965"/>
              <a:gd name="connsiteY4" fmla="*/ 8815 h 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5" h="8911">
                <a:moveTo>
                  <a:pt x="500" y="8815"/>
                </a:moveTo>
                <a:cubicBezTo>
                  <a:pt x="726" y="4986"/>
                  <a:pt x="-190" y="3828"/>
                  <a:pt x="36" y="0"/>
                </a:cubicBezTo>
                <a:lnTo>
                  <a:pt x="8860" y="8859"/>
                </a:lnTo>
                <a:cubicBezTo>
                  <a:pt x="8449" y="8876"/>
                  <a:pt x="10317" y="8894"/>
                  <a:pt x="9906" y="8911"/>
                </a:cubicBezTo>
                <a:lnTo>
                  <a:pt x="500" y="88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17" name="Rounded Rectangle 16"/>
          <p:cNvSpPr/>
          <p:nvPr/>
        </p:nvSpPr>
        <p:spPr>
          <a:xfrm>
            <a:off x="3619503" y="1347489"/>
            <a:ext cx="1888433" cy="10622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18" name="Rectangle 5"/>
          <p:cNvSpPr/>
          <p:nvPr/>
        </p:nvSpPr>
        <p:spPr>
          <a:xfrm>
            <a:off x="3619503" y="1761660"/>
            <a:ext cx="1888433" cy="1404156"/>
          </a:xfrm>
          <a:custGeom>
            <a:avLst/>
            <a:gdLst/>
            <a:ahLst/>
            <a:cxnLst/>
            <a:rect l="l" t="t" r="r" b="b"/>
            <a:pathLst>
              <a:path w="1520250" h="1832091">
                <a:moveTo>
                  <a:pt x="1200837" y="1412248"/>
                </a:moveTo>
                <a:lnTo>
                  <a:pt x="1192508" y="1832091"/>
                </a:lnTo>
                <a:lnTo>
                  <a:pt x="335208" y="1597662"/>
                </a:lnTo>
                <a:close/>
                <a:moveTo>
                  <a:pt x="0" y="0"/>
                </a:moveTo>
                <a:lnTo>
                  <a:pt x="1520250" y="0"/>
                </a:lnTo>
                <a:lnTo>
                  <a:pt x="1520250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19" name="Flowchart: Extract 6"/>
          <p:cNvSpPr/>
          <p:nvPr/>
        </p:nvSpPr>
        <p:spPr>
          <a:xfrm rot="5614164">
            <a:off x="4609484" y="2164506"/>
            <a:ext cx="324035" cy="1479118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5132"/>
              <a:gd name="connsiteY0" fmla="*/ 14190 h 14190"/>
              <a:gd name="connsiteX1" fmla="*/ 132 w 5132"/>
              <a:gd name="connsiteY1" fmla="*/ 0 h 14190"/>
              <a:gd name="connsiteX2" fmla="*/ 5132 w 5132"/>
              <a:gd name="connsiteY2" fmla="*/ 10000 h 14190"/>
              <a:gd name="connsiteX3" fmla="*/ 0 w 5132"/>
              <a:gd name="connsiteY3" fmla="*/ 14190 h 14190"/>
              <a:gd name="connsiteX0" fmla="*/ 0 w 10000"/>
              <a:gd name="connsiteY0" fmla="*/ 9463 h 9463"/>
              <a:gd name="connsiteX1" fmla="*/ 257 w 10000"/>
              <a:gd name="connsiteY1" fmla="*/ 0 h 9463"/>
              <a:gd name="connsiteX2" fmla="*/ 10000 w 10000"/>
              <a:gd name="connsiteY2" fmla="*/ 7047 h 9463"/>
              <a:gd name="connsiteX3" fmla="*/ 0 w 10000"/>
              <a:gd name="connsiteY3" fmla="*/ 9463 h 9463"/>
              <a:gd name="connsiteX0" fmla="*/ 0 w 3608"/>
              <a:gd name="connsiteY0" fmla="*/ 10000 h 10189"/>
              <a:gd name="connsiteX1" fmla="*/ 257 w 3608"/>
              <a:gd name="connsiteY1" fmla="*/ 0 h 10189"/>
              <a:gd name="connsiteX2" fmla="*/ 3608 w 3608"/>
              <a:gd name="connsiteY2" fmla="*/ 10189 h 10189"/>
              <a:gd name="connsiteX3" fmla="*/ 0 w 3608"/>
              <a:gd name="connsiteY3" fmla="*/ 10000 h 10189"/>
              <a:gd name="connsiteX0" fmla="*/ 0 w 10000"/>
              <a:gd name="connsiteY0" fmla="*/ 8701 h 8886"/>
              <a:gd name="connsiteX1" fmla="*/ 712 w 10000"/>
              <a:gd name="connsiteY1" fmla="*/ 0 h 8886"/>
              <a:gd name="connsiteX2" fmla="*/ 10000 w 10000"/>
              <a:gd name="connsiteY2" fmla="*/ 8886 h 8886"/>
              <a:gd name="connsiteX3" fmla="*/ 0 w 10000"/>
              <a:gd name="connsiteY3" fmla="*/ 8701 h 8886"/>
              <a:gd name="connsiteX0" fmla="*/ 526 w 10526"/>
              <a:gd name="connsiteY0" fmla="*/ 9408 h 9616"/>
              <a:gd name="connsiteX1" fmla="*/ 38 w 10526"/>
              <a:gd name="connsiteY1" fmla="*/ 0 h 9616"/>
              <a:gd name="connsiteX2" fmla="*/ 10526 w 10526"/>
              <a:gd name="connsiteY2" fmla="*/ 9616 h 9616"/>
              <a:gd name="connsiteX3" fmla="*/ 526 w 10526"/>
              <a:gd name="connsiteY3" fmla="*/ 9408 h 9616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500 w 10000"/>
              <a:gd name="connsiteY3" fmla="*/ 9898 h 10114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9898 h 10114"/>
              <a:gd name="connsiteX0" fmla="*/ 500 w 10000"/>
              <a:gd name="connsiteY0" fmla="*/ 8815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8815 h 10114"/>
              <a:gd name="connsiteX0" fmla="*/ 500 w 10036"/>
              <a:gd name="connsiteY0" fmla="*/ 8815 h 10114"/>
              <a:gd name="connsiteX1" fmla="*/ 36 w 10036"/>
              <a:gd name="connsiteY1" fmla="*/ 0 h 10114"/>
              <a:gd name="connsiteX2" fmla="*/ 10000 w 10036"/>
              <a:gd name="connsiteY2" fmla="*/ 10114 h 10114"/>
              <a:gd name="connsiteX3" fmla="*/ 9906 w 10036"/>
              <a:gd name="connsiteY3" fmla="*/ 8911 h 10114"/>
              <a:gd name="connsiteX4" fmla="*/ 500 w 10036"/>
              <a:gd name="connsiteY4" fmla="*/ 8815 h 10114"/>
              <a:gd name="connsiteX0" fmla="*/ 500 w 9965"/>
              <a:gd name="connsiteY0" fmla="*/ 8815 h 8911"/>
              <a:gd name="connsiteX1" fmla="*/ 36 w 9965"/>
              <a:gd name="connsiteY1" fmla="*/ 0 h 8911"/>
              <a:gd name="connsiteX2" fmla="*/ 8860 w 9965"/>
              <a:gd name="connsiteY2" fmla="*/ 8859 h 8911"/>
              <a:gd name="connsiteX3" fmla="*/ 9906 w 9965"/>
              <a:gd name="connsiteY3" fmla="*/ 8911 h 8911"/>
              <a:gd name="connsiteX4" fmla="*/ 500 w 9965"/>
              <a:gd name="connsiteY4" fmla="*/ 8815 h 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5" h="8911">
                <a:moveTo>
                  <a:pt x="500" y="8815"/>
                </a:moveTo>
                <a:cubicBezTo>
                  <a:pt x="726" y="4986"/>
                  <a:pt x="-190" y="3828"/>
                  <a:pt x="36" y="0"/>
                </a:cubicBezTo>
                <a:lnTo>
                  <a:pt x="8860" y="8859"/>
                </a:lnTo>
                <a:cubicBezTo>
                  <a:pt x="8449" y="8876"/>
                  <a:pt x="10317" y="8894"/>
                  <a:pt x="9906" y="8911"/>
                </a:cubicBezTo>
                <a:lnTo>
                  <a:pt x="500" y="88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21" name="Rounded Rectangle 20"/>
          <p:cNvSpPr/>
          <p:nvPr/>
        </p:nvSpPr>
        <p:spPr>
          <a:xfrm>
            <a:off x="2328552" y="3399717"/>
            <a:ext cx="1888433" cy="10622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22" name="Rectangle 5"/>
          <p:cNvSpPr/>
          <p:nvPr/>
        </p:nvSpPr>
        <p:spPr>
          <a:xfrm>
            <a:off x="2304583" y="3759568"/>
            <a:ext cx="1888433" cy="1409162"/>
          </a:xfrm>
          <a:custGeom>
            <a:avLst/>
            <a:gdLst/>
            <a:ahLst/>
            <a:cxnLst/>
            <a:rect l="l" t="t" r="r" b="b"/>
            <a:pathLst>
              <a:path w="1520250" h="1832091">
                <a:moveTo>
                  <a:pt x="1200837" y="1412248"/>
                </a:moveTo>
                <a:lnTo>
                  <a:pt x="1192508" y="1832091"/>
                </a:lnTo>
                <a:lnTo>
                  <a:pt x="335208" y="1597662"/>
                </a:lnTo>
                <a:close/>
                <a:moveTo>
                  <a:pt x="0" y="0"/>
                </a:moveTo>
                <a:lnTo>
                  <a:pt x="1520250" y="0"/>
                </a:lnTo>
                <a:lnTo>
                  <a:pt x="1520250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23" name="Flowchart: Extract 6"/>
          <p:cNvSpPr/>
          <p:nvPr/>
        </p:nvSpPr>
        <p:spPr>
          <a:xfrm rot="5566513">
            <a:off x="3346061" y="4120464"/>
            <a:ext cx="270033" cy="1479118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5132"/>
              <a:gd name="connsiteY0" fmla="*/ 14190 h 14190"/>
              <a:gd name="connsiteX1" fmla="*/ 132 w 5132"/>
              <a:gd name="connsiteY1" fmla="*/ 0 h 14190"/>
              <a:gd name="connsiteX2" fmla="*/ 5132 w 5132"/>
              <a:gd name="connsiteY2" fmla="*/ 10000 h 14190"/>
              <a:gd name="connsiteX3" fmla="*/ 0 w 5132"/>
              <a:gd name="connsiteY3" fmla="*/ 14190 h 14190"/>
              <a:gd name="connsiteX0" fmla="*/ 0 w 10000"/>
              <a:gd name="connsiteY0" fmla="*/ 9463 h 9463"/>
              <a:gd name="connsiteX1" fmla="*/ 257 w 10000"/>
              <a:gd name="connsiteY1" fmla="*/ 0 h 9463"/>
              <a:gd name="connsiteX2" fmla="*/ 10000 w 10000"/>
              <a:gd name="connsiteY2" fmla="*/ 7047 h 9463"/>
              <a:gd name="connsiteX3" fmla="*/ 0 w 10000"/>
              <a:gd name="connsiteY3" fmla="*/ 9463 h 9463"/>
              <a:gd name="connsiteX0" fmla="*/ 0 w 3608"/>
              <a:gd name="connsiteY0" fmla="*/ 10000 h 10189"/>
              <a:gd name="connsiteX1" fmla="*/ 257 w 3608"/>
              <a:gd name="connsiteY1" fmla="*/ 0 h 10189"/>
              <a:gd name="connsiteX2" fmla="*/ 3608 w 3608"/>
              <a:gd name="connsiteY2" fmla="*/ 10189 h 10189"/>
              <a:gd name="connsiteX3" fmla="*/ 0 w 3608"/>
              <a:gd name="connsiteY3" fmla="*/ 10000 h 10189"/>
              <a:gd name="connsiteX0" fmla="*/ 0 w 10000"/>
              <a:gd name="connsiteY0" fmla="*/ 8701 h 8886"/>
              <a:gd name="connsiteX1" fmla="*/ 712 w 10000"/>
              <a:gd name="connsiteY1" fmla="*/ 0 h 8886"/>
              <a:gd name="connsiteX2" fmla="*/ 10000 w 10000"/>
              <a:gd name="connsiteY2" fmla="*/ 8886 h 8886"/>
              <a:gd name="connsiteX3" fmla="*/ 0 w 10000"/>
              <a:gd name="connsiteY3" fmla="*/ 8701 h 8886"/>
              <a:gd name="connsiteX0" fmla="*/ 526 w 10526"/>
              <a:gd name="connsiteY0" fmla="*/ 9408 h 9616"/>
              <a:gd name="connsiteX1" fmla="*/ 38 w 10526"/>
              <a:gd name="connsiteY1" fmla="*/ 0 h 9616"/>
              <a:gd name="connsiteX2" fmla="*/ 10526 w 10526"/>
              <a:gd name="connsiteY2" fmla="*/ 9616 h 9616"/>
              <a:gd name="connsiteX3" fmla="*/ 526 w 10526"/>
              <a:gd name="connsiteY3" fmla="*/ 9408 h 9616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500 w 10000"/>
              <a:gd name="connsiteY3" fmla="*/ 9898 h 10114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9898 h 10114"/>
              <a:gd name="connsiteX0" fmla="*/ 500 w 10000"/>
              <a:gd name="connsiteY0" fmla="*/ 8815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8815 h 10114"/>
              <a:gd name="connsiteX0" fmla="*/ 500 w 10036"/>
              <a:gd name="connsiteY0" fmla="*/ 8815 h 10114"/>
              <a:gd name="connsiteX1" fmla="*/ 36 w 10036"/>
              <a:gd name="connsiteY1" fmla="*/ 0 h 10114"/>
              <a:gd name="connsiteX2" fmla="*/ 10000 w 10036"/>
              <a:gd name="connsiteY2" fmla="*/ 10114 h 10114"/>
              <a:gd name="connsiteX3" fmla="*/ 9906 w 10036"/>
              <a:gd name="connsiteY3" fmla="*/ 8911 h 10114"/>
              <a:gd name="connsiteX4" fmla="*/ 500 w 10036"/>
              <a:gd name="connsiteY4" fmla="*/ 8815 h 10114"/>
              <a:gd name="connsiteX0" fmla="*/ 500 w 9965"/>
              <a:gd name="connsiteY0" fmla="*/ 8815 h 8911"/>
              <a:gd name="connsiteX1" fmla="*/ 36 w 9965"/>
              <a:gd name="connsiteY1" fmla="*/ 0 h 8911"/>
              <a:gd name="connsiteX2" fmla="*/ 8860 w 9965"/>
              <a:gd name="connsiteY2" fmla="*/ 8859 h 8911"/>
              <a:gd name="connsiteX3" fmla="*/ 9906 w 9965"/>
              <a:gd name="connsiteY3" fmla="*/ 8911 h 8911"/>
              <a:gd name="connsiteX4" fmla="*/ 500 w 9965"/>
              <a:gd name="connsiteY4" fmla="*/ 8815 h 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5" h="8911">
                <a:moveTo>
                  <a:pt x="500" y="8815"/>
                </a:moveTo>
                <a:cubicBezTo>
                  <a:pt x="726" y="4986"/>
                  <a:pt x="-190" y="3828"/>
                  <a:pt x="36" y="0"/>
                </a:cubicBezTo>
                <a:lnTo>
                  <a:pt x="8860" y="8859"/>
                </a:lnTo>
                <a:cubicBezTo>
                  <a:pt x="8449" y="8876"/>
                  <a:pt x="10317" y="8894"/>
                  <a:pt x="9906" y="8911"/>
                </a:cubicBezTo>
                <a:lnTo>
                  <a:pt x="500" y="88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27" name="Rounded Rectangle 26"/>
          <p:cNvSpPr/>
          <p:nvPr/>
        </p:nvSpPr>
        <p:spPr>
          <a:xfrm>
            <a:off x="1143003" y="1347489"/>
            <a:ext cx="1888433" cy="1062244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28" name="Rectangle 5"/>
          <p:cNvSpPr/>
          <p:nvPr/>
        </p:nvSpPr>
        <p:spPr>
          <a:xfrm>
            <a:off x="1143003" y="1843977"/>
            <a:ext cx="1888433" cy="1404156"/>
          </a:xfrm>
          <a:custGeom>
            <a:avLst/>
            <a:gdLst/>
            <a:ahLst/>
            <a:cxnLst/>
            <a:rect l="l" t="t" r="r" b="b"/>
            <a:pathLst>
              <a:path w="1520250" h="1832091">
                <a:moveTo>
                  <a:pt x="1200837" y="1412248"/>
                </a:moveTo>
                <a:lnTo>
                  <a:pt x="1192508" y="1832091"/>
                </a:lnTo>
                <a:lnTo>
                  <a:pt x="335208" y="1597662"/>
                </a:lnTo>
                <a:close/>
                <a:moveTo>
                  <a:pt x="0" y="0"/>
                </a:moveTo>
                <a:lnTo>
                  <a:pt x="1520250" y="0"/>
                </a:lnTo>
                <a:lnTo>
                  <a:pt x="1520250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Cc</a:t>
            </a:r>
          </a:p>
        </p:txBody>
      </p:sp>
      <p:sp>
        <p:nvSpPr>
          <p:cNvPr id="29" name="Flowchart: Extract 6"/>
          <p:cNvSpPr/>
          <p:nvPr/>
        </p:nvSpPr>
        <p:spPr>
          <a:xfrm rot="5400000">
            <a:off x="2149241" y="2226312"/>
            <a:ext cx="248181" cy="1479118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5132"/>
              <a:gd name="connsiteY0" fmla="*/ 14190 h 14190"/>
              <a:gd name="connsiteX1" fmla="*/ 132 w 5132"/>
              <a:gd name="connsiteY1" fmla="*/ 0 h 14190"/>
              <a:gd name="connsiteX2" fmla="*/ 5132 w 5132"/>
              <a:gd name="connsiteY2" fmla="*/ 10000 h 14190"/>
              <a:gd name="connsiteX3" fmla="*/ 0 w 5132"/>
              <a:gd name="connsiteY3" fmla="*/ 14190 h 14190"/>
              <a:gd name="connsiteX0" fmla="*/ 0 w 10000"/>
              <a:gd name="connsiteY0" fmla="*/ 9463 h 9463"/>
              <a:gd name="connsiteX1" fmla="*/ 257 w 10000"/>
              <a:gd name="connsiteY1" fmla="*/ 0 h 9463"/>
              <a:gd name="connsiteX2" fmla="*/ 10000 w 10000"/>
              <a:gd name="connsiteY2" fmla="*/ 7047 h 9463"/>
              <a:gd name="connsiteX3" fmla="*/ 0 w 10000"/>
              <a:gd name="connsiteY3" fmla="*/ 9463 h 9463"/>
              <a:gd name="connsiteX0" fmla="*/ 0 w 3608"/>
              <a:gd name="connsiteY0" fmla="*/ 10000 h 10189"/>
              <a:gd name="connsiteX1" fmla="*/ 257 w 3608"/>
              <a:gd name="connsiteY1" fmla="*/ 0 h 10189"/>
              <a:gd name="connsiteX2" fmla="*/ 3608 w 3608"/>
              <a:gd name="connsiteY2" fmla="*/ 10189 h 10189"/>
              <a:gd name="connsiteX3" fmla="*/ 0 w 3608"/>
              <a:gd name="connsiteY3" fmla="*/ 10000 h 10189"/>
              <a:gd name="connsiteX0" fmla="*/ 0 w 10000"/>
              <a:gd name="connsiteY0" fmla="*/ 8701 h 8886"/>
              <a:gd name="connsiteX1" fmla="*/ 712 w 10000"/>
              <a:gd name="connsiteY1" fmla="*/ 0 h 8886"/>
              <a:gd name="connsiteX2" fmla="*/ 10000 w 10000"/>
              <a:gd name="connsiteY2" fmla="*/ 8886 h 8886"/>
              <a:gd name="connsiteX3" fmla="*/ 0 w 10000"/>
              <a:gd name="connsiteY3" fmla="*/ 8701 h 8886"/>
              <a:gd name="connsiteX0" fmla="*/ 526 w 10526"/>
              <a:gd name="connsiteY0" fmla="*/ 9408 h 9616"/>
              <a:gd name="connsiteX1" fmla="*/ 38 w 10526"/>
              <a:gd name="connsiteY1" fmla="*/ 0 h 9616"/>
              <a:gd name="connsiteX2" fmla="*/ 10526 w 10526"/>
              <a:gd name="connsiteY2" fmla="*/ 9616 h 9616"/>
              <a:gd name="connsiteX3" fmla="*/ 526 w 10526"/>
              <a:gd name="connsiteY3" fmla="*/ 9408 h 9616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500 w 10000"/>
              <a:gd name="connsiteY3" fmla="*/ 9898 h 10114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9898 h 10114"/>
              <a:gd name="connsiteX0" fmla="*/ 500 w 10000"/>
              <a:gd name="connsiteY0" fmla="*/ 8815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8815 h 10114"/>
              <a:gd name="connsiteX0" fmla="*/ 500 w 10036"/>
              <a:gd name="connsiteY0" fmla="*/ 8815 h 10114"/>
              <a:gd name="connsiteX1" fmla="*/ 36 w 10036"/>
              <a:gd name="connsiteY1" fmla="*/ 0 h 10114"/>
              <a:gd name="connsiteX2" fmla="*/ 10000 w 10036"/>
              <a:gd name="connsiteY2" fmla="*/ 10114 h 10114"/>
              <a:gd name="connsiteX3" fmla="*/ 9906 w 10036"/>
              <a:gd name="connsiteY3" fmla="*/ 8911 h 10114"/>
              <a:gd name="connsiteX4" fmla="*/ 500 w 10036"/>
              <a:gd name="connsiteY4" fmla="*/ 8815 h 10114"/>
              <a:gd name="connsiteX0" fmla="*/ 500 w 9965"/>
              <a:gd name="connsiteY0" fmla="*/ 8815 h 8911"/>
              <a:gd name="connsiteX1" fmla="*/ 36 w 9965"/>
              <a:gd name="connsiteY1" fmla="*/ 0 h 8911"/>
              <a:gd name="connsiteX2" fmla="*/ 8860 w 9965"/>
              <a:gd name="connsiteY2" fmla="*/ 8859 h 8911"/>
              <a:gd name="connsiteX3" fmla="*/ 9906 w 9965"/>
              <a:gd name="connsiteY3" fmla="*/ 8911 h 8911"/>
              <a:gd name="connsiteX4" fmla="*/ 500 w 9965"/>
              <a:gd name="connsiteY4" fmla="*/ 8815 h 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5" h="8911">
                <a:moveTo>
                  <a:pt x="500" y="8815"/>
                </a:moveTo>
                <a:cubicBezTo>
                  <a:pt x="726" y="4986"/>
                  <a:pt x="-190" y="3828"/>
                  <a:pt x="36" y="0"/>
                </a:cubicBezTo>
                <a:lnTo>
                  <a:pt x="8860" y="8859"/>
                </a:lnTo>
                <a:cubicBezTo>
                  <a:pt x="8449" y="8876"/>
                  <a:pt x="10317" y="8894"/>
                  <a:pt x="9906" y="8911"/>
                </a:cubicBezTo>
                <a:lnTo>
                  <a:pt x="500" y="88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33" name="Flowchart: Extract 6"/>
          <p:cNvSpPr/>
          <p:nvPr/>
        </p:nvSpPr>
        <p:spPr>
          <a:xfrm rot="5400000">
            <a:off x="1231151" y="4191669"/>
            <a:ext cx="248181" cy="1479118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5132"/>
              <a:gd name="connsiteY0" fmla="*/ 14190 h 14190"/>
              <a:gd name="connsiteX1" fmla="*/ 132 w 5132"/>
              <a:gd name="connsiteY1" fmla="*/ 0 h 14190"/>
              <a:gd name="connsiteX2" fmla="*/ 5132 w 5132"/>
              <a:gd name="connsiteY2" fmla="*/ 10000 h 14190"/>
              <a:gd name="connsiteX3" fmla="*/ 0 w 5132"/>
              <a:gd name="connsiteY3" fmla="*/ 14190 h 14190"/>
              <a:gd name="connsiteX0" fmla="*/ 0 w 10000"/>
              <a:gd name="connsiteY0" fmla="*/ 9463 h 9463"/>
              <a:gd name="connsiteX1" fmla="*/ 257 w 10000"/>
              <a:gd name="connsiteY1" fmla="*/ 0 h 9463"/>
              <a:gd name="connsiteX2" fmla="*/ 10000 w 10000"/>
              <a:gd name="connsiteY2" fmla="*/ 7047 h 9463"/>
              <a:gd name="connsiteX3" fmla="*/ 0 w 10000"/>
              <a:gd name="connsiteY3" fmla="*/ 9463 h 9463"/>
              <a:gd name="connsiteX0" fmla="*/ 0 w 3608"/>
              <a:gd name="connsiteY0" fmla="*/ 10000 h 10189"/>
              <a:gd name="connsiteX1" fmla="*/ 257 w 3608"/>
              <a:gd name="connsiteY1" fmla="*/ 0 h 10189"/>
              <a:gd name="connsiteX2" fmla="*/ 3608 w 3608"/>
              <a:gd name="connsiteY2" fmla="*/ 10189 h 10189"/>
              <a:gd name="connsiteX3" fmla="*/ 0 w 3608"/>
              <a:gd name="connsiteY3" fmla="*/ 10000 h 10189"/>
              <a:gd name="connsiteX0" fmla="*/ 0 w 10000"/>
              <a:gd name="connsiteY0" fmla="*/ 8701 h 8886"/>
              <a:gd name="connsiteX1" fmla="*/ 712 w 10000"/>
              <a:gd name="connsiteY1" fmla="*/ 0 h 8886"/>
              <a:gd name="connsiteX2" fmla="*/ 10000 w 10000"/>
              <a:gd name="connsiteY2" fmla="*/ 8886 h 8886"/>
              <a:gd name="connsiteX3" fmla="*/ 0 w 10000"/>
              <a:gd name="connsiteY3" fmla="*/ 8701 h 8886"/>
              <a:gd name="connsiteX0" fmla="*/ 526 w 10526"/>
              <a:gd name="connsiteY0" fmla="*/ 9408 h 9616"/>
              <a:gd name="connsiteX1" fmla="*/ 38 w 10526"/>
              <a:gd name="connsiteY1" fmla="*/ 0 h 9616"/>
              <a:gd name="connsiteX2" fmla="*/ 10526 w 10526"/>
              <a:gd name="connsiteY2" fmla="*/ 9616 h 9616"/>
              <a:gd name="connsiteX3" fmla="*/ 526 w 10526"/>
              <a:gd name="connsiteY3" fmla="*/ 9408 h 9616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500 w 10000"/>
              <a:gd name="connsiteY3" fmla="*/ 9898 h 10114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9898 h 10114"/>
              <a:gd name="connsiteX0" fmla="*/ 500 w 10000"/>
              <a:gd name="connsiteY0" fmla="*/ 8815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8815 h 10114"/>
              <a:gd name="connsiteX0" fmla="*/ 500 w 10036"/>
              <a:gd name="connsiteY0" fmla="*/ 8815 h 10114"/>
              <a:gd name="connsiteX1" fmla="*/ 36 w 10036"/>
              <a:gd name="connsiteY1" fmla="*/ 0 h 10114"/>
              <a:gd name="connsiteX2" fmla="*/ 10000 w 10036"/>
              <a:gd name="connsiteY2" fmla="*/ 10114 h 10114"/>
              <a:gd name="connsiteX3" fmla="*/ 9906 w 10036"/>
              <a:gd name="connsiteY3" fmla="*/ 8911 h 10114"/>
              <a:gd name="connsiteX4" fmla="*/ 500 w 10036"/>
              <a:gd name="connsiteY4" fmla="*/ 8815 h 10114"/>
              <a:gd name="connsiteX0" fmla="*/ 500 w 9965"/>
              <a:gd name="connsiteY0" fmla="*/ 8815 h 8911"/>
              <a:gd name="connsiteX1" fmla="*/ 36 w 9965"/>
              <a:gd name="connsiteY1" fmla="*/ 0 h 8911"/>
              <a:gd name="connsiteX2" fmla="*/ 8860 w 9965"/>
              <a:gd name="connsiteY2" fmla="*/ 8859 h 8911"/>
              <a:gd name="connsiteX3" fmla="*/ 9906 w 9965"/>
              <a:gd name="connsiteY3" fmla="*/ 8911 h 8911"/>
              <a:gd name="connsiteX4" fmla="*/ 500 w 9965"/>
              <a:gd name="connsiteY4" fmla="*/ 8815 h 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5" h="8911">
                <a:moveTo>
                  <a:pt x="500" y="8815"/>
                </a:moveTo>
                <a:cubicBezTo>
                  <a:pt x="726" y="4986"/>
                  <a:pt x="-190" y="3828"/>
                  <a:pt x="36" y="0"/>
                </a:cubicBezTo>
                <a:lnTo>
                  <a:pt x="8860" y="8859"/>
                </a:lnTo>
                <a:cubicBezTo>
                  <a:pt x="8449" y="8876"/>
                  <a:pt x="10317" y="8894"/>
                  <a:pt x="9906" y="8911"/>
                </a:cubicBezTo>
                <a:lnTo>
                  <a:pt x="500" y="88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799802" y="3273340"/>
            <a:ext cx="0" cy="374702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8000" y="1332952"/>
            <a:ext cx="0" cy="374702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67200" y="1386958"/>
            <a:ext cx="0" cy="374702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210050" y="3385180"/>
            <a:ext cx="0" cy="374702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752600" y="1386958"/>
            <a:ext cx="0" cy="374702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809750" y="3385180"/>
            <a:ext cx="0" cy="374702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08304" y="1369245"/>
            <a:ext cx="356188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9901" y="1369245"/>
            <a:ext cx="356188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29607" y="1369245"/>
            <a:ext cx="356188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40551" y="3381840"/>
            <a:ext cx="356188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49317" y="3431163"/>
            <a:ext cx="356188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52453" y="3270000"/>
            <a:ext cx="356188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33719" y="1383618"/>
            <a:ext cx="535724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th-TH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แม่</a:t>
            </a:r>
            <a:endParaRPr lang="en-US" sz="2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48268" y="1838748"/>
            <a:ext cx="1959244" cy="78483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อุดรโมเดล  </a:t>
            </a:r>
          </a:p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หนองหานโมเดล</a:t>
            </a:r>
          </a:p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หนองบัวลำภูโมเดล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09985" y="1347033"/>
            <a:ext cx="1032655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th-TH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ปฐมวัย</a:t>
            </a:r>
            <a:endParaRPr lang="en-US" sz="2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22815" y="1369245"/>
            <a:ext cx="857927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th-TH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จมน้ำ</a:t>
            </a:r>
            <a:endParaRPr lang="en-US" sz="2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83056" y="3367736"/>
            <a:ext cx="774571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NCD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933156" y="3287874"/>
            <a:ext cx="736099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EOC</a:t>
            </a:r>
          </a:p>
        </p:txBody>
      </p:sp>
      <p:sp>
        <p:nvSpPr>
          <p:cNvPr id="47" name="Rectangle 48"/>
          <p:cNvSpPr/>
          <p:nvPr/>
        </p:nvSpPr>
        <p:spPr>
          <a:xfrm>
            <a:off x="3600452" y="1857484"/>
            <a:ext cx="1926533" cy="101566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อุดรธานี  </a:t>
            </a:r>
          </a:p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บึงกาฬ </a:t>
            </a:r>
          </a:p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นครพนม</a:t>
            </a:r>
          </a:p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สกลนคร</a:t>
            </a:r>
            <a:endParaRPr lang="en-US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Rectangle 48"/>
          <p:cNvSpPr/>
          <p:nvPr/>
        </p:nvSpPr>
        <p:spPr>
          <a:xfrm>
            <a:off x="6307851" y="1923678"/>
            <a:ext cx="1752784" cy="55399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อุดรธานี  (สพป.)</a:t>
            </a:r>
          </a:p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สกลนคร</a:t>
            </a:r>
          </a:p>
        </p:txBody>
      </p:sp>
      <p:sp>
        <p:nvSpPr>
          <p:cNvPr id="61" name="Rectangle 48"/>
          <p:cNvSpPr/>
          <p:nvPr/>
        </p:nvSpPr>
        <p:spPr>
          <a:xfrm>
            <a:off x="1208304" y="3877312"/>
            <a:ext cx="1752784" cy="55399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อุดรธานี  </a:t>
            </a:r>
          </a:p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สกลนคร</a:t>
            </a:r>
          </a:p>
        </p:txBody>
      </p:sp>
      <p:sp>
        <p:nvSpPr>
          <p:cNvPr id="62" name="Rectangle 48"/>
          <p:cNvSpPr/>
          <p:nvPr/>
        </p:nvSpPr>
        <p:spPr>
          <a:xfrm>
            <a:off x="2394624" y="3831746"/>
            <a:ext cx="1752784" cy="101566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หนองบัวลำภู</a:t>
            </a:r>
          </a:p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หนองคาย</a:t>
            </a:r>
          </a:p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อุดรธานี (บ้าน</a:t>
            </a:r>
            <a:r>
              <a:rPr lang="th-TH" sz="1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ดุง</a:t>
            </a:r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endParaRPr lang="en-US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Rectangle 48"/>
          <p:cNvSpPr/>
          <p:nvPr/>
        </p:nvSpPr>
        <p:spPr>
          <a:xfrm>
            <a:off x="7104273" y="3836079"/>
            <a:ext cx="1752784" cy="55399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หนองบัวลำภู</a:t>
            </a:r>
          </a:p>
          <a:p>
            <a:endParaRPr lang="en-US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ibbon ลง 4"/>
          <p:cNvSpPr/>
          <p:nvPr/>
        </p:nvSpPr>
        <p:spPr>
          <a:xfrm>
            <a:off x="2400105" y="148668"/>
            <a:ext cx="4327224" cy="937919"/>
          </a:xfrm>
          <a:prstGeom prst="ribb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Best Practice</a:t>
            </a:r>
            <a:endParaRPr lang="th-TH" sz="21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47654" y="3476472"/>
            <a:ext cx="1888433" cy="1062244"/>
          </a:xfrm>
          <a:prstGeom prst="roundRect">
            <a:avLst/>
          </a:prstGeom>
          <a:solidFill>
            <a:srgbClr val="FFC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57" name="Rectangle 5"/>
          <p:cNvSpPr/>
          <p:nvPr/>
        </p:nvSpPr>
        <p:spPr>
          <a:xfrm>
            <a:off x="247654" y="3810285"/>
            <a:ext cx="1888433" cy="1415394"/>
          </a:xfrm>
          <a:custGeom>
            <a:avLst/>
            <a:gdLst/>
            <a:ahLst/>
            <a:cxnLst/>
            <a:rect l="l" t="t" r="r" b="b"/>
            <a:pathLst>
              <a:path w="1520250" h="1832091">
                <a:moveTo>
                  <a:pt x="1200837" y="1412248"/>
                </a:moveTo>
                <a:lnTo>
                  <a:pt x="1192508" y="1832091"/>
                </a:lnTo>
                <a:lnTo>
                  <a:pt x="335208" y="1597662"/>
                </a:lnTo>
                <a:close/>
                <a:moveTo>
                  <a:pt x="0" y="0"/>
                </a:moveTo>
                <a:lnTo>
                  <a:pt x="1520250" y="0"/>
                </a:lnTo>
                <a:lnTo>
                  <a:pt x="1520250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cxnSp>
        <p:nvCxnSpPr>
          <p:cNvPr id="59" name="Straight Connector 58"/>
          <p:cNvCxnSpPr/>
          <p:nvPr/>
        </p:nvCxnSpPr>
        <p:spPr>
          <a:xfrm>
            <a:off x="952501" y="3461935"/>
            <a:ext cx="0" cy="374702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83301" y="3458595"/>
            <a:ext cx="356188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195525" y="3458595"/>
            <a:ext cx="675185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RTI</a:t>
            </a:r>
          </a:p>
        </p:txBody>
      </p:sp>
      <p:sp>
        <p:nvSpPr>
          <p:cNvPr id="66" name="Rectangle 48"/>
          <p:cNvSpPr/>
          <p:nvPr/>
        </p:nvSpPr>
        <p:spPr>
          <a:xfrm>
            <a:off x="351057" y="3954065"/>
            <a:ext cx="1752784" cy="55399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อุดรธานี  </a:t>
            </a:r>
          </a:p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สกลนคร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4480028" y="3327834"/>
            <a:ext cx="1888433" cy="10622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68" name="Rectangle 5"/>
          <p:cNvSpPr/>
          <p:nvPr/>
        </p:nvSpPr>
        <p:spPr>
          <a:xfrm>
            <a:off x="4489297" y="3723934"/>
            <a:ext cx="1888433" cy="1361468"/>
          </a:xfrm>
          <a:custGeom>
            <a:avLst/>
            <a:gdLst/>
            <a:ahLst/>
            <a:cxnLst/>
            <a:rect l="l" t="t" r="r" b="b"/>
            <a:pathLst>
              <a:path w="1520250" h="1832091">
                <a:moveTo>
                  <a:pt x="1200837" y="1412248"/>
                </a:moveTo>
                <a:lnTo>
                  <a:pt x="1192508" y="1832091"/>
                </a:lnTo>
                <a:lnTo>
                  <a:pt x="335208" y="1597662"/>
                </a:lnTo>
                <a:close/>
                <a:moveTo>
                  <a:pt x="0" y="0"/>
                </a:moveTo>
                <a:lnTo>
                  <a:pt x="1520250" y="0"/>
                </a:lnTo>
                <a:lnTo>
                  <a:pt x="1520250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69" name="Flowchart: Extract 6"/>
          <p:cNvSpPr/>
          <p:nvPr/>
        </p:nvSpPr>
        <p:spPr>
          <a:xfrm rot="5400000">
            <a:off x="5269150" y="4093452"/>
            <a:ext cx="216026" cy="1479118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5132"/>
              <a:gd name="connsiteY0" fmla="*/ 14190 h 14190"/>
              <a:gd name="connsiteX1" fmla="*/ 132 w 5132"/>
              <a:gd name="connsiteY1" fmla="*/ 0 h 14190"/>
              <a:gd name="connsiteX2" fmla="*/ 5132 w 5132"/>
              <a:gd name="connsiteY2" fmla="*/ 10000 h 14190"/>
              <a:gd name="connsiteX3" fmla="*/ 0 w 5132"/>
              <a:gd name="connsiteY3" fmla="*/ 14190 h 14190"/>
              <a:gd name="connsiteX0" fmla="*/ 0 w 10000"/>
              <a:gd name="connsiteY0" fmla="*/ 9463 h 9463"/>
              <a:gd name="connsiteX1" fmla="*/ 257 w 10000"/>
              <a:gd name="connsiteY1" fmla="*/ 0 h 9463"/>
              <a:gd name="connsiteX2" fmla="*/ 10000 w 10000"/>
              <a:gd name="connsiteY2" fmla="*/ 7047 h 9463"/>
              <a:gd name="connsiteX3" fmla="*/ 0 w 10000"/>
              <a:gd name="connsiteY3" fmla="*/ 9463 h 9463"/>
              <a:gd name="connsiteX0" fmla="*/ 0 w 3608"/>
              <a:gd name="connsiteY0" fmla="*/ 10000 h 10189"/>
              <a:gd name="connsiteX1" fmla="*/ 257 w 3608"/>
              <a:gd name="connsiteY1" fmla="*/ 0 h 10189"/>
              <a:gd name="connsiteX2" fmla="*/ 3608 w 3608"/>
              <a:gd name="connsiteY2" fmla="*/ 10189 h 10189"/>
              <a:gd name="connsiteX3" fmla="*/ 0 w 3608"/>
              <a:gd name="connsiteY3" fmla="*/ 10000 h 10189"/>
              <a:gd name="connsiteX0" fmla="*/ 0 w 10000"/>
              <a:gd name="connsiteY0" fmla="*/ 8701 h 8886"/>
              <a:gd name="connsiteX1" fmla="*/ 712 w 10000"/>
              <a:gd name="connsiteY1" fmla="*/ 0 h 8886"/>
              <a:gd name="connsiteX2" fmla="*/ 10000 w 10000"/>
              <a:gd name="connsiteY2" fmla="*/ 8886 h 8886"/>
              <a:gd name="connsiteX3" fmla="*/ 0 w 10000"/>
              <a:gd name="connsiteY3" fmla="*/ 8701 h 8886"/>
              <a:gd name="connsiteX0" fmla="*/ 526 w 10526"/>
              <a:gd name="connsiteY0" fmla="*/ 9408 h 9616"/>
              <a:gd name="connsiteX1" fmla="*/ 38 w 10526"/>
              <a:gd name="connsiteY1" fmla="*/ 0 h 9616"/>
              <a:gd name="connsiteX2" fmla="*/ 10526 w 10526"/>
              <a:gd name="connsiteY2" fmla="*/ 9616 h 9616"/>
              <a:gd name="connsiteX3" fmla="*/ 526 w 10526"/>
              <a:gd name="connsiteY3" fmla="*/ 9408 h 9616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500 w 10000"/>
              <a:gd name="connsiteY3" fmla="*/ 9898 h 10114"/>
              <a:gd name="connsiteX0" fmla="*/ 500 w 10000"/>
              <a:gd name="connsiteY0" fmla="*/ 9898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9898 h 10114"/>
              <a:gd name="connsiteX0" fmla="*/ 500 w 10000"/>
              <a:gd name="connsiteY0" fmla="*/ 8815 h 10114"/>
              <a:gd name="connsiteX1" fmla="*/ 36 w 10000"/>
              <a:gd name="connsiteY1" fmla="*/ 0 h 10114"/>
              <a:gd name="connsiteX2" fmla="*/ 10000 w 10000"/>
              <a:gd name="connsiteY2" fmla="*/ 10114 h 10114"/>
              <a:gd name="connsiteX3" fmla="*/ 9621 w 10000"/>
              <a:gd name="connsiteY3" fmla="*/ 9823 h 10114"/>
              <a:gd name="connsiteX4" fmla="*/ 500 w 10000"/>
              <a:gd name="connsiteY4" fmla="*/ 8815 h 10114"/>
              <a:gd name="connsiteX0" fmla="*/ 500 w 10036"/>
              <a:gd name="connsiteY0" fmla="*/ 8815 h 10114"/>
              <a:gd name="connsiteX1" fmla="*/ 36 w 10036"/>
              <a:gd name="connsiteY1" fmla="*/ 0 h 10114"/>
              <a:gd name="connsiteX2" fmla="*/ 10000 w 10036"/>
              <a:gd name="connsiteY2" fmla="*/ 10114 h 10114"/>
              <a:gd name="connsiteX3" fmla="*/ 9906 w 10036"/>
              <a:gd name="connsiteY3" fmla="*/ 8911 h 10114"/>
              <a:gd name="connsiteX4" fmla="*/ 500 w 10036"/>
              <a:gd name="connsiteY4" fmla="*/ 8815 h 10114"/>
              <a:gd name="connsiteX0" fmla="*/ 500 w 9965"/>
              <a:gd name="connsiteY0" fmla="*/ 8815 h 8911"/>
              <a:gd name="connsiteX1" fmla="*/ 36 w 9965"/>
              <a:gd name="connsiteY1" fmla="*/ 0 h 8911"/>
              <a:gd name="connsiteX2" fmla="*/ 8860 w 9965"/>
              <a:gd name="connsiteY2" fmla="*/ 8859 h 8911"/>
              <a:gd name="connsiteX3" fmla="*/ 9906 w 9965"/>
              <a:gd name="connsiteY3" fmla="*/ 8911 h 8911"/>
              <a:gd name="connsiteX4" fmla="*/ 500 w 9965"/>
              <a:gd name="connsiteY4" fmla="*/ 8815 h 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5" h="8911">
                <a:moveTo>
                  <a:pt x="500" y="8815"/>
                </a:moveTo>
                <a:cubicBezTo>
                  <a:pt x="726" y="4986"/>
                  <a:pt x="-190" y="3828"/>
                  <a:pt x="36" y="0"/>
                </a:cubicBezTo>
                <a:lnTo>
                  <a:pt x="8860" y="8859"/>
                </a:lnTo>
                <a:cubicBezTo>
                  <a:pt x="8449" y="8876"/>
                  <a:pt x="10317" y="8894"/>
                  <a:pt x="9906" y="8911"/>
                </a:cubicBezTo>
                <a:lnTo>
                  <a:pt x="500" y="88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100"/>
          </a:p>
        </p:txBody>
      </p:sp>
      <p:sp>
        <p:nvSpPr>
          <p:cNvPr id="70" name="TextBox 69"/>
          <p:cNvSpPr txBox="1"/>
          <p:nvPr/>
        </p:nvSpPr>
        <p:spPr>
          <a:xfrm>
            <a:off x="4717260" y="3334779"/>
            <a:ext cx="356188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953282" y="3354168"/>
            <a:ext cx="1526380" cy="41549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th-TH" sz="2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สิ่งแวดล้อม</a:t>
            </a:r>
            <a:endParaRPr lang="en-US" sz="2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2" name="Rectangle 48"/>
          <p:cNvSpPr/>
          <p:nvPr/>
        </p:nvSpPr>
        <p:spPr>
          <a:xfrm>
            <a:off x="4638516" y="3850670"/>
            <a:ext cx="1752784" cy="55399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สกลนคร</a:t>
            </a:r>
          </a:p>
          <a:p>
            <a:endParaRPr lang="en-US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72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exagon 22"/>
          <p:cNvSpPr/>
          <p:nvPr/>
        </p:nvSpPr>
        <p:spPr>
          <a:xfrm>
            <a:off x="791580" y="3867895"/>
            <a:ext cx="1804408" cy="1196060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 algn="ctr"/>
            <a:r>
              <a:rPr lang="th-TH" sz="1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ผลลัพธ์ยังไม่ได้ตามเป้า</a:t>
            </a:r>
          </a:p>
        </p:txBody>
      </p:sp>
      <p:sp>
        <p:nvSpPr>
          <p:cNvPr id="22" name="Hexagon 21"/>
          <p:cNvSpPr/>
          <p:nvPr/>
        </p:nvSpPr>
        <p:spPr>
          <a:xfrm>
            <a:off x="791580" y="2409733"/>
            <a:ext cx="1804408" cy="1196060"/>
          </a:xfrm>
          <a:prstGeom prst="hexagon">
            <a:avLst/>
          </a:prstGeom>
          <a:solidFill>
            <a:srgbClr val="FF66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/>
            <a:r>
              <a:rPr lang="th-TH" sz="1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กระบวนการดี /รอการประเมินผล</a:t>
            </a:r>
          </a:p>
        </p:txBody>
      </p:sp>
      <p:sp>
        <p:nvSpPr>
          <p:cNvPr id="9" name="Hexagon 8"/>
          <p:cNvSpPr/>
          <p:nvPr/>
        </p:nvSpPr>
        <p:spPr>
          <a:xfrm>
            <a:off x="3167844" y="4035798"/>
            <a:ext cx="2497690" cy="860255"/>
          </a:xfrm>
          <a:custGeom>
            <a:avLst/>
            <a:gdLst/>
            <a:ahLst/>
            <a:cxnLst/>
            <a:rect l="l" t="t" r="r" b="b"/>
            <a:pathLst>
              <a:path w="3420079" h="1781504">
                <a:moveTo>
                  <a:pt x="0" y="1773621"/>
                </a:moveTo>
                <a:lnTo>
                  <a:pt x="41387" y="1773621"/>
                </a:lnTo>
                <a:lnTo>
                  <a:pt x="37445" y="1781504"/>
                </a:lnTo>
                <a:lnTo>
                  <a:pt x="0" y="1781504"/>
                </a:lnTo>
                <a:close/>
                <a:moveTo>
                  <a:pt x="0" y="0"/>
                </a:moveTo>
                <a:lnTo>
                  <a:pt x="1806084" y="0"/>
                </a:lnTo>
                <a:lnTo>
                  <a:pt x="2533269" y="0"/>
                </a:lnTo>
                <a:lnTo>
                  <a:pt x="2976674" y="0"/>
                </a:lnTo>
                <a:lnTo>
                  <a:pt x="3420079" y="886811"/>
                </a:lnTo>
                <a:lnTo>
                  <a:pt x="2976674" y="1773621"/>
                </a:lnTo>
                <a:lnTo>
                  <a:pt x="2533269" y="1773621"/>
                </a:lnTo>
                <a:lnTo>
                  <a:pt x="1806084" y="1773621"/>
                </a:lnTo>
                <a:lnTo>
                  <a:pt x="41387" y="1773621"/>
                </a:lnTo>
                <a:lnTo>
                  <a:pt x="480850" y="894694"/>
                </a:lnTo>
                <a:lnTo>
                  <a:pt x="37445" y="7883"/>
                </a:lnTo>
                <a:lnTo>
                  <a:pt x="0" y="788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- RTI</a:t>
            </a:r>
          </a:p>
          <a:p>
            <a:r>
              <a:rPr lang="en-US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- </a:t>
            </a:r>
            <a:r>
              <a:rPr lang="th-TH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อัตราส่วนมารดาตาย</a:t>
            </a:r>
          </a:p>
          <a:p>
            <a:r>
              <a:rPr lang="th-TH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- พัฒนาการสมวัย</a:t>
            </a:r>
          </a:p>
          <a:p>
            <a:r>
              <a:rPr lang="th-TH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- สูงดีสมส่วน</a:t>
            </a:r>
            <a:endParaRPr lang="en-US" sz="15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0162" y="4035796"/>
            <a:ext cx="2592288" cy="860255"/>
          </a:xfrm>
          <a:custGeom>
            <a:avLst/>
            <a:gdLst/>
            <a:ahLst/>
            <a:cxnLst/>
            <a:rect l="l" t="t" r="r" b="b"/>
            <a:pathLst>
              <a:path w="2057400" h="1773621">
                <a:moveTo>
                  <a:pt x="89996" y="0"/>
                </a:moveTo>
                <a:lnTo>
                  <a:pt x="2057400" y="0"/>
                </a:lnTo>
                <a:lnTo>
                  <a:pt x="2057400" y="1773621"/>
                </a:lnTo>
                <a:lnTo>
                  <a:pt x="0" y="1773621"/>
                </a:lnTo>
                <a:lnTo>
                  <a:pt x="0" y="1773620"/>
                </a:lnTo>
                <a:lnTo>
                  <a:pt x="89995" y="1773620"/>
                </a:lnTo>
                <a:lnTo>
                  <a:pt x="533400" y="88681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 algn="ctr"/>
            <a:r>
              <a:rPr lang="th-TH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เร่งรัดพัฒนา</a:t>
            </a:r>
          </a:p>
        </p:txBody>
      </p:sp>
      <p:sp>
        <p:nvSpPr>
          <p:cNvPr id="17" name="Hexagon 8"/>
          <p:cNvSpPr/>
          <p:nvPr/>
        </p:nvSpPr>
        <p:spPr>
          <a:xfrm>
            <a:off x="3059832" y="2577636"/>
            <a:ext cx="2497690" cy="860255"/>
          </a:xfrm>
          <a:custGeom>
            <a:avLst/>
            <a:gdLst/>
            <a:ahLst/>
            <a:cxnLst/>
            <a:rect l="l" t="t" r="r" b="b"/>
            <a:pathLst>
              <a:path w="3420079" h="1781504">
                <a:moveTo>
                  <a:pt x="0" y="1773621"/>
                </a:moveTo>
                <a:lnTo>
                  <a:pt x="41387" y="1773621"/>
                </a:lnTo>
                <a:lnTo>
                  <a:pt x="37445" y="1781504"/>
                </a:lnTo>
                <a:lnTo>
                  <a:pt x="0" y="1781504"/>
                </a:lnTo>
                <a:close/>
                <a:moveTo>
                  <a:pt x="0" y="0"/>
                </a:moveTo>
                <a:lnTo>
                  <a:pt x="1806084" y="0"/>
                </a:lnTo>
                <a:lnTo>
                  <a:pt x="2533269" y="0"/>
                </a:lnTo>
                <a:lnTo>
                  <a:pt x="2976674" y="0"/>
                </a:lnTo>
                <a:lnTo>
                  <a:pt x="3420079" y="886811"/>
                </a:lnTo>
                <a:lnTo>
                  <a:pt x="2976674" y="1773621"/>
                </a:lnTo>
                <a:lnTo>
                  <a:pt x="2533269" y="1773621"/>
                </a:lnTo>
                <a:lnTo>
                  <a:pt x="1806084" y="1773621"/>
                </a:lnTo>
                <a:lnTo>
                  <a:pt x="41387" y="1773621"/>
                </a:lnTo>
                <a:lnTo>
                  <a:pt x="480850" y="894694"/>
                </a:lnTo>
                <a:lnTo>
                  <a:pt x="37445" y="7883"/>
                </a:lnTo>
                <a:lnTo>
                  <a:pt x="0" y="7883"/>
                </a:lnTo>
                <a:close/>
              </a:path>
            </a:pathLst>
          </a:custGeom>
          <a:solidFill>
            <a:srgbClr val="FF99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NCD</a:t>
            </a:r>
          </a:p>
        </p:txBody>
      </p:sp>
      <p:sp>
        <p:nvSpPr>
          <p:cNvPr id="18" name="Rectangle 9"/>
          <p:cNvSpPr/>
          <p:nvPr/>
        </p:nvSpPr>
        <p:spPr>
          <a:xfrm>
            <a:off x="6030164" y="2577636"/>
            <a:ext cx="2592289" cy="860255"/>
          </a:xfrm>
          <a:custGeom>
            <a:avLst/>
            <a:gdLst/>
            <a:ahLst/>
            <a:cxnLst/>
            <a:rect l="l" t="t" r="r" b="b"/>
            <a:pathLst>
              <a:path w="2057400" h="1773621">
                <a:moveTo>
                  <a:pt x="89996" y="0"/>
                </a:moveTo>
                <a:lnTo>
                  <a:pt x="2057400" y="0"/>
                </a:lnTo>
                <a:lnTo>
                  <a:pt x="2057400" y="1773621"/>
                </a:lnTo>
                <a:lnTo>
                  <a:pt x="0" y="1773621"/>
                </a:lnTo>
                <a:lnTo>
                  <a:pt x="0" y="1773620"/>
                </a:lnTo>
                <a:lnTo>
                  <a:pt x="89995" y="1773620"/>
                </a:lnTo>
                <a:lnTo>
                  <a:pt x="533400" y="886810"/>
                </a:lnTo>
                <a:close/>
              </a:path>
            </a:pathLst>
          </a:custGeom>
          <a:solidFill>
            <a:srgbClr val="FF99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h-TH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ต้นแบบ/นวัตกรรม</a:t>
            </a:r>
            <a:endParaRPr lang="en-US" sz="1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823377" y="897565"/>
            <a:ext cx="1804408" cy="119606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lvl="0" algn="ctr"/>
            <a:r>
              <a:rPr lang="th-TH" sz="1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กระบวนการดี /ผลลัพธ์ดี</a:t>
            </a:r>
            <a:r>
              <a:rPr lang="en-US" sz="1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Hexagon 8"/>
          <p:cNvSpPr/>
          <p:nvPr/>
        </p:nvSpPr>
        <p:spPr>
          <a:xfrm>
            <a:off x="3046419" y="1065468"/>
            <a:ext cx="2497690" cy="860255"/>
          </a:xfrm>
          <a:custGeom>
            <a:avLst/>
            <a:gdLst/>
            <a:ahLst/>
            <a:cxnLst/>
            <a:rect l="l" t="t" r="r" b="b"/>
            <a:pathLst>
              <a:path w="3420079" h="1781504">
                <a:moveTo>
                  <a:pt x="0" y="1773621"/>
                </a:moveTo>
                <a:lnTo>
                  <a:pt x="41387" y="1773621"/>
                </a:lnTo>
                <a:lnTo>
                  <a:pt x="37445" y="1781504"/>
                </a:lnTo>
                <a:lnTo>
                  <a:pt x="0" y="1781504"/>
                </a:lnTo>
                <a:close/>
                <a:moveTo>
                  <a:pt x="0" y="0"/>
                </a:moveTo>
                <a:lnTo>
                  <a:pt x="1806084" y="0"/>
                </a:lnTo>
                <a:lnTo>
                  <a:pt x="2533269" y="0"/>
                </a:lnTo>
                <a:lnTo>
                  <a:pt x="2976674" y="0"/>
                </a:lnTo>
                <a:lnTo>
                  <a:pt x="3420079" y="886811"/>
                </a:lnTo>
                <a:lnTo>
                  <a:pt x="2976674" y="1773621"/>
                </a:lnTo>
                <a:lnTo>
                  <a:pt x="2533269" y="1773621"/>
                </a:lnTo>
                <a:lnTo>
                  <a:pt x="1806084" y="1773621"/>
                </a:lnTo>
                <a:lnTo>
                  <a:pt x="41387" y="1773621"/>
                </a:lnTo>
                <a:lnTo>
                  <a:pt x="480850" y="894694"/>
                </a:lnTo>
                <a:lnTo>
                  <a:pt x="37445" y="7883"/>
                </a:lnTo>
                <a:lnTo>
                  <a:pt x="0" y="788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th-TH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- จมน้ำ</a:t>
            </a:r>
          </a:p>
          <a:p>
            <a:r>
              <a:rPr lang="th-TH" sz="15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- ตั้งครรภ์ในวัยรุ่น</a:t>
            </a:r>
          </a:p>
        </p:txBody>
      </p:sp>
      <p:sp>
        <p:nvSpPr>
          <p:cNvPr id="21" name="Rectangle 9"/>
          <p:cNvSpPr/>
          <p:nvPr/>
        </p:nvSpPr>
        <p:spPr>
          <a:xfrm>
            <a:off x="6030162" y="1065468"/>
            <a:ext cx="2592288" cy="860255"/>
          </a:xfrm>
          <a:custGeom>
            <a:avLst/>
            <a:gdLst/>
            <a:ahLst/>
            <a:cxnLst/>
            <a:rect l="l" t="t" r="r" b="b"/>
            <a:pathLst>
              <a:path w="2057400" h="1773621">
                <a:moveTo>
                  <a:pt x="89996" y="0"/>
                </a:moveTo>
                <a:lnTo>
                  <a:pt x="2057400" y="0"/>
                </a:lnTo>
                <a:lnTo>
                  <a:pt x="2057400" y="1773621"/>
                </a:lnTo>
                <a:lnTo>
                  <a:pt x="0" y="1773621"/>
                </a:lnTo>
                <a:lnTo>
                  <a:pt x="0" y="1773620"/>
                </a:lnTo>
                <a:lnTo>
                  <a:pt x="89995" y="1773620"/>
                </a:lnTo>
                <a:lnTo>
                  <a:pt x="533400" y="88681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Excellence</a:t>
            </a:r>
          </a:p>
        </p:txBody>
      </p:sp>
      <p:sp>
        <p:nvSpPr>
          <p:cNvPr id="11" name="แผนผังลําดับงาน: กระบวนการสำรอง 10"/>
          <p:cNvSpPr/>
          <p:nvPr/>
        </p:nvSpPr>
        <p:spPr>
          <a:xfrm>
            <a:off x="2249743" y="195486"/>
            <a:ext cx="4849946" cy="486054"/>
          </a:xfrm>
          <a:prstGeom prst="flowChartAlternateProcess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h-TH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กระบวนการ </a:t>
            </a:r>
            <a:r>
              <a:rPr 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VS </a:t>
            </a:r>
            <a:r>
              <a:rPr lang="th-TH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ผลลัพธ์ ของเขต </a:t>
            </a:r>
            <a:r>
              <a:rPr 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</a:t>
            </a:r>
            <a:endParaRPr lang="th-TH" sz="21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3"/>
            <a:ext cx="9144000" cy="5143500"/>
          </a:xfrm>
          <a:prstGeom prst="rect">
            <a:avLst/>
          </a:prstGeom>
        </p:spPr>
      </p:pic>
      <p:sp>
        <p:nvSpPr>
          <p:cNvPr id="5" name="สี่เหลี่ยมผืนผ้า: มุมมน 4"/>
          <p:cNvSpPr/>
          <p:nvPr/>
        </p:nvSpPr>
        <p:spPr>
          <a:xfrm>
            <a:off x="971602" y="1851670"/>
            <a:ext cx="3096344" cy="1080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2" y="1"/>
            <a:ext cx="1321343" cy="131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C7F8E3C0-5292-497C-B715-F57DAF7DFED7}"/>
              </a:ext>
            </a:extLst>
          </p:cNvPr>
          <p:cNvSpPr/>
          <p:nvPr/>
        </p:nvSpPr>
        <p:spPr>
          <a:xfrm>
            <a:off x="3707904" y="4365395"/>
            <a:ext cx="5436096" cy="71557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/>
            <a:r>
              <a:rPr lang="th-TH" sz="2000" b="1" dirty="0">
                <a:ln w="95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กรมการแพทย์, กรมควบคุมโรค,อย.,กบรส.</a:t>
            </a:r>
          </a:p>
          <a:p>
            <a:pPr lvl="0" algn="ctr"/>
            <a:r>
              <a:rPr lang="th-TH" sz="2000" b="1" dirty="0">
                <a:ln w="95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กรมวิทยาศาสตร์การแพทย์,กรมสุขภาพจิต,กรมแพทย์แผนไทย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EA09542C-AD4B-4025-8DD8-930BDA484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35"/>
            <a:ext cx="3563888" cy="5118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3419872" y="1436171"/>
            <a:ext cx="5598368" cy="83099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4800" b="1" dirty="0" smtClean="0">
                <a:ln w="95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</a:t>
            </a:r>
            <a:r>
              <a:rPr lang="th-TH" sz="4800" b="1" dirty="0">
                <a:ln w="952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พัฒนาระบบบริการ</a:t>
            </a:r>
          </a:p>
        </p:txBody>
      </p:sp>
    </p:spTree>
    <p:extLst>
      <p:ext uri="{BB962C8B-B14F-4D97-AF65-F5344CB8AC3E}">
        <p14:creationId xmlns:p14="http://schemas.microsoft.com/office/powerpoint/2010/main" val="1148217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A6340144-0C58-46AC-A3C9-D873DB4D28D5}"/>
              </a:ext>
            </a:extLst>
          </p:cNvPr>
          <p:cNvSpPr txBox="1"/>
          <p:nvPr/>
        </p:nvSpPr>
        <p:spPr>
          <a:xfrm>
            <a:off x="-6223" y="276346"/>
            <a:ext cx="1467791" cy="649188"/>
          </a:xfrm>
          <a:prstGeom prst="ellipse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PCC</a:t>
            </a:r>
            <a:endParaRPr lang="th-TH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แผนผังลำดับงาน: ตัวเชื่อมไปหน้าอื่น 1">
            <a:extLst>
              <a:ext uri="{FF2B5EF4-FFF2-40B4-BE49-F238E27FC236}">
                <a16:creationId xmlns:a16="http://schemas.microsoft.com/office/drawing/2014/main" xmlns="" id="{7D9BC30C-707E-44A8-B8C4-EBF85A223038}"/>
              </a:ext>
            </a:extLst>
          </p:cNvPr>
          <p:cNvSpPr/>
          <p:nvPr/>
        </p:nvSpPr>
        <p:spPr>
          <a:xfrm>
            <a:off x="6824" y="-2834"/>
            <a:ext cx="9130353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kumimoji="0" lang="th-TH" b="1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ร้อยละของคลินิกหมอครอบครัวที่เปิดดำเนินการในพื้นที่ 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151AEF44-A2DB-4BB3-A3EE-6BA3A8A11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0"/>
          <a:stretch/>
        </p:blipFill>
        <p:spPr>
          <a:xfrm>
            <a:off x="0" y="646890"/>
            <a:ext cx="9144000" cy="4496610"/>
          </a:xfrm>
          <a:prstGeom prst="rect">
            <a:avLst/>
          </a:prstGeom>
        </p:spPr>
      </p:pic>
      <p:pic>
        <p:nvPicPr>
          <p:cNvPr id="9" name="Picture 2" descr="ผลการค้นหารูปภาพสำหรับ คลินิกหมอครอบครัว">
            <a:extLst>
              <a:ext uri="{FF2B5EF4-FFF2-40B4-BE49-F238E27FC236}">
                <a16:creationId xmlns:a16="http://schemas.microsoft.com/office/drawing/2014/main" xmlns="" id="{7E8A5E5A-C0E8-46F7-8153-5B469E9EE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5"/>
          <a:stretch/>
        </p:blipFill>
        <p:spPr bwMode="auto">
          <a:xfrm>
            <a:off x="7530083" y="-2832"/>
            <a:ext cx="1607095" cy="6439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32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DE4665A1-B3FB-49B4-B7FA-B90834900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36"/>
          <a:stretch/>
        </p:blipFill>
        <p:spPr>
          <a:xfrm>
            <a:off x="35496" y="51470"/>
            <a:ext cx="9108504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22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แผนผังลำดับงาน: ตัวเชื่อมไปหน้าอื่น 14">
            <a:extLst>
              <a:ext uri="{FF2B5EF4-FFF2-40B4-BE49-F238E27FC236}">
                <a16:creationId xmlns:a16="http://schemas.microsoft.com/office/drawing/2014/main" xmlns="" id="{53DA13F7-EF21-481D-8D04-62F51CB2EA25}"/>
              </a:ext>
            </a:extLst>
          </p:cNvPr>
          <p:cNvSpPr/>
          <p:nvPr/>
        </p:nvSpPr>
        <p:spPr>
          <a:xfrm>
            <a:off x="1" y="-6152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2AE066B5-A19D-4785-BF34-AB14ACDD6EC0}"/>
              </a:ext>
            </a:extLst>
          </p:cNvPr>
          <p:cNvSpPr/>
          <p:nvPr/>
        </p:nvSpPr>
        <p:spPr>
          <a:xfrm>
            <a:off x="483629" y="61234"/>
            <a:ext cx="8455150" cy="40011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ร้อยละของผู้ป่วยนอกได้รับบริการการแพทย์แผนไทยและการแพทย์ทางเลือกที่ได้มาตรฐาน (เป้าหมาย ร้อยละ 20)</a:t>
            </a:r>
            <a:endParaRPr lang="th-TH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xmlns="" id="{22B2265B-DFA6-4D7F-9EAE-7C80FA504B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829699"/>
              </p:ext>
            </p:extLst>
          </p:nvPr>
        </p:nvGraphicFramePr>
        <p:xfrm>
          <a:off x="179512" y="666854"/>
          <a:ext cx="4392488" cy="2521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813AACD3-D13D-40D9-AD44-6CFEE2C105BC}"/>
              </a:ext>
            </a:extLst>
          </p:cNvPr>
          <p:cNvSpPr/>
          <p:nvPr/>
        </p:nvSpPr>
        <p:spPr>
          <a:xfrm>
            <a:off x="58828" y="2278538"/>
            <a:ext cx="2110670" cy="31162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th-TH" sz="1400" b="1" kern="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ที่มา </a:t>
            </a:r>
            <a:r>
              <a:rPr lang="en-US" sz="1400" b="1" kern="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: HDC</a:t>
            </a:r>
            <a:r>
              <a:rPr lang="th-TH" sz="1400" b="1" kern="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ณ วันที่ </a:t>
            </a:r>
            <a:r>
              <a:rPr lang="en-US" sz="1400" b="1" kern="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9 </a:t>
            </a:r>
            <a:r>
              <a:rPr lang="th-TH" sz="1400" b="1" kern="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en-US" sz="1400" b="1" kern="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2561</a:t>
            </a:r>
            <a:endParaRPr lang="th-TH" sz="1400" b="1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76E44DA3-E067-4091-821F-8B2FFBDCE632}"/>
              </a:ext>
            </a:extLst>
          </p:cNvPr>
          <p:cNvGrpSpPr/>
          <p:nvPr/>
        </p:nvGrpSpPr>
        <p:grpSpPr>
          <a:xfrm>
            <a:off x="192572" y="1363130"/>
            <a:ext cx="4163405" cy="307777"/>
            <a:chOff x="142877" y="2357430"/>
            <a:chExt cx="4929189" cy="257499"/>
          </a:xfrm>
        </p:grpSpPr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xmlns="" id="{5FD3E5EB-813C-48D6-B787-1773EC71A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7" y="2357430"/>
              <a:ext cx="428595" cy="257499"/>
            </a:xfrm>
            <a:prstGeom prst="rect">
              <a:avLst/>
            </a:prstGeom>
            <a:solidFill>
              <a:srgbClr val="00B0F0"/>
            </a:solidFill>
            <a:ln w="28575">
              <a:noFill/>
              <a:prstDash val="sys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20</a:t>
              </a:r>
              <a:endParaRPr lang="th-TH" sz="1400" b="1" kern="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xmlns="" id="{330CCAFE-3F4D-414A-8423-58513909C9A1}"/>
                </a:ext>
              </a:extLst>
            </p:cNvPr>
            <p:cNvCxnSpPr/>
            <p:nvPr/>
          </p:nvCxnSpPr>
          <p:spPr bwMode="auto">
            <a:xfrm>
              <a:off x="500034" y="2500306"/>
              <a:ext cx="4572032" cy="158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</p:cxnSp>
      </p:grpSp>
      <p:graphicFrame>
        <p:nvGraphicFramePr>
          <p:cNvPr id="13" name="ไดอะแกรม 12">
            <a:extLst>
              <a:ext uri="{FF2B5EF4-FFF2-40B4-BE49-F238E27FC236}">
                <a16:creationId xmlns:a16="http://schemas.microsoft.com/office/drawing/2014/main" xmlns="" id="{8FDF8A13-E359-4D81-9AE5-DE1B70E2EB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768992"/>
              </p:ext>
            </p:extLst>
          </p:nvPr>
        </p:nvGraphicFramePr>
        <p:xfrm>
          <a:off x="4777641" y="518019"/>
          <a:ext cx="4262908" cy="4622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AD32B688-BC0C-4998-8A38-6D221C955248}"/>
              </a:ext>
            </a:extLst>
          </p:cNvPr>
          <p:cNvSpPr/>
          <p:nvPr/>
        </p:nvSpPr>
        <p:spPr>
          <a:xfrm>
            <a:off x="103455" y="2645656"/>
            <a:ext cx="4756579" cy="2386604"/>
          </a:xfrm>
          <a:prstGeom prst="roundRect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Best Practice</a:t>
            </a:r>
          </a:p>
          <a:p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 </a:t>
            </a:r>
            <a:r>
              <a:rPr lang="th-TH" sz="20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สสจ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.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เลย ได้รับรางวัลชนะเลิศ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พื้นที่ต้นแบบดีเด่นแห่งชาติด้านการแพทย์แผนไทยฯ ระดับประเทศ ประเภท 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สสจ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.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ปี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2561</a:t>
            </a:r>
          </a:p>
          <a:p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รพ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.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สต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.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ดอนส้มโฮง อ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.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วาริชภูมิ จ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.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สกลนคร ได้รับรางวัลรองชนะเลิศ 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พื้นที่ต้นแบบดีเด่นแห่งชาติด้านการแพทย์แผนไทยฯ ระดับประเทศ ประเภท รพ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.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สต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.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ปี 2561 และรางวัลชนะเลิศ ระดับภาค</a:t>
            </a:r>
          </a:p>
          <a:p>
            <a:endParaRPr lang="th-TH" sz="20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738EAA9D-411F-4957-8BC5-0CF85F4596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463" t="41785" r="42913" b="16684"/>
          <a:stretch/>
        </p:blipFill>
        <p:spPr>
          <a:xfrm>
            <a:off x="3275856" y="2303100"/>
            <a:ext cx="864096" cy="854471"/>
          </a:xfrm>
          <a:prstGeom prst="flowChartConnector">
            <a:avLst/>
          </a:prstGeom>
        </p:spPr>
      </p:pic>
      <p:sp>
        <p:nvSpPr>
          <p:cNvPr id="16" name="ดาว: 5 แฉก 15">
            <a:extLst>
              <a:ext uri="{FF2B5EF4-FFF2-40B4-BE49-F238E27FC236}">
                <a16:creationId xmlns:a16="http://schemas.microsoft.com/office/drawing/2014/main" xmlns="" id="{96587C2D-51BB-4DD8-9E9E-DFCF268683AF}"/>
              </a:ext>
            </a:extLst>
          </p:cNvPr>
          <p:cNvSpPr/>
          <p:nvPr/>
        </p:nvSpPr>
        <p:spPr>
          <a:xfrm>
            <a:off x="249944" y="3167305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7" name="ดาว: 5 แฉก 16">
            <a:extLst>
              <a:ext uri="{FF2B5EF4-FFF2-40B4-BE49-F238E27FC236}">
                <a16:creationId xmlns:a16="http://schemas.microsoft.com/office/drawing/2014/main" xmlns="" id="{003611EE-8BA1-471E-AE2C-DEEC3ADA63FE}"/>
              </a:ext>
            </a:extLst>
          </p:cNvPr>
          <p:cNvSpPr/>
          <p:nvPr/>
        </p:nvSpPr>
        <p:spPr>
          <a:xfrm>
            <a:off x="231437" y="3769804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1731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4"/>
          <a:stretch/>
        </p:blipFill>
        <p:spPr bwMode="auto">
          <a:xfrm>
            <a:off x="216084" y="1206736"/>
            <a:ext cx="4715956" cy="358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5" t="71636" r="31991" b="22231"/>
          <a:stretch/>
        </p:blipFill>
        <p:spPr bwMode="auto">
          <a:xfrm>
            <a:off x="5991564" y="476614"/>
            <a:ext cx="2247304" cy="42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กลุ่ม 4"/>
          <p:cNvGrpSpPr/>
          <p:nvPr/>
        </p:nvGrpSpPr>
        <p:grpSpPr>
          <a:xfrm>
            <a:off x="251520" y="221768"/>
            <a:ext cx="4680520" cy="984968"/>
            <a:chOff x="348135" y="1129308"/>
            <a:chExt cx="4137899" cy="83489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3" t="18208" r="30076" b="68463"/>
            <a:stretch/>
          </p:blipFill>
          <p:spPr bwMode="auto">
            <a:xfrm>
              <a:off x="348135" y="1129308"/>
              <a:ext cx="4137899" cy="834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2" t="21540" r="31444" b="75127"/>
            <a:stretch/>
          </p:blipFill>
          <p:spPr bwMode="auto">
            <a:xfrm>
              <a:off x="3401568" y="1136601"/>
              <a:ext cx="1084466" cy="208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76829" r="50552" b="-398"/>
          <a:stretch/>
        </p:blipFill>
        <p:spPr bwMode="auto">
          <a:xfrm>
            <a:off x="7571625" y="1946100"/>
            <a:ext cx="1019462" cy="120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5336" r="73479"/>
          <a:stretch/>
        </p:blipFill>
        <p:spPr bwMode="auto">
          <a:xfrm>
            <a:off x="6156619" y="923987"/>
            <a:ext cx="1197113" cy="125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4" t="76228" r="22468" b="-1348"/>
          <a:stretch/>
        </p:blipFill>
        <p:spPr bwMode="auto">
          <a:xfrm>
            <a:off x="6096776" y="2759989"/>
            <a:ext cx="1244731" cy="127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3" t="74420"/>
          <a:stretch/>
        </p:blipFill>
        <p:spPr bwMode="auto">
          <a:xfrm>
            <a:off x="7572280" y="3543191"/>
            <a:ext cx="1069296" cy="125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E17831-0B7D-4B92-B244-46661F85B5A1}"/>
              </a:ext>
            </a:extLst>
          </p:cNvPr>
          <p:cNvSpPr txBox="1"/>
          <p:nvPr/>
        </p:nvSpPr>
        <p:spPr>
          <a:xfrm>
            <a:off x="-63234" y="109343"/>
            <a:ext cx="1237808" cy="568036"/>
          </a:xfrm>
          <a:prstGeom prst="ellipse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แผนไทย</a:t>
            </a:r>
          </a:p>
        </p:txBody>
      </p:sp>
      <p:graphicFrame>
        <p:nvGraphicFramePr>
          <p:cNvPr id="8" name="ไดอะแกรม 7">
            <a:extLst>
              <a:ext uri="{FF2B5EF4-FFF2-40B4-BE49-F238E27FC236}">
                <a16:creationId xmlns:a16="http://schemas.microsoft.com/office/drawing/2014/main" xmlns="" id="{A9E4DB2B-355E-4EBC-B625-E74130612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074365"/>
              </p:ext>
            </p:extLst>
          </p:nvPr>
        </p:nvGraphicFramePr>
        <p:xfrm>
          <a:off x="179514" y="729569"/>
          <a:ext cx="6192688" cy="4304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xmlns="" id="{E88287E0-4E30-4388-9D64-69E8551D7107}"/>
              </a:ext>
            </a:extLst>
          </p:cNvPr>
          <p:cNvSpPr/>
          <p:nvPr/>
        </p:nvSpPr>
        <p:spPr>
          <a:xfrm>
            <a:off x="1682658" y="729568"/>
            <a:ext cx="2169262" cy="432048"/>
          </a:xfrm>
          <a:prstGeom prst="round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ข้อเสนอการพัฒนา</a:t>
            </a:r>
          </a:p>
        </p:txBody>
      </p:sp>
      <p:sp>
        <p:nvSpPr>
          <p:cNvPr id="10" name="ดาว: 5 แฉก 9">
            <a:extLst>
              <a:ext uri="{FF2B5EF4-FFF2-40B4-BE49-F238E27FC236}">
                <a16:creationId xmlns:a16="http://schemas.microsoft.com/office/drawing/2014/main" xmlns="" id="{4C383C24-9A30-41F6-B75F-230D5B289D19}"/>
              </a:ext>
            </a:extLst>
          </p:cNvPr>
          <p:cNvSpPr/>
          <p:nvPr/>
        </p:nvSpPr>
        <p:spPr>
          <a:xfrm>
            <a:off x="6300192" y="671972"/>
            <a:ext cx="2808312" cy="4471527"/>
          </a:xfrm>
          <a:prstGeom prst="star5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pic>
        <p:nvPicPr>
          <p:cNvPr id="2052" name="Picture 4" descr="à¸à¸¥à¸à¸²à¸£à¸à¹à¸à¸«à¸²à¸£à¸¹à¸à¸ à¸²à¸à¸ªà¸³à¸«à¸£à¸±à¸ branding à¸à¸·à¸­">
            <a:extLst>
              <a:ext uri="{FF2B5EF4-FFF2-40B4-BE49-F238E27FC236}">
                <a16:creationId xmlns:a16="http://schemas.microsoft.com/office/drawing/2014/main" xmlns="" id="{13705961-1426-400C-B04D-8690A51C1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69" y="2068238"/>
            <a:ext cx="2010266" cy="17673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40506EC7-659A-4842-98E2-8CFEE001F95A}"/>
              </a:ext>
            </a:extLst>
          </p:cNvPr>
          <p:cNvSpPr/>
          <p:nvPr/>
        </p:nvSpPr>
        <p:spPr>
          <a:xfrm>
            <a:off x="7956378" y="1648420"/>
            <a:ext cx="925253" cy="923330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R8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แผนผังลำดับงาน: ตัวเชื่อมไปหน้าอื่น 11">
            <a:extLst>
              <a:ext uri="{FF2B5EF4-FFF2-40B4-BE49-F238E27FC236}">
                <a16:creationId xmlns:a16="http://schemas.microsoft.com/office/drawing/2014/main" xmlns="" id="{5AE7DCC5-1FD1-4C7A-B498-2D8567825B9A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E302F2AE-BD5F-463E-858F-EF8E55EFDA20}"/>
              </a:ext>
            </a:extLst>
          </p:cNvPr>
          <p:cNvSpPr/>
          <p:nvPr/>
        </p:nvSpPr>
        <p:spPr>
          <a:xfrm>
            <a:off x="458008" y="67362"/>
            <a:ext cx="8227988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ร้อยละของผู้ป่วยนอกได้รับบริการการแพทย์แผนไทยและการแพทย์ทางเลือกที่ได้มาตรฐาน (เป้าหมาย ร้อยละ 20) ต่อ</a:t>
            </a:r>
            <a:endParaRPr lang="th-TH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54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แผนผังลำดับงาน: ตัวเชื่อมไปหน้าอื่น 12">
            <a:extLst>
              <a:ext uri="{FF2B5EF4-FFF2-40B4-BE49-F238E27FC236}">
                <a16:creationId xmlns:a16="http://schemas.microsoft.com/office/drawing/2014/main" xmlns="" id="{9D3B6D16-4760-4B7B-B87F-6954090AF9F4}"/>
              </a:ext>
            </a:extLst>
          </p:cNvPr>
          <p:cNvSpPr/>
          <p:nvPr/>
        </p:nvSpPr>
        <p:spPr>
          <a:xfrm>
            <a:off x="0" y="6618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450C1B52-B598-4FA4-9F2F-A7067031A628}"/>
              </a:ext>
            </a:extLst>
          </p:cNvPr>
          <p:cNvSpPr/>
          <p:nvPr/>
        </p:nvSpPr>
        <p:spPr>
          <a:xfrm>
            <a:off x="1331640" y="69870"/>
            <a:ext cx="6102424" cy="5232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ร้อยละการส่งต่อผู้ป่วยนอกเขตสุขภาพลดลง ร้อยละ 10 ต่อปี</a:t>
            </a:r>
          </a:p>
        </p:txBody>
      </p:sp>
      <p:sp>
        <p:nvSpPr>
          <p:cNvPr id="14" name="สี่เหลี่ยมผืนผ้า 5">
            <a:extLst>
              <a:ext uri="{FF2B5EF4-FFF2-40B4-BE49-F238E27FC236}">
                <a16:creationId xmlns:a16="http://schemas.microsoft.com/office/drawing/2014/main" xmlns="" id="{B510F2CD-46AE-4867-BB43-AB227EB74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1117291"/>
            <a:ext cx="2188077" cy="3745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 eaLnBrk="0" hangingPunct="0"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ผลดำเนินการของเขตสุขภาพที่ </a:t>
            </a:r>
            <a:r>
              <a:rPr lang="en-US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8</a:t>
            </a:r>
            <a:endParaRPr lang="th-TH" sz="14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graphicFrame>
        <p:nvGraphicFramePr>
          <p:cNvPr id="15" name="ตาราง 14">
            <a:extLst>
              <a:ext uri="{FF2B5EF4-FFF2-40B4-BE49-F238E27FC236}">
                <a16:creationId xmlns:a16="http://schemas.microsoft.com/office/drawing/2014/main" xmlns="" id="{1CB142F2-4335-497A-BB16-E578CFBC6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673881"/>
              </p:ext>
            </p:extLst>
          </p:nvPr>
        </p:nvGraphicFramePr>
        <p:xfrm>
          <a:off x="5282145" y="1563638"/>
          <a:ext cx="3754352" cy="2512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8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58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71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26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สาขา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2" marR="6858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2" marR="6858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2" marR="6858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ลดลง/เพิ่มขึ้น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2" marR="6858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444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1600" b="1" spc="-2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โรคหัวใจ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2" marR="6858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775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613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20.90</a:t>
                      </a:r>
                    </a:p>
                  </a:txBody>
                  <a:tcPr marL="9525" marR="9525" marT="95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1684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1600" b="1" spc="-2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โรคมะเร็ง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2" marR="6858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65525" algn="l"/>
                        </a:tabLs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1,295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65525" algn="l"/>
                        </a:tabLs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1,102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14.90</a:t>
                      </a:r>
                    </a:p>
                  </a:txBody>
                  <a:tcPr marL="9525" marR="9525" marT="95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66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600" b="1" spc="-2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อุบัติเหตุและฉุกเฉิน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2" marR="6858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65525" algn="l"/>
                        </a:tabLs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236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65525" algn="l"/>
                        </a:tabLs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137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- 41.95</a:t>
                      </a:r>
                    </a:p>
                  </a:txBody>
                  <a:tcPr marL="9525" marR="9525" marT="95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1684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1600" b="1" spc="-2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ทารกแรกเกิด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2" marR="6858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106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87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17.92</a:t>
                      </a:r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3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spc="-2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2" marR="6858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2,412</a:t>
                      </a:r>
                    </a:p>
                  </a:txBody>
                  <a:tcPr marL="9525" marR="9525" marT="95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1,939</a:t>
                      </a:r>
                      <a:endParaRPr lang="th-TH" sz="16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- 19.61</a:t>
                      </a:r>
                    </a:p>
                  </a:txBody>
                  <a:tcPr marL="68582" marR="68582" marT="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6" name="ตาราง 15">
            <a:extLst>
              <a:ext uri="{FF2B5EF4-FFF2-40B4-BE49-F238E27FC236}">
                <a16:creationId xmlns:a16="http://schemas.microsoft.com/office/drawing/2014/main" xmlns="" id="{5FB800BF-9BD1-44C7-A107-A59C868AC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379844"/>
              </p:ext>
            </p:extLst>
          </p:nvPr>
        </p:nvGraphicFramePr>
        <p:xfrm>
          <a:off x="112557" y="1154315"/>
          <a:ext cx="5107519" cy="314521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35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70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19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22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680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7283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728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8077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4732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8680">
                  <a:extLst>
                    <a:ext uri="{9D8B030D-6E8A-4147-A177-3AD203B41FA5}">
                      <a16:colId xmlns:a16="http://schemas.microsoft.com/office/drawing/2014/main" xmlns="" val="3558469935"/>
                    </a:ext>
                  </a:extLst>
                </a:gridCol>
              </a:tblGrid>
              <a:tr h="20092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h-TH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2560 (ต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ค.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 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มิ.ย.60)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2561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(ต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ค.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มิ.ย.6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ลดลง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44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มะเร็ง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ใจ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อุบัติ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เหตุ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รก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มะเร็ง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หัวใจ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อุบัติ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เหตุ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รก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lnR w="381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8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นครพนม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- 32.30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8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- 70.96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9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เลย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422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406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311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- 0.65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48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บึงกาฬ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- 38.72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9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หนองบัวฯ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204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222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+ 0.81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48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หนองคาย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- 21.59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48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อุดรธานี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343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219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247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- 27.71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98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295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775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236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106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102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613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137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2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 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สาขา</a:t>
                      </a:r>
                    </a:p>
                  </a:txBody>
                  <a:tcPr marL="68567" marR="68567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2,412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1,939</a:t>
                      </a:r>
                    </a:p>
                  </a:txBody>
                  <a:tcPr marL="68567" marR="68567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- 19.61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17" name="ตาราง 16">
            <a:extLst>
              <a:ext uri="{FF2B5EF4-FFF2-40B4-BE49-F238E27FC236}">
                <a16:creationId xmlns:a16="http://schemas.microsoft.com/office/drawing/2014/main" xmlns="" id="{89EDC8FB-5E06-4F85-AA4F-14D451AA1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546699"/>
              </p:ext>
            </p:extLst>
          </p:nvPr>
        </p:nvGraphicFramePr>
        <p:xfrm>
          <a:off x="116544" y="4291746"/>
          <a:ext cx="8856984" cy="822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856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4621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มีการดำเนินการตามมาตรการ ทั้ง 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 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20" marR="91420" marT="45670" marB="4567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7935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lang="th-TH" sz="1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คก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ก.พัฒนาระบบส่งต่อระดับ  จังหวัด/เขต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2.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มีการจัดตั้งศูนย์ประสานการส่งต่อ (</a:t>
                      </a:r>
                      <a:r>
                        <a:rPr lang="th-TH" sz="1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ศสต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ระดับจังหวัด/เขต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มีการใช้ระบบ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IT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 </a:t>
                      </a:r>
                      <a:r>
                        <a:rPr lang="th-TH" sz="1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จัดทำระบบ  ข้อมูลการส่งต่อผู้ป่วย</a:t>
                      </a:r>
                      <a:r>
                        <a:rPr lang="en-US" sz="1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4.</a:t>
                      </a:r>
                      <a:r>
                        <a:rPr lang="th-TH" sz="1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</a:t>
                      </a:r>
                      <a:r>
                        <a:rPr lang="th-TH" sz="14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ติดตามผลการส่งต่อผู้ป่วยระดับจังหวัด/เขต</a:t>
                      </a:r>
                      <a:r>
                        <a:rPr lang="en-US" sz="14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14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มีการรายงานผลการส่งต่อผู้ป่วยระดับจังหวัด/เขต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20" marR="91420" marT="45670" marB="4567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xmlns="" id="{3EC2A655-0086-448F-B62A-5FB8A4A28D72}"/>
              </a:ext>
            </a:extLst>
          </p:cNvPr>
          <p:cNvSpPr/>
          <p:nvPr/>
        </p:nvSpPr>
        <p:spPr>
          <a:xfrm>
            <a:off x="116544" y="656342"/>
            <a:ext cx="8856984" cy="400110"/>
          </a:xfrm>
          <a:prstGeom prst="rect">
            <a:avLst/>
          </a:prstGeom>
          <a:solidFill>
            <a:srgbClr val="FFCCCC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 รพ. ในเขตสุขภาพที่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ส่งต่อผู้ป่วยลดลง (4 สาขา โรคหัวใจ โรคมะเร็ง</a:t>
            </a: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อุบัติเหตุและฉุกเฉิน ทารกแรกเกิด</a:t>
            </a: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2000" b="1" dirty="0">
              <a:solidFill>
                <a:prstClr val="black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1514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แผนผังลำดับงาน: ตัวเชื่อมไปหน้าอื่น 8">
            <a:extLst>
              <a:ext uri="{FF2B5EF4-FFF2-40B4-BE49-F238E27FC236}">
                <a16:creationId xmlns:a16="http://schemas.microsoft.com/office/drawing/2014/main" xmlns="" id="{379D3797-2D76-4E97-9EE7-ABFC437BA3BA}"/>
              </a:ext>
            </a:extLst>
          </p:cNvPr>
          <p:cNvSpPr/>
          <p:nvPr/>
        </p:nvSpPr>
        <p:spPr>
          <a:xfrm>
            <a:off x="0" y="-12417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xmlns="" id="{787AAE3D-4F5B-478A-A9D4-7BA299AD3E0E}"/>
              </a:ext>
            </a:extLst>
          </p:cNvPr>
          <p:cNvSpPr/>
          <p:nvPr/>
        </p:nvSpPr>
        <p:spPr>
          <a:xfrm>
            <a:off x="683569" y="915566"/>
            <a:ext cx="3672408" cy="3915489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ปัญหา/อุปสรรค</a:t>
            </a:r>
          </a:p>
          <a:p>
            <a:pPr lvl="0" eaLnBrk="0" fontAlgn="base" hangingPunct="0">
              <a:spcBef>
                <a:spcPct val="0"/>
              </a:spcBef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การมีส่วนร่วมในการพัฒนาระบบการส่งต่อของสหสาขาวิชาชีพในระดับจังหวัดยังมีน้อย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รพช.ยังขาดแพทย์เฉพาะทาง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และพยาบาลวิชาชีพยังขาดทักษะในการดูแลผู้ป่วยที่ใช้เครื่องช่วยหายใจ จึงมีแนวโน้มส่งต่อเพิ่มขึ้น</a:t>
            </a:r>
          </a:p>
          <a:p>
            <a:pPr lvl="0" eaLnBrk="0" fontAlgn="base" hangingPunct="0">
              <a:spcBef>
                <a:spcPct val="0"/>
              </a:spcBef>
              <a:defRPr/>
            </a:pP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eaLnBrk="0" fontAlgn="base" hangingPunct="0">
              <a:spcBef>
                <a:spcPct val="0"/>
              </a:spcBef>
              <a:defRPr/>
            </a:pP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eaLnBrk="0" fontAlgn="base" hangingPunct="0">
              <a:spcBef>
                <a:spcPct val="0"/>
              </a:spcBef>
              <a:defRPr/>
            </a:pP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eaLnBrk="0" fontAlgn="base" hangingPunct="0">
              <a:spcBef>
                <a:spcPct val="0"/>
              </a:spcBef>
              <a:defRPr/>
            </a:pP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eaLnBrk="0" fontAlgn="base" hangingPunct="0">
              <a:spcBef>
                <a:spcPct val="0"/>
              </a:spcBef>
              <a:defRPr/>
            </a:pP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eaLnBrk="0" fontAlgn="base" hangingPunct="0">
              <a:spcBef>
                <a:spcPct val="0"/>
              </a:spcBef>
              <a:defRPr/>
            </a:pPr>
            <a:endParaRPr lang="en-US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AF4B8B91-0FA3-4DFE-B514-5ACBC9CE6014}"/>
              </a:ext>
            </a:extLst>
          </p:cNvPr>
          <p:cNvSpPr/>
          <p:nvPr/>
        </p:nvSpPr>
        <p:spPr>
          <a:xfrm>
            <a:off x="4788025" y="843559"/>
            <a:ext cx="3779912" cy="3949244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defRPr/>
            </a:pPr>
            <a:r>
              <a:rPr lang="th-TH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ข้อเสนอแนะ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ผู้บริหารให้ความสำคัญ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ติดตามความก้าวหน้า/การพัฒนาศักยภาพบุคลากรใน รพช. /ทบทวนการจัดทำแนวทางการดูแลผู้ป่วย/ระบบการส่งต่อเชื่อมโยงกันภายในจังหวัด/เขตสุขภาพ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สนับสนุนการพัฒนาข้อมูลระบบการส่งต่อให้เป็นแนวทางเดียวกัน เพื่อดำเนินการพัฒนางาน</a:t>
            </a:r>
            <a:r>
              <a: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รพศ.อุดรธานี พัฒนาเป็นศูนย์ประสาน/และให้คำปรึกษาการรับ</a:t>
            </a:r>
            <a:r>
              <a: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-</a:t>
            </a: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ส่งต่อผู้ป่วยสหสาขา ได้แก่ </a:t>
            </a:r>
            <a:r>
              <a: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Multiple trauma </a:t>
            </a: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ให้แก่โรงพยาบาล</a:t>
            </a:r>
            <a:r>
              <a:rPr lang="th-TH" sz="18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</a:t>
            </a: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ในเขตสุขภาพที่ </a:t>
            </a:r>
            <a:r>
              <a: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4FD89D88-E86D-4BB9-90D8-D6E9D7DD56A5}"/>
              </a:ext>
            </a:extLst>
          </p:cNvPr>
          <p:cNvSpPr/>
          <p:nvPr/>
        </p:nvSpPr>
        <p:spPr>
          <a:xfrm>
            <a:off x="1187626" y="50836"/>
            <a:ext cx="6631117" cy="5232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ร้อยละการส่งต่อผู้ป่วยนอกเขตสุขภาพลดลง ร้อยละ 10 ต่อปี (ต่อ)</a:t>
            </a:r>
          </a:p>
        </p:txBody>
      </p:sp>
    </p:spTree>
    <p:extLst>
      <p:ext uri="{BB962C8B-B14F-4D97-AF65-F5344CB8AC3E}">
        <p14:creationId xmlns:p14="http://schemas.microsoft.com/office/powerpoint/2010/main" val="207462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6670" y="1779664"/>
            <a:ext cx="3964580" cy="303061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b="1" dirty="0" err="1">
                <a:solidFill>
                  <a:srgbClr val="F923C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ยาเสพติด</a:t>
            </a:r>
            <a:endParaRPr lang="th-TH" b="1" dirty="0">
              <a:solidFill>
                <a:srgbClr val="F923C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●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Leading Indicator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90 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ผ่านเกณฑ์ ผลงาน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</a:t>
            </a:r>
            <a:r>
              <a:rPr lang="en-US" sz="2400" b="1" kern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74.87</a:t>
            </a:r>
            <a:endParaRPr lang="en-US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● Lagging Indicator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50 </a:t>
            </a:r>
          </a:p>
          <a:p>
            <a:pPr lvl="0">
              <a:defRPr/>
            </a:pP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ผ่านเกณฑ์ ผลงาน ร้อยละ </a:t>
            </a:r>
            <a:r>
              <a:rPr lang="en-US" sz="2400" b="1" kern="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51.19</a:t>
            </a:r>
          </a:p>
          <a:p>
            <a:pPr lvl="0">
              <a:defRPr/>
            </a:pPr>
            <a:r>
              <a:rPr lang="en-US" sz="2400" b="1" kern="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2400" b="1" kern="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 </a:t>
            </a:r>
            <a:r>
              <a:rPr lang="th-TH" sz="2400" b="1" kern="0" dirty="0" err="1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สสจ</a:t>
            </a:r>
            <a:r>
              <a:rPr lang="en-US" sz="2400" b="1" kern="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.</a:t>
            </a:r>
            <a:r>
              <a:rPr lang="th-TH" sz="2400" b="1" kern="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สกลนคร จังหวัดดีเด่นด้านการพัฒนาระบบบริการ สาขายาเสพติด </a:t>
            </a:r>
            <a:endParaRPr lang="en-US" sz="2400" b="1" kern="0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6350" y="1779662"/>
            <a:ext cx="3530983" cy="2621994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rgbClr val="F923C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ฆ่าตัวตาย</a:t>
            </a:r>
          </a:p>
          <a:p>
            <a:pPr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● อัตราการฆ่าตัวตายสำเร็จ ไม่เกิน 6.3 ต่อแสนประชากร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ผ่านเกณฑ์ผลงาน ร้อยละ </a:t>
            </a:r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4.13</a:t>
            </a:r>
            <a:endParaRPr lang="th-TH" sz="24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   R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506 Dashboard 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ที่ </a:t>
            </a:r>
          </a:p>
          <a:p>
            <a:pPr>
              <a:defRPr/>
            </a:pP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จ</a:t>
            </a:r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.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นครพนม </a:t>
            </a:r>
            <a:endParaRPr lang="th-TH" sz="24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83601CCD-F75F-45C4-91B1-D147DDD1E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8" y="127810"/>
            <a:ext cx="3816424" cy="1060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172611" y="365819"/>
            <a:ext cx="2582758" cy="58477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กลุ่มปัญหาสุขภาพจิต</a:t>
            </a:r>
          </a:p>
        </p:txBody>
      </p:sp>
      <p:sp>
        <p:nvSpPr>
          <p:cNvPr id="3" name="ดาว: 5 แฉก 2">
            <a:extLst>
              <a:ext uri="{FF2B5EF4-FFF2-40B4-BE49-F238E27FC236}">
                <a16:creationId xmlns:a16="http://schemas.microsoft.com/office/drawing/2014/main" xmlns="" id="{D9202BC6-9688-4DC8-8B8E-3734A788CD45}"/>
              </a:ext>
            </a:extLst>
          </p:cNvPr>
          <p:cNvSpPr/>
          <p:nvPr/>
        </p:nvSpPr>
        <p:spPr>
          <a:xfrm>
            <a:off x="5364088" y="3435847"/>
            <a:ext cx="288032" cy="28803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8" name="ดาว: 5 แฉก 7">
            <a:extLst>
              <a:ext uri="{FF2B5EF4-FFF2-40B4-BE49-F238E27FC236}">
                <a16:creationId xmlns:a16="http://schemas.microsoft.com/office/drawing/2014/main" xmlns="" id="{D805FF0E-0DB7-4E07-907F-5B2C333D7CF6}"/>
              </a:ext>
            </a:extLst>
          </p:cNvPr>
          <p:cNvSpPr/>
          <p:nvPr/>
        </p:nvSpPr>
        <p:spPr>
          <a:xfrm>
            <a:off x="539553" y="3867895"/>
            <a:ext cx="360040" cy="288032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90640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แผนผังลำดับงาน: ตัวเชื่อมไปหน้าอื่น 11">
            <a:extLst>
              <a:ext uri="{FF2B5EF4-FFF2-40B4-BE49-F238E27FC236}">
                <a16:creationId xmlns:a16="http://schemas.microsoft.com/office/drawing/2014/main" xmlns="" id="{C89C3115-E6C0-4564-B8C4-9C46BB78CBCC}"/>
              </a:ext>
            </a:extLst>
          </p:cNvPr>
          <p:cNvSpPr/>
          <p:nvPr/>
        </p:nvSpPr>
        <p:spPr>
          <a:xfrm>
            <a:off x="0" y="-12417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5C4956E9-BFDC-4F83-BA03-2DBA9B154E93}"/>
              </a:ext>
            </a:extLst>
          </p:cNvPr>
          <p:cNvSpPr/>
          <p:nvPr/>
        </p:nvSpPr>
        <p:spPr>
          <a:xfrm>
            <a:off x="755578" y="20736"/>
            <a:ext cx="7696463" cy="4616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ร้อยละของผู้ป่วยยาเสพติดที่ได้รับการบำบัดรักษา และหยุดเสพต่อเนื่อง (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remission)</a:t>
            </a:r>
          </a:p>
        </p:txBody>
      </p:sp>
      <p:sp>
        <p:nvSpPr>
          <p:cNvPr id="6" name="ลูกศรขวา 12">
            <a:extLst>
              <a:ext uri="{FF2B5EF4-FFF2-40B4-BE49-F238E27FC236}">
                <a16:creationId xmlns:a16="http://schemas.microsoft.com/office/drawing/2014/main" xmlns="" id="{4F124BC2-92EF-4796-85FC-DBFDE1C16F8E}"/>
              </a:ext>
            </a:extLst>
          </p:cNvPr>
          <p:cNvSpPr/>
          <p:nvPr/>
        </p:nvSpPr>
        <p:spPr>
          <a:xfrm>
            <a:off x="107506" y="691808"/>
            <a:ext cx="1928813" cy="1464231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/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th-TH" sz="2000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</a:t>
            </a:r>
          </a:p>
          <a:p>
            <a:pPr algn="ctr">
              <a:defRPr/>
            </a:pPr>
            <a:r>
              <a:rPr lang="th-TH" sz="2000" b="1" kern="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ยาเสพติด</a:t>
            </a:r>
            <a:endParaRPr lang="th-TH" sz="1600" b="1" kern="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xmlns="" id="{71E8F0D5-19C9-498E-BD74-2AD602372ADA}"/>
              </a:ext>
            </a:extLst>
          </p:cNvPr>
          <p:cNvSpPr/>
          <p:nvPr/>
        </p:nvSpPr>
        <p:spPr>
          <a:xfrm>
            <a:off x="2099690" y="716210"/>
            <a:ext cx="6872422" cy="1464231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lvl="0">
              <a:buFont typeface="Wingdings" pitchFamily="2" charset="2"/>
              <a:buChar char="Ø"/>
              <a:defRPr/>
            </a:pPr>
            <a:r>
              <a: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เป็นพื้นที่ลักลอบนำเข้ายาเสพติด โดยผ่านจากจังหวัดตามแนวชายแดน เพื่อลำเลียงส่งไปยังพื้นที่อื่น</a:t>
            </a:r>
          </a:p>
          <a:p>
            <a:pPr lvl="0">
              <a:buFont typeface="Wingdings" pitchFamily="2" charset="2"/>
              <a:buChar char="Ø"/>
              <a:defRPr/>
            </a:pPr>
            <a:r>
              <a: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มีการแพร่ระบาดในประชาชนกลุ่มอายุระหว่าง </a:t>
            </a:r>
            <a:r>
              <a:rPr lang="en-US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18 - 24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มากที่สุด ผู้ชายมากกว่าผู้หญิง ในกลุ่ม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อาชีพรับจ้าง </a:t>
            </a:r>
            <a:r>
              <a: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มากที่สุด รองลงมาคือกลุ่มผู้ใช้แรงงาน เกษตรกร และนักเรียน นักศึกษา ตามลำดับ </a:t>
            </a:r>
          </a:p>
          <a:p>
            <a:pPr lvl="0">
              <a:buFont typeface="Wingdings" pitchFamily="2" charset="2"/>
              <a:buChar char="Ø"/>
              <a:defRPr/>
            </a:pPr>
            <a:r>
              <a: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รูปแบบการค้า เป็นการค้ารายย่อยในกลุ่มนักเรียน/นักศึกษา</a:t>
            </a:r>
          </a:p>
          <a:p>
            <a:pPr lvl="0">
              <a:buFont typeface="Wingdings" pitchFamily="2" charset="2"/>
              <a:buChar char="Ø"/>
              <a:defRPr/>
            </a:pPr>
            <a:r>
              <a: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ยาเสพติดที่มีการระบาดมากที่สุด ได้แก่ 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ยาบ้า</a:t>
            </a:r>
            <a:r>
              <a: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รองลงมาคือ กัญชา และไอ</a:t>
            </a:r>
            <a:r>
              <a:rPr lang="th-TH" sz="16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ซ์</a:t>
            </a:r>
            <a:endParaRPr lang="th-TH" sz="1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72E7E0F1-FC02-4FAE-8BDF-380940E05827}"/>
              </a:ext>
            </a:extLst>
          </p:cNvPr>
          <p:cNvSpPr/>
          <p:nvPr/>
        </p:nvSpPr>
        <p:spPr>
          <a:xfrm>
            <a:off x="1331641" y="2175152"/>
            <a:ext cx="2285948" cy="58477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>
              <a:defRPr/>
            </a:pPr>
            <a:r>
              <a:rPr lang="th-TH" sz="32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87C4A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3345A93A-FF3A-4897-BB80-42058C72D19A}"/>
              </a:ext>
            </a:extLst>
          </p:cNvPr>
          <p:cNvSpPr/>
          <p:nvPr/>
        </p:nvSpPr>
        <p:spPr>
          <a:xfrm>
            <a:off x="174677" y="2705060"/>
            <a:ext cx="4743892" cy="240373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marL="285736" indent="-285736">
              <a:spcBef>
                <a:spcPct val="20000"/>
              </a:spcBef>
              <a:buFont typeface="Symbol" panose="05050102010706020507" pitchFamily="18" charset="2"/>
              <a:buChar char="·"/>
              <a:defRPr/>
            </a:pP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จำนวนผู้เสพ/ผู้ติดยาเสพติดที่เข้าสู่กระบวนการคัดกรอง</a:t>
            </a:r>
          </a:p>
          <a:p>
            <a:pPr lvl="0">
              <a:spcBef>
                <a:spcPct val="20000"/>
              </a:spcBef>
              <a:defRPr/>
            </a:pPr>
            <a:r>
              <a:rPr lang="th-TH" sz="1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มีการจัดตั้งศูนย์คัดกรองผู้ติดยาและสารเสพติดครอบคลุมทุกอำเภอ </a:t>
            </a:r>
            <a:r>
              <a:rPr lang="th-TH" sz="1500" b="1" u="sng" dirty="0">
                <a:solidFill>
                  <a:srgbClr val="F923C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คิดเป็นร้อยละ 100</a:t>
            </a:r>
          </a:p>
          <a:p>
            <a:pPr marL="285736" indent="-285736">
              <a:buFont typeface="Symbol" panose="05050102010706020507" pitchFamily="18" charset="2"/>
              <a:buChar char="·"/>
              <a:defRPr/>
            </a:pP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ผู้ป่วยยาและสารเสพติดที่เข้ารับการบำบัดรักษา </a:t>
            </a:r>
          </a:p>
          <a:p>
            <a:pPr lvl="0">
              <a:defRPr/>
            </a:pPr>
            <a:r>
              <a:rPr lang="en-US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จำนวนผู้เข้ารับการบำบัดรักษายาเสพติด </a:t>
            </a:r>
          </a:p>
          <a:p>
            <a:pPr lvl="0">
              <a:defRPr/>
            </a:pPr>
            <a:r>
              <a: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 </a:t>
            </a:r>
            <a:r>
              <a: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ระบบสมัครใจ 2,908 ราย เทียบกับเป้าหมาย 6,120 ราย </a:t>
            </a:r>
            <a:r>
              <a:rPr lang="th-TH" sz="1500" b="1" u="sng" dirty="0">
                <a:solidFill>
                  <a:srgbClr val="F923C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คิดเป็นร้อยละ 47.52</a:t>
            </a:r>
          </a:p>
          <a:p>
            <a:pPr lvl="0">
              <a:defRPr/>
            </a:pPr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 </a:t>
            </a:r>
            <a:r>
              <a: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ระบบบังคับบำบัด 2,072 ราย เทียบกับเป้าหมาย 2,240 ราย  </a:t>
            </a:r>
            <a:r>
              <a:rPr lang="th-TH" sz="1500" b="1" u="sng" dirty="0">
                <a:solidFill>
                  <a:srgbClr val="F923C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คิดเป็นร้อยละ 92.50</a:t>
            </a:r>
          </a:p>
          <a:p>
            <a:pPr marL="285736" indent="-285736">
              <a:spcBef>
                <a:spcPct val="20000"/>
              </a:spcBef>
              <a:buFont typeface="Symbol" panose="05050102010706020507" pitchFamily="18" charset="2"/>
              <a:buChar char="·"/>
              <a:defRPr/>
            </a:pP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ร้อยละของสถานพยาบาลที่ผ่านการรับรอง</a:t>
            </a:r>
            <a:r>
              <a:rPr lang="en-US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HA</a:t>
            </a: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ยาเสพติด </a:t>
            </a:r>
          </a:p>
          <a:p>
            <a:pPr lvl="0">
              <a:spcBef>
                <a:spcPct val="20000"/>
              </a:spcBef>
              <a:defRPr/>
            </a:pPr>
            <a:r>
              <a:rPr lang="th-TH" sz="1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จากสถานพยาบาลที่ขึ้นทะเบียนฯทั้งสิ้นจำนวน 85 แห่ง  ผ่าน </a:t>
            </a:r>
            <a:r>
              <a:rPr lang="en-US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 </a:t>
            </a:r>
            <a:r>
              <a: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ยาเสพติด  </a:t>
            </a:r>
          </a:p>
          <a:p>
            <a:pPr lvl="0">
              <a:spcBef>
                <a:spcPct val="20000"/>
              </a:spcBef>
              <a:defRPr/>
            </a:pPr>
            <a:r>
              <a:rPr lang="th-TH" sz="1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70 แห่ง </a:t>
            </a:r>
            <a:r>
              <a:rPr lang="th-TH" sz="1500" b="1" u="sng" dirty="0">
                <a:solidFill>
                  <a:srgbClr val="F923C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คิดเป็นร้อยละ 82.35 </a:t>
            </a:r>
            <a:r>
              <a:rPr lang="th-TH" sz="1500" b="1" dirty="0">
                <a:solidFill>
                  <a:srgbClr val="F923C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E3571404-F59C-4F9A-9AE3-A7E864297B4D}"/>
              </a:ext>
            </a:extLst>
          </p:cNvPr>
          <p:cNvSpPr/>
          <p:nvPr/>
        </p:nvSpPr>
        <p:spPr>
          <a:xfrm>
            <a:off x="5292081" y="2287394"/>
            <a:ext cx="3519730" cy="634020"/>
          </a:xfrm>
          <a:prstGeom prst="rect">
            <a:avLst/>
          </a:prstGeom>
          <a:solidFill>
            <a:srgbClr val="FCCAB6"/>
          </a:solidFill>
        </p:spPr>
        <p:txBody>
          <a:bodyPr wrap="square" lIns="91436" tIns="45718" rIns="91436" bIns="45718">
            <a:spAutoFit/>
          </a:bodyPr>
          <a:lstStyle/>
          <a:p>
            <a:pPr marL="266687" algn="ctr">
              <a:spcBef>
                <a:spcPct val="20000"/>
              </a:spcBef>
              <a:defRPr/>
            </a:pP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ร้อยละของผู้ป่วยยาเสพติดที่หยุดเสพต่อเนื่อง </a:t>
            </a:r>
          </a:p>
          <a:p>
            <a:pPr marL="266687" algn="ctr">
              <a:spcBef>
                <a:spcPct val="20000"/>
              </a:spcBef>
              <a:defRPr/>
            </a:pPr>
            <a:r>
              <a:rPr lang="th-TH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เดือน หลังจำหน่ายจากการบำบัดรักษา </a:t>
            </a:r>
            <a:endParaRPr lang="th-TH" sz="1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652DFE8F-CA33-4091-B235-5699612A5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868" y="2941915"/>
            <a:ext cx="3583723" cy="22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834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แผนผังลำดับงาน: ตัวเชื่อมไปหน้าอื่น 12">
            <a:extLst>
              <a:ext uri="{FF2B5EF4-FFF2-40B4-BE49-F238E27FC236}">
                <a16:creationId xmlns:a16="http://schemas.microsoft.com/office/drawing/2014/main" xmlns="" id="{0632B72C-71B2-41EF-86A0-6858C07C8503}"/>
              </a:ext>
            </a:extLst>
          </p:cNvPr>
          <p:cNvSpPr/>
          <p:nvPr/>
        </p:nvSpPr>
        <p:spPr>
          <a:xfrm>
            <a:off x="0" y="-2217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4098" name="Picture 2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xmlns="" id="{1AF673D2-0EDD-44D4-A2F0-52DD84446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r="31758" b="3909"/>
          <a:stretch/>
        </p:blipFill>
        <p:spPr bwMode="auto">
          <a:xfrm>
            <a:off x="6983760" y="2414961"/>
            <a:ext cx="2160240" cy="2728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0FAB0F35-E0E0-42AA-A75F-4DC2BCCEAA69}"/>
              </a:ext>
            </a:extLst>
          </p:cNvPr>
          <p:cNvSpPr/>
          <p:nvPr/>
        </p:nvSpPr>
        <p:spPr>
          <a:xfrm>
            <a:off x="723770" y="19854"/>
            <a:ext cx="7696463" cy="4616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ร้อยละของผู้ป่วยยาเสพติดที่ได้รับการบำบัดรักษา และหยุดเสพต่อเนื่อง (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remission)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ต่อ</a:t>
            </a:r>
            <a:endParaRPr lang="en-US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E2930D0B-98ED-4AAF-99B0-46A31A249C6E}"/>
              </a:ext>
            </a:extLst>
          </p:cNvPr>
          <p:cNvSpPr/>
          <p:nvPr/>
        </p:nvSpPr>
        <p:spPr>
          <a:xfrm>
            <a:off x="630543" y="715098"/>
            <a:ext cx="2304257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ปัญหาและอุปสรรค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A6FE9F7A-0370-4F95-BC50-7372F0D57AB4}"/>
              </a:ext>
            </a:extLst>
          </p:cNvPr>
          <p:cNvSpPr/>
          <p:nvPr/>
        </p:nvSpPr>
        <p:spPr>
          <a:xfrm>
            <a:off x="3993411" y="730713"/>
            <a:ext cx="2304257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ข้อเสนอแนะ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766EFB1-1AFA-4042-A4A9-CF123C30C429}"/>
              </a:ext>
            </a:extLst>
          </p:cNvPr>
          <p:cNvSpPr txBox="1"/>
          <p:nvPr/>
        </p:nvSpPr>
        <p:spPr>
          <a:xfrm>
            <a:off x="179512" y="1420850"/>
            <a:ext cx="3096344" cy="3676037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1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ระบบฐานข้อมูล </a:t>
            </a:r>
            <a:r>
              <a:rPr lang="th-TH" sz="14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บส</a:t>
            </a:r>
            <a:r>
              <a:rPr lang="th-TH" sz="1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ต.ใหม่ 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การนำเข้าข้อมูลไม่มีความคล่องตัว การนำเข้าข้อมูลระบบ </a:t>
            </a:r>
            <a:r>
              <a:rPr lang="th-TH" sz="1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บส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ต. บางครั้ง คีย์ข้อมูลแล้ว  แต่ข้อมูลไม่ขึ้น ทำให้ผลการดำเนินงานไม่เป็นปัจจุบัน  </a:t>
            </a:r>
            <a:r>
              <a:rPr lang="th-TH" sz="1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ข้อมูลจำนวนผู้เสพ/ผู้ติดยาเสพติดที่เข้ารับการบำบัดรักษาในระบบ </a:t>
            </a:r>
            <a:r>
              <a:rPr lang="th-TH" sz="14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บส</a:t>
            </a:r>
            <a:r>
              <a:rPr lang="th-TH" sz="1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ต. น้อยกว่าข้อมูลที่ทางโรงพยาบาลได้ดำเนินการจริง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2. การแปลงนโยบายสู่การปฏิบัติ เช่น การดำเนินงาน </a:t>
            </a:r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Harm Reduction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การปรับบทบาทด้านการบำบัดให้หน่วยงานด้านสาธารณสุขดำเนินการทำให้ปริมาณงานเพิ่มขึ้นไม่สัมพันธ์กับจำนวนบุคลากรสาธารณสุขที่ปฏิบัติงานที่มีจำนวนน้อย</a:t>
            </a:r>
          </a:p>
          <a:p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ผู้ใช้ ผู้เสพเข้าสู่กระบวนการบำบัดน้อยลง เนื่องจากขาดความตระหนักถึงปัญหาและผลกระทบของยาเสพติด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3A6B1D98-5246-452A-9A32-69ABA38EE9E4}"/>
              </a:ext>
            </a:extLst>
          </p:cNvPr>
          <p:cNvSpPr txBox="1"/>
          <p:nvPr/>
        </p:nvSpPr>
        <p:spPr>
          <a:xfrm>
            <a:off x="3604210" y="1420850"/>
            <a:ext cx="3096344" cy="3676037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1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ควรมีศูนย์ประสานงานของแต่ละจังหวัดกับส่วนกลาง 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ในการลงบันทึกแบบรายงานยาเสพติดเพื่อดำเนินการแก้ปัญหาให้กับหน่วยงาน</a:t>
            </a:r>
            <a:r>
              <a:rPr lang="th-TH" sz="1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ภายในจังหวัด และให้โรงพยาบาลจัดเก็บข้อมูลและรายงานข้อมูลให้ทางสสจ.เป็นผู้รวบรวมเป็นรายเดือน เพื่อตรวจสอบข้อมูลเปรียบเทียบกับระบบ </a:t>
            </a:r>
            <a:r>
              <a:rPr lang="th-TH" sz="1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บส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ต. 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2. ควรนำนโยบายเข้าร่วมประชุมและจัดทำแผนงานในการดำเนินงานด้าน </a:t>
            </a:r>
            <a:r>
              <a:rPr lang="en-GB" sz="1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Harm Reduction 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ให้เป็นแนวทางและทิศทางเดียวกัน</a:t>
            </a:r>
            <a:endParaRPr lang="en-US" sz="1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ควรจัดสรรบุคลากรให้ครบกับปริมาณงาน เพื่อเพิ่มประสิทธิภาพในการทำงาน</a:t>
            </a:r>
          </a:p>
          <a:p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ควรมีการปฏิบัติงานเชิงรุกอย่างต่อเนื่อง เน้นการสร้างความตระหนักถึงปัญหายาเสพติดแก่กลุ่มเป้าหมายและดึงครอบครัวและชุมชนเข้ามามีส่วนร่วม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49BFC663-05EE-468C-8502-E3C46ACF0E39}"/>
              </a:ext>
            </a:extLst>
          </p:cNvPr>
          <p:cNvSpPr/>
          <p:nvPr/>
        </p:nvSpPr>
        <p:spPr>
          <a:xfrm>
            <a:off x="6417374" y="755188"/>
            <a:ext cx="2752677" cy="923330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th-TH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สสจ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สกลนคร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7BABF573-C781-46AF-9702-B0A9027B3C87}"/>
              </a:ext>
            </a:extLst>
          </p:cNvPr>
          <p:cNvSpPr/>
          <p:nvPr/>
        </p:nvSpPr>
        <p:spPr>
          <a:xfrm>
            <a:off x="6959764" y="1426064"/>
            <a:ext cx="2160240" cy="13388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/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จังหวัดดีเด่นด้าน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SP </a:t>
            </a:r>
            <a:endParaRPr lang="th-TH" sz="20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/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สาขา ยาเสพติด </a:t>
            </a:r>
          </a:p>
          <a:p>
            <a:pPr lvl="0" algn="ctr"/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เขต 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</a:p>
          <a:p>
            <a:pPr lvl="0" algn="ctr"/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endParaRPr lang="th-TH" sz="20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4659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แผนผังลำดับงาน: ตัวเชื่อมไปหน้าอื่น 8">
            <a:extLst>
              <a:ext uri="{FF2B5EF4-FFF2-40B4-BE49-F238E27FC236}">
                <a16:creationId xmlns:a16="http://schemas.microsoft.com/office/drawing/2014/main" xmlns="" id="{055BF4CF-9302-4AF6-94C4-DF0E54E24E97}"/>
              </a:ext>
            </a:extLst>
          </p:cNvPr>
          <p:cNvSpPr/>
          <p:nvPr/>
        </p:nvSpPr>
        <p:spPr>
          <a:xfrm>
            <a:off x="0" y="3319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670C3EA5-BB99-40E3-90B8-B45590A61623}"/>
              </a:ext>
            </a:extLst>
          </p:cNvPr>
          <p:cNvSpPr/>
          <p:nvPr/>
        </p:nvSpPr>
        <p:spPr>
          <a:xfrm>
            <a:off x="1403648" y="97349"/>
            <a:ext cx="6696744" cy="4616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อัตราการฆ่าตัวตายสำเร็จ ไม่เกิน 6.3 ต่อแสนประชากร</a:t>
            </a:r>
          </a:p>
        </p:txBody>
      </p:sp>
      <p:graphicFrame>
        <p:nvGraphicFramePr>
          <p:cNvPr id="11" name="Chart 7">
            <a:extLst>
              <a:ext uri="{FF2B5EF4-FFF2-40B4-BE49-F238E27FC236}">
                <a16:creationId xmlns:a16="http://schemas.microsoft.com/office/drawing/2014/main" xmlns="" id="{076DCAB7-F93B-447E-BBC1-496C0B857A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472795"/>
              </p:ext>
            </p:extLst>
          </p:nvPr>
        </p:nvGraphicFramePr>
        <p:xfrm>
          <a:off x="683568" y="721511"/>
          <a:ext cx="7967736" cy="1895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BE4A44FC-B1AA-446D-AA83-FA33FDF9F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2" y="2617182"/>
            <a:ext cx="7967736" cy="24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081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D1237F8C-0884-4DA4-9913-CAD9C1394F8E}"/>
              </a:ext>
            </a:extLst>
          </p:cNvPr>
          <p:cNvSpPr/>
          <p:nvPr/>
        </p:nvSpPr>
        <p:spPr>
          <a:xfrm>
            <a:off x="6783502" y="314063"/>
            <a:ext cx="2300630" cy="923330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นครพนม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15382D0A-E29E-4E59-B232-975A17A91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38799" r="41338" b="9401"/>
          <a:stretch/>
        </p:blipFill>
        <p:spPr>
          <a:xfrm>
            <a:off x="6876256" y="1491631"/>
            <a:ext cx="2242686" cy="2664296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1C2AC65D-0305-4E05-BE56-2ACAACDC0CC5}"/>
              </a:ext>
            </a:extLst>
          </p:cNvPr>
          <p:cNvSpPr/>
          <p:nvPr/>
        </p:nvSpPr>
        <p:spPr>
          <a:xfrm>
            <a:off x="6838029" y="1190825"/>
            <a:ext cx="2040502" cy="113877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R506 </a:t>
            </a:r>
          </a:p>
          <a:p>
            <a:pPr algn="ctr"/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Dashboard</a:t>
            </a:r>
            <a:r>
              <a:rPr lang="en-GB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8" name="Shape 68">
            <a:extLst>
              <a:ext uri="{FF2B5EF4-FFF2-40B4-BE49-F238E27FC236}">
                <a16:creationId xmlns:a16="http://schemas.microsoft.com/office/drawing/2014/main" xmlns="" id="{58F38131-1BB0-4698-AD80-4703D5D6F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10" y="89758"/>
            <a:ext cx="17272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2400" b="1" kern="0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  <a:sym typeface="TH SarabunPSK" pitchFamily="34" charset="-34"/>
              </a:rPr>
              <a:t>ข้อค้นพบ</a:t>
            </a:r>
            <a:endParaRPr lang="en-US" altLang="en-US" sz="2400" b="1" kern="0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  <a:sym typeface="TH SarabunPSK" pitchFamily="34" charset="-34"/>
            </a:endParaRPr>
          </a:p>
        </p:txBody>
      </p:sp>
      <p:sp>
        <p:nvSpPr>
          <p:cNvPr id="9" name="Shape 68">
            <a:extLst>
              <a:ext uri="{FF2B5EF4-FFF2-40B4-BE49-F238E27FC236}">
                <a16:creationId xmlns:a16="http://schemas.microsoft.com/office/drawing/2014/main" xmlns="" id="{6B2BC093-7F90-45FF-8A46-CA28C1253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515" y="89758"/>
            <a:ext cx="172878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2400" b="1" kern="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  <a:sym typeface="TH SarabunPSK" pitchFamily="34" charset="-34"/>
              </a:rPr>
              <a:t>ข้อเสนอแนะ</a:t>
            </a:r>
            <a:endParaRPr lang="en-US" altLang="en-US" sz="2400" b="1" kern="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  <a:sym typeface="TH SarabunPSK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15F8AC6A-4EC5-4AC3-B118-1DEF8590E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5" y="709812"/>
            <a:ext cx="3215350" cy="422793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A52F1B5F-3C96-4B42-9056-6B724B2CC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813" y="709811"/>
            <a:ext cx="3219614" cy="43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010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แผนผังลำดับงาน: ตัวเชื่อมไปหน้าอื่น 11">
            <a:extLst>
              <a:ext uri="{FF2B5EF4-FFF2-40B4-BE49-F238E27FC236}">
                <a16:creationId xmlns:a16="http://schemas.microsoft.com/office/drawing/2014/main" xmlns="" id="{AFC87556-77CD-4C27-AF65-16D0D401E78C}"/>
              </a:ext>
            </a:extLst>
          </p:cNvPr>
          <p:cNvSpPr/>
          <p:nvPr/>
        </p:nvSpPr>
        <p:spPr>
          <a:xfrm>
            <a:off x="0" y="-12417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lang="th-TH" b="1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2" name="ไดอะแกรม 1">
            <a:extLst>
              <a:ext uri="{FF2B5EF4-FFF2-40B4-BE49-F238E27FC236}">
                <a16:creationId xmlns:a16="http://schemas.microsoft.com/office/drawing/2014/main" xmlns="" id="{F6910952-0C5A-4EEF-8623-8052F989D845}"/>
              </a:ext>
            </a:extLst>
          </p:cNvPr>
          <p:cNvGraphicFramePr/>
          <p:nvPr>
            <p:extLst/>
          </p:nvPr>
        </p:nvGraphicFramePr>
        <p:xfrm>
          <a:off x="92110" y="483518"/>
          <a:ext cx="5055956" cy="465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xmlns="" id="{4B95DCD7-C6D7-4483-9868-5F2FF82AEC63}"/>
              </a:ext>
            </a:extLst>
          </p:cNvPr>
          <p:cNvSpPr/>
          <p:nvPr/>
        </p:nvSpPr>
        <p:spPr>
          <a:xfrm>
            <a:off x="4283968" y="4189025"/>
            <a:ext cx="2160240" cy="745054"/>
          </a:xfrm>
          <a:prstGeom prst="roundRect">
            <a:avLst>
              <a:gd name="adj" fmla="val 0"/>
            </a:avLst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ปัญหาอุปสรรค</a:t>
            </a:r>
          </a:p>
          <a:p>
            <a:pPr marL="342884" indent="-342884" algn="ctr">
              <a:buFont typeface="Symbol" panose="05050102010706020507" pitchFamily="18" charset="2"/>
              <a:buChar char="·"/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โครงสร้าง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/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สถานที่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F8508BBF-ADE0-4BB9-A2F4-6A32178A367D}"/>
              </a:ext>
            </a:extLst>
          </p:cNvPr>
          <p:cNvSpPr/>
          <p:nvPr/>
        </p:nvSpPr>
        <p:spPr>
          <a:xfrm>
            <a:off x="755578" y="47033"/>
            <a:ext cx="7958023" cy="4616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ร้อยละของผู้ป่วยที่เข้ารับการผ่าตัดแบบ </a:t>
            </a:r>
            <a:r>
              <a:rPr lang="en-US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One Day Surgery </a:t>
            </a: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(เป้าหมาย  </a:t>
            </a:r>
            <a:r>
              <a:rPr lang="en-US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15%</a:t>
            </a: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4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ตาราง 7">
            <a:extLst>
              <a:ext uri="{FF2B5EF4-FFF2-40B4-BE49-F238E27FC236}">
                <a16:creationId xmlns:a16="http://schemas.microsoft.com/office/drawing/2014/main" xmlns="" id="{D2297A3B-7D2B-4253-B0D1-B31087CFD4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38661" y="801875"/>
          <a:ext cx="3554880" cy="32936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7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11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1387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 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อุดรธานี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21.58</a:t>
                      </a:r>
                      <a:endParaRPr lang="th-TH" sz="1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 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สกลนคร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97.61</a:t>
                      </a:r>
                      <a:endParaRPr lang="th-TH" sz="1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เลย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35.53</a:t>
                      </a:r>
                      <a:endParaRPr lang="th-TH" sz="1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 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นครพนม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8.82</a:t>
                      </a:r>
                      <a:endParaRPr lang="th-TH" sz="16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 หนองคาย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th-TH" sz="1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681247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 หนองบัวลำภู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34.37</a:t>
                      </a:r>
                      <a:endParaRPr lang="th-TH" sz="1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31038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 บึงกาฬ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61.22</a:t>
                      </a:r>
                      <a:endParaRPr lang="th-TH" sz="1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100831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CCA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33.29</a:t>
                      </a:r>
                      <a:endParaRPr lang="th-TH" sz="1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CC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7850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5169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แผนผังลำดับงาน: ตัวเชื่อมไปหน้าอื่น 14">
            <a:extLst>
              <a:ext uri="{FF2B5EF4-FFF2-40B4-BE49-F238E27FC236}">
                <a16:creationId xmlns:a16="http://schemas.microsoft.com/office/drawing/2014/main" xmlns="" id="{BE6B6208-DAAF-4059-94B4-B4565F61D6F5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lang="th-TH" b="1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B654764B-497F-48BD-9B13-2A14401ED9BF}"/>
              </a:ext>
            </a:extLst>
          </p:cNvPr>
          <p:cNvSpPr/>
          <p:nvPr/>
        </p:nvSpPr>
        <p:spPr>
          <a:xfrm>
            <a:off x="2627786" y="44569"/>
            <a:ext cx="4092787" cy="523220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อัตราตายของผู้ป่วยโรคหลอดเลือดสมอง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0F3201DC-61E3-43F6-B2E3-B100F3500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61" y="23254"/>
            <a:ext cx="1091470" cy="586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xmlns="" id="{1D10935F-1794-405B-AD10-60388F1C740C}"/>
              </a:ext>
            </a:extLst>
          </p:cNvPr>
          <p:cNvSpPr/>
          <p:nvPr/>
        </p:nvSpPr>
        <p:spPr>
          <a:xfrm>
            <a:off x="6167210" y="1231189"/>
            <a:ext cx="2590573" cy="1123712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Best practice</a:t>
            </a:r>
            <a:r>
              <a:rPr lang="en-US" sz="1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ระบบการดูแลผู้ป่วยโรคหลอดเลือดสมอง </a:t>
            </a:r>
            <a:r>
              <a:rPr lang="th-TH" sz="1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รพศ. สกลนคร รพศ</a:t>
            </a:r>
            <a:r>
              <a:rPr lang="en-US" sz="1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อุดรธานี</a:t>
            </a: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AA75817E-1EDA-4631-8EC2-55DCF2BEF7E7}"/>
              </a:ext>
            </a:extLst>
          </p:cNvPr>
          <p:cNvSpPr/>
          <p:nvPr/>
        </p:nvSpPr>
        <p:spPr>
          <a:xfrm>
            <a:off x="6228186" y="2953073"/>
            <a:ext cx="2718047" cy="136207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th-TH" sz="2000" kern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โอกาสพัฒนา</a:t>
            </a:r>
            <a:endParaRPr lang="th-TH" b="1" kern="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18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18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การป้องกันการเกิดภาวะเสี่ยงในกลุ่มผู้ป่วยปกติ</a:t>
            </a:r>
          </a:p>
          <a:p>
            <a:pPr>
              <a:defRPr/>
            </a:pPr>
            <a:r>
              <a:rPr lang="en-US" sz="18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18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การเชื่อมโยงฐานข้อมูล</a:t>
            </a:r>
            <a:endParaRPr lang="th-TH" sz="1800" kern="0" dirty="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xmlns="" id="{A1D03021-44B1-41BB-BA20-6F0CE6C5B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62" t="22001" r="9838" b="55317"/>
          <a:stretch/>
        </p:blipFill>
        <p:spPr>
          <a:xfrm>
            <a:off x="593468" y="757266"/>
            <a:ext cx="4986645" cy="181338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E99EB132-EE06-48BF-8C44-8B8C7D5F4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01" r="45946" b="29000"/>
          <a:stretch/>
        </p:blipFill>
        <p:spPr>
          <a:xfrm>
            <a:off x="107505" y="2499744"/>
            <a:ext cx="5976664" cy="2609053"/>
          </a:xfrm>
          <a:prstGeom prst="rect">
            <a:avLst/>
          </a:prstGeom>
        </p:spPr>
      </p:pic>
      <p:sp>
        <p:nvSpPr>
          <p:cNvPr id="10" name="ดาว: 5 แฉก 9">
            <a:extLst>
              <a:ext uri="{FF2B5EF4-FFF2-40B4-BE49-F238E27FC236}">
                <a16:creationId xmlns:a16="http://schemas.microsoft.com/office/drawing/2014/main" xmlns="" id="{4CB8E133-025C-4AB1-A422-6D9C4240EEA1}"/>
              </a:ext>
            </a:extLst>
          </p:cNvPr>
          <p:cNvSpPr/>
          <p:nvPr/>
        </p:nvSpPr>
        <p:spPr>
          <a:xfrm>
            <a:off x="6516217" y="1286701"/>
            <a:ext cx="288032" cy="28803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107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7" t="11669" r="29312" b="12263"/>
          <a:stretch/>
        </p:blipFill>
        <p:spPr bwMode="auto">
          <a:xfrm>
            <a:off x="2195737" y="173883"/>
            <a:ext cx="4885715" cy="4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วงรี 1"/>
          <p:cNvSpPr/>
          <p:nvPr/>
        </p:nvSpPr>
        <p:spPr>
          <a:xfrm>
            <a:off x="4067944" y="2377328"/>
            <a:ext cx="1296144" cy="11665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4185560" y="2377329"/>
            <a:ext cx="11785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haiSans Neue SemBd" pitchFamily="2" charset="-34"/>
                <a:cs typeface="ThaiSans Neue SemBd" pitchFamily="2" charset="-34"/>
              </a:rPr>
              <a:t>15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sz="20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แผนงาน</a:t>
            </a:r>
          </a:p>
          <a:p>
            <a:r>
              <a:rPr lang="th-TH" sz="2400" dirty="0" smtClean="0">
                <a:latin typeface="ThaiSans Neue SemBd" pitchFamily="2" charset="-34"/>
                <a:cs typeface="ThaiSans Neue SemBd" pitchFamily="2" charset="-34"/>
              </a:rPr>
              <a:t>40</a:t>
            </a:r>
            <a:r>
              <a:rPr lang="th-TH" sz="20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โครงการ</a:t>
            </a:r>
          </a:p>
          <a:p>
            <a:r>
              <a:rPr lang="th-TH" dirty="0" smtClean="0">
                <a:latin typeface="ThaiSans Neue SemBd" pitchFamily="2" charset="-34"/>
                <a:cs typeface="ThaiSans Neue SemBd" pitchFamily="2" charset="-34"/>
              </a:rPr>
              <a:t>55</a:t>
            </a:r>
            <a:r>
              <a:rPr lang="th-TH" sz="2400" dirty="0" smtClean="0"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sz="20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ตัวชี้วัด</a:t>
            </a:r>
            <a:endParaRPr lang="th-TH" sz="2000" dirty="0">
              <a:solidFill>
                <a:schemeClr val="accent6">
                  <a:lumMod val="7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5818" y="1206639"/>
            <a:ext cx="959837" cy="107061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haiSans Neue SemBd" pitchFamily="2" charset="-34"/>
                <a:cs typeface="ThaiSans Neue SemBd" pitchFamily="2" charset="-34"/>
              </a:rPr>
              <a:t>4</a:t>
            </a:r>
            <a:r>
              <a:rPr lang="en-US" sz="1600" dirty="0" smtClean="0">
                <a:solidFill>
                  <a:srgbClr val="C00000"/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sz="1600" dirty="0" smtClean="0">
                <a:solidFill>
                  <a:srgbClr val="C00000"/>
                </a:solidFill>
                <a:latin typeface="ThaiSans Neue SemBd" pitchFamily="2" charset="-34"/>
                <a:cs typeface="ThaiSans Neue SemBd" pitchFamily="2" charset="-34"/>
              </a:rPr>
              <a:t>แผนงาน</a:t>
            </a:r>
          </a:p>
          <a:p>
            <a:r>
              <a:rPr lang="th-TH" sz="1800" dirty="0">
                <a:solidFill>
                  <a:srgbClr val="C00000"/>
                </a:solidFill>
                <a:latin typeface="ThaiSans Neue SemBd" pitchFamily="2" charset="-34"/>
                <a:cs typeface="ThaiSans Neue SemBd" pitchFamily="2" charset="-34"/>
              </a:rPr>
              <a:t>9</a:t>
            </a:r>
            <a:r>
              <a:rPr lang="th-TH" sz="1600" dirty="0" smtClean="0">
                <a:solidFill>
                  <a:srgbClr val="C00000"/>
                </a:solidFill>
                <a:latin typeface="ThaiSans Neue SemBd" pitchFamily="2" charset="-34"/>
                <a:cs typeface="ThaiSans Neue SemBd" pitchFamily="2" charset="-34"/>
              </a:rPr>
              <a:t> โครงการ</a:t>
            </a:r>
          </a:p>
          <a:p>
            <a:r>
              <a:rPr lang="th-TH" sz="2000" dirty="0" smtClean="0">
                <a:solidFill>
                  <a:srgbClr val="C00000"/>
                </a:solidFill>
                <a:latin typeface="ThaiSans Neue SemBd" pitchFamily="2" charset="-34"/>
                <a:cs typeface="ThaiSans Neue SemBd" pitchFamily="2" charset="-34"/>
              </a:rPr>
              <a:t>13</a:t>
            </a:r>
            <a:r>
              <a:rPr lang="th-TH" sz="1800" dirty="0" smtClean="0">
                <a:solidFill>
                  <a:srgbClr val="C00000"/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sz="1600" dirty="0" smtClean="0">
                <a:solidFill>
                  <a:srgbClr val="C00000"/>
                </a:solidFill>
                <a:latin typeface="ThaiSans Neue SemBd" pitchFamily="2" charset="-34"/>
                <a:cs typeface="ThaiSans Neue SemBd" pitchFamily="2" charset="-34"/>
              </a:rPr>
              <a:t>ตัวชี้วัด</a:t>
            </a:r>
            <a:endParaRPr lang="th-TH" sz="1600" dirty="0">
              <a:solidFill>
                <a:srgbClr val="C00000"/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8484" y="1228445"/>
            <a:ext cx="998855" cy="104638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ThaiSans Neue SemBd" pitchFamily="2" charset="-34"/>
                <a:cs typeface="ThaiSans Neue SemBd" pitchFamily="2" charset="-34"/>
              </a:rPr>
              <a:t>5</a:t>
            </a:r>
            <a:r>
              <a:rPr lang="en-US" sz="1600" dirty="0" smtClean="0">
                <a:solidFill>
                  <a:schemeClr val="accent1"/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sz="1600" dirty="0" smtClean="0">
                <a:solidFill>
                  <a:schemeClr val="accent1"/>
                </a:solidFill>
                <a:latin typeface="ThaiSans Neue SemBd" pitchFamily="2" charset="-34"/>
                <a:cs typeface="ThaiSans Neue SemBd" pitchFamily="2" charset="-34"/>
              </a:rPr>
              <a:t>แผนงาน</a:t>
            </a:r>
          </a:p>
          <a:p>
            <a:r>
              <a:rPr lang="th-TH" sz="1600" dirty="0" smtClean="0">
                <a:solidFill>
                  <a:schemeClr val="accent1"/>
                </a:solidFill>
                <a:latin typeface="ThaiSans Neue SemBd" pitchFamily="2" charset="-34"/>
                <a:cs typeface="ThaiSans Neue SemBd" pitchFamily="2" charset="-34"/>
              </a:rPr>
              <a:t>21 โครงการ</a:t>
            </a:r>
          </a:p>
          <a:p>
            <a:r>
              <a:rPr lang="th-TH" sz="2000" dirty="0" smtClean="0">
                <a:solidFill>
                  <a:schemeClr val="accent1"/>
                </a:solidFill>
                <a:latin typeface="ThaiSans Neue SemBd" pitchFamily="2" charset="-34"/>
                <a:cs typeface="ThaiSans Neue SemBd" pitchFamily="2" charset="-34"/>
              </a:rPr>
              <a:t>27</a:t>
            </a:r>
            <a:r>
              <a:rPr lang="th-TH" sz="1800" dirty="0" smtClean="0">
                <a:solidFill>
                  <a:schemeClr val="accent1"/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sz="1600" dirty="0" smtClean="0">
                <a:solidFill>
                  <a:schemeClr val="accent1"/>
                </a:solidFill>
                <a:latin typeface="ThaiSans Neue SemBd" pitchFamily="2" charset="-34"/>
                <a:cs typeface="ThaiSans Neue SemBd" pitchFamily="2" charset="-34"/>
              </a:rPr>
              <a:t>ตัวชี้วัด</a:t>
            </a:r>
            <a:endParaRPr lang="th-TH" sz="1600" dirty="0">
              <a:solidFill>
                <a:schemeClr val="accent1"/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7912" y="3414244"/>
            <a:ext cx="947423" cy="1037153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5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sz="16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แผนงาน</a:t>
            </a:r>
          </a:p>
          <a:p>
            <a:r>
              <a:rPr lang="th-TH" sz="16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8 โครงการ</a:t>
            </a:r>
          </a:p>
          <a:p>
            <a:r>
              <a:rPr lang="th-TH" sz="20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12</a:t>
            </a:r>
            <a:r>
              <a:rPr lang="th-TH" sz="18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sz="1600" dirty="0" smtClean="0">
                <a:solidFill>
                  <a:schemeClr val="accent6">
                    <a:lumMod val="7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ตัวชี้วัด</a:t>
            </a:r>
            <a:endParaRPr lang="th-TH" sz="1600" dirty="0">
              <a:solidFill>
                <a:schemeClr val="accent6">
                  <a:lumMod val="7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3843" y="3077139"/>
            <a:ext cx="943876" cy="1037153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1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sz="1600" dirty="0" smtClean="0">
                <a:solidFill>
                  <a:schemeClr val="accent3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แผนงาน</a:t>
            </a:r>
          </a:p>
          <a:p>
            <a:r>
              <a:rPr lang="th-TH" sz="1600" dirty="0">
                <a:solidFill>
                  <a:schemeClr val="accent3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2</a:t>
            </a:r>
            <a:r>
              <a:rPr lang="th-TH" sz="1600" dirty="0" smtClean="0">
                <a:solidFill>
                  <a:schemeClr val="accent3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โครงการ</a:t>
            </a:r>
          </a:p>
          <a:p>
            <a:r>
              <a:rPr lang="th-TH" sz="2000" dirty="0">
                <a:solidFill>
                  <a:schemeClr val="accent3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3</a:t>
            </a:r>
            <a:r>
              <a:rPr lang="th-TH" sz="1800" dirty="0" smtClean="0">
                <a:solidFill>
                  <a:schemeClr val="accent3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sz="1600" dirty="0" smtClean="0">
                <a:solidFill>
                  <a:schemeClr val="accent3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ตัวชี้วัด</a:t>
            </a:r>
            <a:endParaRPr lang="th-TH" sz="1600" dirty="0">
              <a:solidFill>
                <a:schemeClr val="accent3">
                  <a:lumMod val="50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7" y="175563"/>
            <a:ext cx="1540315" cy="461665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ร่าง ปี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84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แผนผังลำดับงาน: ตัวเชื่อมไปหน้าอื่น 20">
            <a:extLst>
              <a:ext uri="{FF2B5EF4-FFF2-40B4-BE49-F238E27FC236}">
                <a16:creationId xmlns:a16="http://schemas.microsoft.com/office/drawing/2014/main" xmlns="" id="{ECDE4002-E2A5-42F1-8277-21BB44CDA360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lang="th-TH" b="1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55B542FB-A0FE-4A53-871F-14C681B5DB72}"/>
              </a:ext>
            </a:extLst>
          </p:cNvPr>
          <p:cNvSpPr/>
          <p:nvPr/>
        </p:nvSpPr>
        <p:spPr>
          <a:xfrm>
            <a:off x="2562584" y="36580"/>
            <a:ext cx="3488454" cy="523220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อัตราตายจากโรคหลอดเลือดหัวใจ</a:t>
            </a: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84CED3F3-AB69-418F-AD79-DCEC2025F745}"/>
              </a:ext>
            </a:extLst>
          </p:cNvPr>
          <p:cNvSpPr/>
          <p:nvPr/>
        </p:nvSpPr>
        <p:spPr>
          <a:xfrm>
            <a:off x="149942" y="1077511"/>
            <a:ext cx="3555286" cy="893858"/>
          </a:xfrm>
          <a:prstGeom prst="roundRect">
            <a:avLst/>
          </a:prstGeom>
          <a:ln>
            <a:solidFill>
              <a:srgbClr val="F87C4A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th-TH" sz="23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โรงพยาบาลระดับ </a:t>
            </a:r>
            <a:r>
              <a:rPr lang="en-US" sz="23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F2 </a:t>
            </a:r>
            <a:r>
              <a:rPr lang="th-TH" sz="23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 สามารถให้</a:t>
            </a:r>
          </a:p>
          <a:p>
            <a:pPr algn="ctr">
              <a:defRPr/>
            </a:pPr>
            <a:r>
              <a:rPr lang="th-TH" sz="2300" b="1" dirty="0">
                <a:solidFill>
                  <a:srgbClr val="F923C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ยาละลายลิ่มเลือดได้ </a:t>
            </a:r>
            <a:r>
              <a:rPr lang="en-US" sz="2300" b="1" dirty="0">
                <a:solidFill>
                  <a:srgbClr val="F923C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100 % </a:t>
            </a:r>
            <a:r>
              <a:rPr lang="en-US" sz="23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3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 </a:t>
            </a:r>
            <a:r>
              <a:rPr lang="en-US" sz="23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8)</a:t>
            </a: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xmlns="" id="{17E65B27-6A76-4AD1-A486-88CEAF86F70A}"/>
              </a:ext>
            </a:extLst>
          </p:cNvPr>
          <p:cNvSpPr/>
          <p:nvPr/>
        </p:nvSpPr>
        <p:spPr>
          <a:xfrm>
            <a:off x="149942" y="2182100"/>
            <a:ext cx="3555286" cy="1259919"/>
          </a:xfrm>
          <a:prstGeom prst="roundRect">
            <a:avLst/>
          </a:prstGeom>
          <a:ln>
            <a:solidFill>
              <a:srgbClr val="F87C4A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th-TH" sz="1800" kern="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 </a:t>
            </a:r>
            <a:r>
              <a:rPr lang="en-US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Best Practice</a:t>
            </a:r>
            <a:endParaRPr lang="en-US" sz="2400" b="1" kern="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20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20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ระบบการดูแล และรักษาผู้ป่วยโรคหัวใจ </a:t>
            </a:r>
            <a:r>
              <a:rPr lang="th-TH" sz="2000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โรงพยาบาลศูนย์อุดรธานี</a:t>
            </a:r>
            <a:endParaRPr lang="en-US" sz="2000" b="1" kern="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xmlns="" id="{3F072143-2600-42C1-8A4B-74E001F7B88E}"/>
              </a:ext>
            </a:extLst>
          </p:cNvPr>
          <p:cNvSpPr/>
          <p:nvPr/>
        </p:nvSpPr>
        <p:spPr>
          <a:xfrm>
            <a:off x="155034" y="3665165"/>
            <a:ext cx="3555286" cy="1259919"/>
          </a:xfrm>
          <a:prstGeom prst="roundRect">
            <a:avLst/>
          </a:prstGeom>
          <a:ln>
            <a:solidFill>
              <a:srgbClr val="F87C4A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th-TH" sz="2000" kern="0" dirty="0">
                <a:solidFill>
                  <a:srgbClr val="0000FF"/>
                </a:solidFill>
                <a:latin typeface="Calibri"/>
                <a:cs typeface="Cordia New" panose="020B0304020202020204" pitchFamily="34" charset="-34"/>
              </a:rPr>
              <a:t> </a:t>
            </a:r>
            <a:r>
              <a:rPr lang="th-TH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โอกาสพัฒนา</a:t>
            </a:r>
            <a:endParaRPr lang="en-US" b="1" kern="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20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20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ระบบเชื่อมโยงฐานข้อมูล</a:t>
            </a:r>
          </a:p>
          <a:p>
            <a:pPr>
              <a:defRPr/>
            </a:pPr>
            <a:r>
              <a:rPr lang="en-US" sz="20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20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การเพิ่มพูนความเชี่ยวชาญ</a:t>
            </a:r>
            <a:endParaRPr lang="th-TH" sz="1800" kern="0" dirty="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graphicFrame>
        <p:nvGraphicFramePr>
          <p:cNvPr id="13" name="Chart 8">
            <a:extLst>
              <a:ext uri="{FF2B5EF4-FFF2-40B4-BE49-F238E27FC236}">
                <a16:creationId xmlns:a16="http://schemas.microsoft.com/office/drawing/2014/main" xmlns="" id="{FBEE14BA-B43E-4082-A2F2-DCB8C5D606F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779914" y="683895"/>
          <a:ext cx="5389081" cy="194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AD65303E-3ED9-48FC-9850-1964DB6EA80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51920" y="2655720"/>
          <a:ext cx="5231612" cy="248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xmlns="" id="{BA71648B-0841-48ED-A7B9-ECB8376E7B8C}"/>
              </a:ext>
            </a:extLst>
          </p:cNvPr>
          <p:cNvSpPr/>
          <p:nvPr/>
        </p:nvSpPr>
        <p:spPr>
          <a:xfrm>
            <a:off x="6876257" y="4207987"/>
            <a:ext cx="327970" cy="826172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xmlns="" id="{6166CE9A-B000-48AA-8554-E22CCC00F150}"/>
              </a:ext>
            </a:extLst>
          </p:cNvPr>
          <p:cNvGrpSpPr/>
          <p:nvPr/>
        </p:nvGrpSpPr>
        <p:grpSpPr>
          <a:xfrm>
            <a:off x="3851920" y="1265245"/>
            <a:ext cx="5231612" cy="307777"/>
            <a:chOff x="142877" y="2357430"/>
            <a:chExt cx="4929189" cy="241729"/>
          </a:xfrm>
        </p:grpSpPr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xmlns="" id="{2E24B212-20AD-430E-B570-B2D24FCCE5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7" y="2357430"/>
              <a:ext cx="428595" cy="241729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27</a:t>
              </a:r>
              <a:endParaRPr lang="th-TH" sz="1400" b="1" kern="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xmlns="" id="{6DF73E09-3E2D-4611-A514-A0ADD7A9D3A9}"/>
                </a:ext>
              </a:extLst>
            </p:cNvPr>
            <p:cNvCxnSpPr/>
            <p:nvPr/>
          </p:nvCxnSpPr>
          <p:spPr bwMode="auto">
            <a:xfrm>
              <a:off x="500034" y="2500306"/>
              <a:ext cx="4572032" cy="1588"/>
            </a:xfrm>
            <a:prstGeom prst="line">
              <a:avLst/>
            </a:prstGeom>
            <a:noFill/>
            <a:ln w="28575" cap="flat" cmpd="sng" algn="ctr">
              <a:solidFill>
                <a:srgbClr val="DF5327"/>
              </a:solidFill>
              <a:prstDash val="sysDash"/>
              <a:miter lim="800000"/>
            </a:ln>
            <a:effectLst/>
          </p:spPr>
        </p:cxn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xmlns="" id="{7DC39EF6-BBEA-4AFE-98C0-24AF9ADCB0C1}"/>
              </a:ext>
            </a:extLst>
          </p:cNvPr>
          <p:cNvGrpSpPr/>
          <p:nvPr/>
        </p:nvGrpSpPr>
        <p:grpSpPr>
          <a:xfrm>
            <a:off x="3851920" y="3314249"/>
            <a:ext cx="5231612" cy="307777"/>
            <a:chOff x="142877" y="2357430"/>
            <a:chExt cx="4929189" cy="241729"/>
          </a:xfrm>
        </p:grpSpPr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xmlns="" id="{8DAB06E5-19B0-46A8-88A9-6108B9389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7" y="2357430"/>
              <a:ext cx="428595" cy="241729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27</a:t>
              </a:r>
              <a:endParaRPr lang="th-TH" sz="1400" b="1" kern="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xmlns="" id="{538717AA-6C4B-4F78-9122-F31344B1854C}"/>
                </a:ext>
              </a:extLst>
            </p:cNvPr>
            <p:cNvCxnSpPr/>
            <p:nvPr/>
          </p:nvCxnSpPr>
          <p:spPr bwMode="auto">
            <a:xfrm>
              <a:off x="500034" y="2500306"/>
              <a:ext cx="4572032" cy="1588"/>
            </a:xfrm>
            <a:prstGeom prst="line">
              <a:avLst/>
            </a:prstGeom>
            <a:noFill/>
            <a:ln w="28575" cap="flat" cmpd="sng" algn="ctr">
              <a:solidFill>
                <a:srgbClr val="DF5327"/>
              </a:solidFill>
              <a:prstDash val="sysDash"/>
              <a:miter lim="800000"/>
            </a:ln>
            <a:effectLst/>
          </p:spPr>
        </p:cxnSp>
      </p:grpSp>
      <p:sp>
        <p:nvSpPr>
          <p:cNvPr id="22" name="ดาว: 5 แฉก 21">
            <a:extLst>
              <a:ext uri="{FF2B5EF4-FFF2-40B4-BE49-F238E27FC236}">
                <a16:creationId xmlns:a16="http://schemas.microsoft.com/office/drawing/2014/main" xmlns="" id="{B8929EA5-C1FC-4350-8B20-579BE209DBD4}"/>
              </a:ext>
            </a:extLst>
          </p:cNvPr>
          <p:cNvSpPr/>
          <p:nvPr/>
        </p:nvSpPr>
        <p:spPr>
          <a:xfrm>
            <a:off x="899593" y="2283718"/>
            <a:ext cx="288032" cy="28803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68784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แผนผังลำดับงาน: ตัวเชื่อมไปหน้าอื่น 31">
            <a:extLst>
              <a:ext uri="{FF2B5EF4-FFF2-40B4-BE49-F238E27FC236}">
                <a16:creationId xmlns:a16="http://schemas.microsoft.com/office/drawing/2014/main" xmlns="" id="{99ADA44E-C66C-4BC8-8694-6046C0BCF855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lang="th-TH" b="1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CC29703B-52D0-474A-9632-F0425D874783}"/>
              </a:ext>
            </a:extLst>
          </p:cNvPr>
          <p:cNvSpPr/>
          <p:nvPr/>
        </p:nvSpPr>
        <p:spPr>
          <a:xfrm>
            <a:off x="1187170" y="102688"/>
            <a:ext cx="7344816" cy="40011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อัตราตายผู้ป่วยติดเชื้อในกระแสเลือดแบบรุนแรงชนิด </a:t>
            </a: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community – acquired  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เป้าหมายร้อยละ 30</a:t>
            </a:r>
          </a:p>
        </p:txBody>
      </p:sp>
      <p:graphicFrame>
        <p:nvGraphicFramePr>
          <p:cNvPr id="11" name="ตัวแทนเนื้อหา 6" descr="การแสดงแผนภูมิคอลัมน์แบบกลุ่ม&#10;3 ชุดข้อมูลสำหรับ 4 ประเภท">
            <a:extLst>
              <a:ext uri="{FF2B5EF4-FFF2-40B4-BE49-F238E27FC236}">
                <a16:creationId xmlns:a16="http://schemas.microsoft.com/office/drawing/2014/main" xmlns="" id="{DA5FBAD1-327C-4FD8-98EE-2405F3A7C98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5659" y="741551"/>
          <a:ext cx="3960278" cy="1830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ตัวแทนเนื้อหา 6" descr="การแสดงแผนภูมิคอลัมน์แบบกลุ่ม&#10;3 ชุดข้อมูลสำหรับ 4 ประเภท">
            <a:extLst>
              <a:ext uri="{FF2B5EF4-FFF2-40B4-BE49-F238E27FC236}">
                <a16:creationId xmlns:a16="http://schemas.microsoft.com/office/drawing/2014/main" xmlns="" id="{8E838FDE-4E1D-44BE-AA3F-7C515A739C7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67944" y="741551"/>
          <a:ext cx="4968552" cy="1830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7">
            <a:extLst>
              <a:ext uri="{FF2B5EF4-FFF2-40B4-BE49-F238E27FC236}">
                <a16:creationId xmlns:a16="http://schemas.microsoft.com/office/drawing/2014/main" xmlns="" id="{F8339B8B-BB97-42B7-9BA2-6F055BA32B0E}"/>
              </a:ext>
            </a:extLst>
          </p:cNvPr>
          <p:cNvSpPr txBox="1"/>
          <p:nvPr/>
        </p:nvSpPr>
        <p:spPr>
          <a:xfrm>
            <a:off x="35658" y="2629406"/>
            <a:ext cx="2304094" cy="2769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ที่มา </a:t>
            </a:r>
            <a:r>
              <a:rPr lang="en-US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ข้อมูลจาก </a:t>
            </a:r>
            <a:r>
              <a:rPr lang="en-US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HDC </a:t>
            </a:r>
            <a:r>
              <a:rPr lang="th-TH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วันที่  </a:t>
            </a:r>
            <a:r>
              <a:rPr lang="en-US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13 </a:t>
            </a:r>
            <a:r>
              <a:rPr lang="th-TH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en-US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endParaRPr lang="th-TH" sz="1200" b="1" kern="0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xmlns="" id="{F65126EA-5223-4343-AC32-53886FA93897}"/>
              </a:ext>
            </a:extLst>
          </p:cNvPr>
          <p:cNvGrpSpPr/>
          <p:nvPr/>
        </p:nvGrpSpPr>
        <p:grpSpPr>
          <a:xfrm>
            <a:off x="179512" y="1131579"/>
            <a:ext cx="3733974" cy="276998"/>
            <a:chOff x="142877" y="2357430"/>
            <a:chExt cx="4929189" cy="234368"/>
          </a:xfrm>
        </p:grpSpPr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xmlns="" id="{E44660A6-7A34-43D8-8BAD-FF905B15E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7" y="2357430"/>
              <a:ext cx="428596" cy="234368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30</a:t>
              </a:r>
              <a:endParaRPr lang="th-TH" sz="1200" b="1" kern="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xmlns="" id="{AF04477E-09CA-4A83-896D-FF249EA11772}"/>
                </a:ext>
              </a:extLst>
            </p:cNvPr>
            <p:cNvCxnSpPr/>
            <p:nvPr/>
          </p:nvCxnSpPr>
          <p:spPr bwMode="auto">
            <a:xfrm>
              <a:off x="500034" y="2500306"/>
              <a:ext cx="4572032" cy="1588"/>
            </a:xfrm>
            <a:prstGeom prst="line">
              <a:avLst/>
            </a:prstGeom>
            <a:noFill/>
            <a:ln w="28575" cap="flat" cmpd="sng" algn="ctr">
              <a:solidFill>
                <a:srgbClr val="DF5327"/>
              </a:solidFill>
              <a:prstDash val="sysDash"/>
              <a:miter lim="800000"/>
            </a:ln>
            <a:effectLst/>
          </p:spPr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xmlns="" id="{1FF52DEC-34F2-4806-B226-E1E7AF5BA2CA}"/>
              </a:ext>
            </a:extLst>
          </p:cNvPr>
          <p:cNvGrpSpPr/>
          <p:nvPr/>
        </p:nvGrpSpPr>
        <p:grpSpPr>
          <a:xfrm>
            <a:off x="4175861" y="1131578"/>
            <a:ext cx="4860637" cy="276998"/>
            <a:chOff x="142877" y="2357430"/>
            <a:chExt cx="4929189" cy="234368"/>
          </a:xfrm>
        </p:grpSpPr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xmlns="" id="{CADFD291-0C73-487F-8552-AAB01F5F9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7" y="2357430"/>
              <a:ext cx="428595" cy="234368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30</a:t>
              </a:r>
              <a:endParaRPr lang="th-TH" sz="1200" b="1" kern="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xmlns="" id="{74DCD689-08CB-45B8-94F9-B0F924E25CBA}"/>
                </a:ext>
              </a:extLst>
            </p:cNvPr>
            <p:cNvCxnSpPr/>
            <p:nvPr/>
          </p:nvCxnSpPr>
          <p:spPr bwMode="auto">
            <a:xfrm>
              <a:off x="500034" y="2500306"/>
              <a:ext cx="4572032" cy="1588"/>
            </a:xfrm>
            <a:prstGeom prst="line">
              <a:avLst/>
            </a:prstGeom>
            <a:noFill/>
            <a:ln w="28575" cap="flat" cmpd="sng" algn="ctr">
              <a:solidFill>
                <a:srgbClr val="DF5327"/>
              </a:solidFill>
              <a:prstDash val="sysDash"/>
              <a:miter lim="800000"/>
            </a:ln>
            <a:effectLst/>
          </p:spPr>
        </p:cxnSp>
      </p:grp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xmlns="" id="{E5236758-5E47-4C73-990A-8A88A9E7632D}"/>
              </a:ext>
            </a:extLst>
          </p:cNvPr>
          <p:cNvSpPr/>
          <p:nvPr/>
        </p:nvSpPr>
        <p:spPr>
          <a:xfrm>
            <a:off x="7020274" y="1956217"/>
            <a:ext cx="279938" cy="61553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7" name="สี่เหลี่ยมผืนผ้า: มุมมน 26">
            <a:extLst>
              <a:ext uri="{FF2B5EF4-FFF2-40B4-BE49-F238E27FC236}">
                <a16:creationId xmlns:a16="http://schemas.microsoft.com/office/drawing/2014/main" xmlns="" id="{C20D5BDB-A4AC-4466-849A-DDAE86C2A495}"/>
              </a:ext>
            </a:extLst>
          </p:cNvPr>
          <p:cNvSpPr/>
          <p:nvPr/>
        </p:nvSpPr>
        <p:spPr>
          <a:xfrm>
            <a:off x="3491881" y="1873778"/>
            <a:ext cx="288032" cy="602991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8" name="สี่เหลี่ยมผืนผ้ามุมมน 15">
            <a:extLst>
              <a:ext uri="{FF2B5EF4-FFF2-40B4-BE49-F238E27FC236}">
                <a16:creationId xmlns:a16="http://schemas.microsoft.com/office/drawing/2014/main" xmlns="" id="{3C1A9D98-D045-46CA-BB08-A24999FF69E5}"/>
              </a:ext>
            </a:extLst>
          </p:cNvPr>
          <p:cNvSpPr/>
          <p:nvPr/>
        </p:nvSpPr>
        <p:spPr>
          <a:xfrm>
            <a:off x="5364090" y="2948741"/>
            <a:ext cx="2160241" cy="553791"/>
          </a:xfrm>
          <a:prstGeom prst="roundRect">
            <a:avLst/>
          </a:prstGeom>
          <a:solidFill>
            <a:srgbClr val="FCCAB6"/>
          </a:solidFill>
          <a:ln w="12700" cap="flat" cmpd="sng" algn="ctr">
            <a:solidFill>
              <a:srgbClr val="FCCAB6"/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โอกาสพัฒนา</a:t>
            </a:r>
          </a:p>
        </p:txBody>
      </p:sp>
      <p:sp>
        <p:nvSpPr>
          <p:cNvPr id="29" name="สี่เหลี่ยมผืนผ้ามุมมน 16">
            <a:extLst>
              <a:ext uri="{FF2B5EF4-FFF2-40B4-BE49-F238E27FC236}">
                <a16:creationId xmlns:a16="http://schemas.microsoft.com/office/drawing/2014/main" xmlns="" id="{49B528FC-F12C-4AAC-ABCE-839CA930D977}"/>
              </a:ext>
            </a:extLst>
          </p:cNvPr>
          <p:cNvSpPr/>
          <p:nvPr/>
        </p:nvSpPr>
        <p:spPr>
          <a:xfrm>
            <a:off x="1058989" y="2986205"/>
            <a:ext cx="2062236" cy="553791"/>
          </a:xfrm>
          <a:prstGeom prst="roundRect">
            <a:avLst/>
          </a:prstGeom>
          <a:solidFill>
            <a:srgbClr val="FCCAB6"/>
          </a:solidFill>
          <a:ln w="12700" cap="flat" cmpd="sng" algn="ctr">
            <a:solidFill>
              <a:srgbClr val="FCCAB6"/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ปัญหาอุปสรรค</a:t>
            </a:r>
          </a:p>
        </p:txBody>
      </p: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xmlns="" id="{499DE393-01C3-4AEF-89FB-475084F86FD9}"/>
              </a:ext>
            </a:extLst>
          </p:cNvPr>
          <p:cNvSpPr/>
          <p:nvPr/>
        </p:nvSpPr>
        <p:spPr>
          <a:xfrm>
            <a:off x="159895" y="3619796"/>
            <a:ext cx="3955673" cy="1464231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● ความล่าช้าในการเข้าถึงบริการ</a:t>
            </a:r>
          </a:p>
          <a:p>
            <a:pPr>
              <a:defRPr/>
            </a:pP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● </a:t>
            </a:r>
            <a:r>
              <a:rPr lang="en-US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CPG </a:t>
            </a: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ส่วนใหญ่ใช้ใน </a:t>
            </a:r>
            <a:r>
              <a:rPr lang="en-US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Ward Med </a:t>
            </a: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ยังไม่ครอบคลุมทุกแผนก</a:t>
            </a:r>
          </a:p>
          <a:p>
            <a:pPr marL="285736" indent="-285736">
              <a:buFont typeface="Symbol" panose="05050102010706020507" pitchFamily="18" charset="2"/>
              <a:buChar char="·"/>
              <a:defRPr/>
            </a:pPr>
            <a:r>
              <a:rPr lang="en-GB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Health literacy </a:t>
            </a: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ของประชาชน ยังไม่เพียงพอ กลุ่ม </a:t>
            </a:r>
            <a:r>
              <a:rPr lang="en-GB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NCD </a:t>
            </a: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เสี่ยงมากขึ้น</a:t>
            </a:r>
          </a:p>
          <a:p>
            <a:pPr>
              <a:defRPr/>
            </a:pPr>
            <a:endParaRPr lang="th-TH" sz="1600" b="1" kern="0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xmlns="" id="{9F8CF85B-AA40-4494-AA02-1A5E9A969FD9}"/>
              </a:ext>
            </a:extLst>
          </p:cNvPr>
          <p:cNvSpPr/>
          <p:nvPr/>
        </p:nvSpPr>
        <p:spPr>
          <a:xfrm>
            <a:off x="4366544" y="3622277"/>
            <a:ext cx="4617565" cy="1464231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● พัฒนาการเข้าถึงระบบบริการ </a:t>
            </a:r>
            <a:r>
              <a:rPr lang="en-US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Sepsis Fast Track</a:t>
            </a:r>
          </a:p>
          <a:p>
            <a:pPr>
              <a:defRPr/>
            </a:pPr>
            <a:r>
              <a:rPr lang="th-TH" sz="1600" b="1" kern="0" dirty="0">
                <a:solidFill>
                  <a:srgbClr val="000000"/>
                </a:solidFill>
                <a:latin typeface="Times New Roman"/>
                <a:cs typeface="TH SarabunPSK" pitchFamily="34" charset="-34"/>
              </a:rPr>
              <a:t>● </a:t>
            </a: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พัฒนาศักยภาพ </a:t>
            </a:r>
            <a:r>
              <a:rPr lang="en-US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NODE</a:t>
            </a:r>
          </a:p>
          <a:p>
            <a:pPr>
              <a:defRPr/>
            </a:pPr>
            <a:r>
              <a:rPr lang="th-TH" sz="1600" b="1" kern="0" dirty="0">
                <a:solidFill>
                  <a:srgbClr val="000000"/>
                </a:solidFill>
                <a:latin typeface="Times New Roman"/>
                <a:cs typeface="TH SarabunPSK" pitchFamily="34" charset="-34"/>
              </a:rPr>
              <a:t>● </a:t>
            </a: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พัฒนา </a:t>
            </a:r>
            <a:r>
              <a:rPr lang="en-US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CPG </a:t>
            </a: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ให้ใช้ง่ายขึ้น และครอบคลุมทุก </a:t>
            </a:r>
            <a:r>
              <a:rPr lang="en-US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Ward (</a:t>
            </a:r>
            <a:r>
              <a:rPr lang="en-US" sz="1600" b="1" kern="0" dirty="0" err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Interdepartment</a:t>
            </a:r>
            <a:r>
              <a:rPr lang="en-US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>
              <a:defRPr/>
            </a:pPr>
            <a:r>
              <a:rPr lang="en-US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 </a:t>
            </a:r>
            <a:r>
              <a:rPr lang="en-US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Implement CPG </a:t>
            </a: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ให้ครอบคลุม รพช.ทุกแห่ง</a:t>
            </a:r>
          </a:p>
          <a:p>
            <a:pPr>
              <a:defRPr/>
            </a:pP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 </a:t>
            </a: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เพิ่มการประชาสัมพันธ์ ให้เกิด </a:t>
            </a:r>
            <a:r>
              <a:rPr lang="en-US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Sepsis awareness </a:t>
            </a:r>
            <a:r>
              <a:rPr lang="th-TH" sz="16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ในประชาชน </a:t>
            </a:r>
            <a:endParaRPr lang="en-US" sz="1600" b="1" kern="0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95941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แผนผังลำดับงาน: ตัวเชื่อมไปหน้าอื่น 26">
            <a:extLst>
              <a:ext uri="{FF2B5EF4-FFF2-40B4-BE49-F238E27FC236}">
                <a16:creationId xmlns:a16="http://schemas.microsoft.com/office/drawing/2014/main" xmlns="" id="{6530E72E-B5B0-4045-BFD1-DA2D1F4198DE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lang="th-TH" b="1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D974E3D9-ED01-44AD-B6A2-45747F9C0AF4}"/>
              </a:ext>
            </a:extLst>
          </p:cNvPr>
          <p:cNvSpPr/>
          <p:nvPr/>
        </p:nvSpPr>
        <p:spPr>
          <a:xfrm>
            <a:off x="533612" y="73035"/>
            <a:ext cx="8310007" cy="40011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อัตราการเสียชีวิตของผู้เจ็บป่วยวิกฤติฉุกเฉิน ภายใน </a:t>
            </a: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24 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ชม</a:t>
            </a: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ในรพ</a:t>
            </a: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ระดับ </a:t>
            </a: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F2 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ขึ้นไป (ทั้งที่ </a:t>
            </a: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ER 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Admit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 12 %</a:t>
            </a:r>
            <a:endParaRPr lang="th-TH" sz="20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4" name="ตัวแทนเนื้อหา 6" descr="การแสดงแผนภูมิคอลัมน์แบบกลุ่ม&#10;3 ชุดข้อมูลสำหรับ 4 ประเภท">
            <a:extLst>
              <a:ext uri="{FF2B5EF4-FFF2-40B4-BE49-F238E27FC236}">
                <a16:creationId xmlns:a16="http://schemas.microsoft.com/office/drawing/2014/main" xmlns="" id="{D7791506-807F-4E1F-B4D0-2DF5F501F2B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9512" y="847013"/>
          <a:ext cx="3901490" cy="1729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xmlns="" id="{40165F80-C892-4A37-A612-4E21DB7F6818}"/>
              </a:ext>
            </a:extLst>
          </p:cNvPr>
          <p:cNvGrpSpPr/>
          <p:nvPr/>
        </p:nvGrpSpPr>
        <p:grpSpPr>
          <a:xfrm>
            <a:off x="179512" y="907277"/>
            <a:ext cx="3901490" cy="307777"/>
            <a:chOff x="142877" y="2357430"/>
            <a:chExt cx="4929189" cy="307777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xmlns="" id="{4DD005F0-13B8-499E-A563-B9DA92B5C0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7" y="2357430"/>
              <a:ext cx="428595" cy="307777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12</a:t>
              </a:r>
              <a:endParaRPr lang="th-TH" sz="1400" b="1" kern="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xmlns="" id="{C80E783D-72A9-4DD6-A6DA-5898782E0482}"/>
                </a:ext>
              </a:extLst>
            </p:cNvPr>
            <p:cNvCxnSpPr/>
            <p:nvPr/>
          </p:nvCxnSpPr>
          <p:spPr bwMode="auto">
            <a:xfrm>
              <a:off x="500034" y="2500306"/>
              <a:ext cx="4572032" cy="1588"/>
            </a:xfrm>
            <a:prstGeom prst="line">
              <a:avLst/>
            </a:prstGeom>
            <a:noFill/>
            <a:ln w="28575" cap="flat" cmpd="sng" algn="ctr">
              <a:solidFill>
                <a:srgbClr val="DF5327"/>
              </a:solidFill>
              <a:prstDash val="sysDash"/>
              <a:miter lim="800000"/>
            </a:ln>
            <a:effectLst/>
          </p:spPr>
        </p:cxnSp>
      </p:grpSp>
      <p:graphicFrame>
        <p:nvGraphicFramePr>
          <p:cNvPr id="18" name="ตัวแทนเนื้อหา 6" descr="การแสดงแผนภูมิคอลัมน์แบบกลุ่ม&#10;3 ชุดข้อมูลสำหรับ 4 ประเภท">
            <a:extLst>
              <a:ext uri="{FF2B5EF4-FFF2-40B4-BE49-F238E27FC236}">
                <a16:creationId xmlns:a16="http://schemas.microsoft.com/office/drawing/2014/main" xmlns="" id="{E9FA4A0D-C8E7-4905-886F-9CB8E30C34F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13339" y="794989"/>
          <a:ext cx="4608228" cy="1781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xmlns="" id="{09300BC8-88F8-41B1-841A-ECE5523BAF42}"/>
              </a:ext>
            </a:extLst>
          </p:cNvPr>
          <p:cNvGrpSpPr/>
          <p:nvPr/>
        </p:nvGrpSpPr>
        <p:grpSpPr>
          <a:xfrm>
            <a:off x="4321709" y="846846"/>
            <a:ext cx="4599858" cy="307777"/>
            <a:chOff x="142877" y="2357430"/>
            <a:chExt cx="4929189" cy="307777"/>
          </a:xfrm>
        </p:grpSpPr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xmlns="" id="{C5318889-B78B-4AAD-A6D7-25D5DC7EA6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7" y="2357430"/>
              <a:ext cx="428595" cy="307777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12</a:t>
              </a:r>
              <a:endParaRPr lang="th-TH" sz="1400" b="1" kern="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xmlns="" id="{69CE6931-345D-4522-8606-4E805170E1C4}"/>
                </a:ext>
              </a:extLst>
            </p:cNvPr>
            <p:cNvCxnSpPr/>
            <p:nvPr/>
          </p:nvCxnSpPr>
          <p:spPr bwMode="auto">
            <a:xfrm>
              <a:off x="500034" y="2500306"/>
              <a:ext cx="4572032" cy="1588"/>
            </a:xfrm>
            <a:prstGeom prst="line">
              <a:avLst/>
            </a:prstGeom>
            <a:noFill/>
            <a:ln w="28575" cap="flat" cmpd="sng" algn="ctr">
              <a:solidFill>
                <a:srgbClr val="DF5327"/>
              </a:solidFill>
              <a:prstDash val="sysDash"/>
              <a:miter lim="800000"/>
            </a:ln>
            <a:effectLst/>
          </p:spPr>
        </p:cxnSp>
      </p:grp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B833D087-4DE1-4792-87F1-72448F9132CB}"/>
              </a:ext>
            </a:extLst>
          </p:cNvPr>
          <p:cNvSpPr txBox="1"/>
          <p:nvPr/>
        </p:nvSpPr>
        <p:spPr>
          <a:xfrm>
            <a:off x="35658" y="2629406"/>
            <a:ext cx="2304094" cy="2769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ที่มา </a:t>
            </a:r>
            <a:r>
              <a:rPr lang="en-US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ข้อมูลจาก </a:t>
            </a:r>
            <a:r>
              <a:rPr lang="en-US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HDC </a:t>
            </a:r>
            <a:r>
              <a:rPr lang="th-TH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วันที่  </a:t>
            </a:r>
            <a:r>
              <a:rPr lang="en-US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13 </a:t>
            </a:r>
            <a:r>
              <a:rPr lang="th-TH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en-US" sz="12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endParaRPr lang="th-TH" sz="1200" b="1" kern="0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สี่เหลี่ยมผืนผ้ามุมมน 15">
            <a:extLst>
              <a:ext uri="{FF2B5EF4-FFF2-40B4-BE49-F238E27FC236}">
                <a16:creationId xmlns:a16="http://schemas.microsoft.com/office/drawing/2014/main" xmlns="" id="{28E79681-4A81-4C65-8065-7E42EA8AD436}"/>
              </a:ext>
            </a:extLst>
          </p:cNvPr>
          <p:cNvSpPr/>
          <p:nvPr/>
        </p:nvSpPr>
        <p:spPr>
          <a:xfrm>
            <a:off x="5167178" y="2965010"/>
            <a:ext cx="2987898" cy="553791"/>
          </a:xfrm>
          <a:prstGeom prst="roundRect">
            <a:avLst/>
          </a:prstGeom>
          <a:solidFill>
            <a:srgbClr val="FCCAB6"/>
          </a:solidFill>
          <a:ln w="12700" cap="flat" cmpd="sng" algn="ctr">
            <a:solidFill>
              <a:srgbClr val="FCCAB6"/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โอกาสพัฒนา</a:t>
            </a:r>
          </a:p>
        </p:txBody>
      </p:sp>
      <p:sp>
        <p:nvSpPr>
          <p:cNvPr id="24" name="สี่เหลี่ยมผืนผ้ามุมมน 16">
            <a:extLst>
              <a:ext uri="{FF2B5EF4-FFF2-40B4-BE49-F238E27FC236}">
                <a16:creationId xmlns:a16="http://schemas.microsoft.com/office/drawing/2014/main" xmlns="" id="{0C245B8A-1AF4-46BA-8A14-040E8C186533}"/>
              </a:ext>
            </a:extLst>
          </p:cNvPr>
          <p:cNvSpPr/>
          <p:nvPr/>
        </p:nvSpPr>
        <p:spPr>
          <a:xfrm>
            <a:off x="925588" y="2966219"/>
            <a:ext cx="2062236" cy="553791"/>
          </a:xfrm>
          <a:prstGeom prst="roundRect">
            <a:avLst/>
          </a:prstGeom>
          <a:solidFill>
            <a:srgbClr val="FCCAB6"/>
          </a:solidFill>
          <a:ln w="12700" cap="flat" cmpd="sng" algn="ctr">
            <a:solidFill>
              <a:srgbClr val="FCCAB6"/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ปัญหาอุปสรรค</a:t>
            </a:r>
          </a:p>
        </p:txBody>
      </p:sp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xmlns="" id="{D554F4F6-BBB3-40C2-AAE1-9D392FD3EAD4}"/>
              </a:ext>
            </a:extLst>
          </p:cNvPr>
          <p:cNvSpPr/>
          <p:nvPr/>
        </p:nvSpPr>
        <p:spPr>
          <a:xfrm>
            <a:off x="115495" y="3723879"/>
            <a:ext cx="4024459" cy="125991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th-TH" sz="17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● ขาดแคลนแพทย์ </a:t>
            </a:r>
            <a:r>
              <a:rPr lang="en-GB" sz="17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EP </a:t>
            </a:r>
            <a:r>
              <a:rPr lang="th-TH" sz="1700" b="1" kern="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(นครพนม หนองคาย บึงกาฬ หนองบัวลำภู)</a:t>
            </a:r>
          </a:p>
          <a:p>
            <a:pPr>
              <a:defRPr/>
            </a:pPr>
            <a:r>
              <a:rPr lang="th-TH" sz="17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 </a:t>
            </a:r>
            <a:r>
              <a:rPr lang="th-TH" sz="17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การเข้าถึงหน่วยบริการการแพทย์ฉุกเฉิน 1669 ค่อนข้างน้อย</a:t>
            </a:r>
          </a:p>
          <a:p>
            <a:pPr>
              <a:defRPr/>
            </a:pPr>
            <a:r>
              <a:rPr lang="th-TH" sz="17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● ภาวะห้องฉุกเฉินแออัด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xmlns="" id="{F4FE88D0-D62B-442A-8E32-27A53B948219}"/>
              </a:ext>
            </a:extLst>
          </p:cNvPr>
          <p:cNvSpPr/>
          <p:nvPr/>
        </p:nvSpPr>
        <p:spPr>
          <a:xfrm>
            <a:off x="4352347" y="3648389"/>
            <a:ext cx="4617565" cy="132802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ysDash"/>
            <a:miter lim="800000"/>
          </a:ln>
          <a:effectLst/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th-TH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● </a:t>
            </a:r>
            <a:r>
              <a:rPr lang="en-GB" sz="1800" b="1" kern="0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Training EP </a:t>
            </a:r>
            <a:r>
              <a:rPr lang="th-TH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เปิด </a:t>
            </a:r>
            <a:r>
              <a:rPr lang="en-GB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Training </a:t>
            </a:r>
            <a:r>
              <a:rPr lang="th-TH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ได้เองที่ รพศ อุดรธานี (ปี </a:t>
            </a:r>
            <a:r>
              <a:rPr lang="en-US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2562</a:t>
            </a:r>
            <a:r>
              <a:rPr lang="th-TH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>
              <a:defRPr/>
            </a:pPr>
            <a:r>
              <a:rPr lang="th-TH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 เพิ่มการประชาสัมพันธ์ให้ครอบคลุมทุกพื้นที่</a:t>
            </a:r>
            <a:endParaRPr lang="th-TH" sz="1800" b="1" kern="0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 </a:t>
            </a:r>
            <a:r>
              <a:rPr lang="th-TH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พัฒนาศักยภาพ </a:t>
            </a:r>
            <a:r>
              <a:rPr lang="en-GB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Node </a:t>
            </a:r>
            <a:r>
              <a:rPr lang="th-TH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ในการรักษาผู้ป่วยและการรับ </a:t>
            </a:r>
            <a:r>
              <a:rPr lang="en-GB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refer </a:t>
            </a:r>
            <a:r>
              <a:rPr lang="th-TH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กลับ</a:t>
            </a:r>
            <a:endParaRPr lang="en-US" sz="1800" b="1" kern="0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1800" b="1" kern="0" dirty="0">
                <a:solidFill>
                  <a:srgbClr val="000000"/>
                </a:solidFill>
                <a:latin typeface="Times New Roman"/>
                <a:cs typeface="TH SarabunPSK" pitchFamily="34" charset="-34"/>
              </a:rPr>
              <a:t>● </a:t>
            </a:r>
            <a:r>
              <a:rPr lang="th-TH" sz="1800" b="1" kern="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การให้บริการปรึกษาปัญหาสุขภาพทางโทรศัพท์ หรือ ไลน์</a:t>
            </a:r>
            <a:endParaRPr lang="en-US" sz="1800" b="1" kern="0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56046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แผนผังลำดับงาน: ตัวเชื่อมไปหน้าอื่น 13">
            <a:extLst>
              <a:ext uri="{FF2B5EF4-FFF2-40B4-BE49-F238E27FC236}">
                <a16:creationId xmlns:a16="http://schemas.microsoft.com/office/drawing/2014/main" xmlns="" id="{673E8930-EE13-486E-981B-1373DB881620}"/>
              </a:ext>
            </a:extLst>
          </p:cNvPr>
          <p:cNvSpPr/>
          <p:nvPr/>
        </p:nvSpPr>
        <p:spPr>
          <a:xfrm>
            <a:off x="0" y="3319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6B4050-1CCE-45B6-B0E8-2D2C4EAC9B26}"/>
              </a:ext>
            </a:extLst>
          </p:cNvPr>
          <p:cNvSpPr txBox="1"/>
          <p:nvPr/>
        </p:nvSpPr>
        <p:spPr>
          <a:xfrm>
            <a:off x="294409" y="1275607"/>
            <a:ext cx="2032591" cy="288357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RDU&amp;AMR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●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RDU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ในระดับโรงพยาบาล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itchFamily="34" charset="-34"/>
              </a:rPr>
              <a:t>ยังไม่ผ่าน 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itchFamily="34" charset="-34"/>
              </a:rPr>
              <a:t>RDU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itchFamily="34" charset="-34"/>
              </a:rPr>
              <a:t>ขั้นที่ 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itchFamily="34" charset="-34"/>
              </a:rPr>
              <a:t>2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itchFamily="34" charset="-34"/>
              </a:rPr>
              <a:t>ผลงาน 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itchFamily="34" charset="-34"/>
              </a:rPr>
              <a:t>: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itchFamily="34" charset="-34"/>
              </a:rPr>
              <a:t>ร้อยละ 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itchFamily="34" charset="-34"/>
              </a:rPr>
              <a:t>5.68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itchFamily="34" charset="-34"/>
              </a:rPr>
              <a:t>  </a:t>
            </a:r>
            <a:endParaRPr lang="en-US" sz="2000" b="1" dirty="0">
              <a:solidFill>
                <a:srgbClr val="FF0000"/>
              </a:solidFill>
              <a:latin typeface="TH SarabunPSK" panose="020B0500040200020003" pitchFamily="34" charset="-34"/>
              <a:cs typeface="TH SarabunPSK" pitchFamily="34" charset="-34"/>
            </a:endParaRPr>
          </a:p>
          <a:p>
            <a:r>
              <a:rPr lang="en-US" sz="2000" b="1" dirty="0"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 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จ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. 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หนองคาย </a:t>
            </a:r>
            <a:r>
              <a:rPr lang="th-TH" sz="2000" b="1" dirty="0"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ผ่าน</a:t>
            </a:r>
            <a:r>
              <a:rPr lang="en-US" sz="2000" b="1" dirty="0"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RDU </a:t>
            </a:r>
            <a:r>
              <a:rPr lang="th-TH" sz="2000" b="1" dirty="0"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ขั้นที่ </a:t>
            </a:r>
            <a:r>
              <a:rPr lang="en-US" sz="2000" b="1" dirty="0"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2 </a:t>
            </a:r>
            <a:r>
              <a:rPr lang="th-TH" sz="2000" b="1" dirty="0"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เพียงแห่งเดียวในเขต  </a:t>
            </a:r>
            <a:r>
              <a:rPr lang="en-US" sz="2000" b="1" dirty="0"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8</a:t>
            </a:r>
            <a:r>
              <a:rPr lang="th-TH" sz="2000" b="1" dirty="0">
                <a:latin typeface="TH SarabunPSK" panose="020B0500040200020003" pitchFamily="34" charset="-34"/>
                <a:cs typeface="TH SarabunPSK" pitchFamily="34" charset="-34"/>
                <a:sym typeface="Symbol" panose="05050102010706020507" pitchFamily="18" charset="2"/>
              </a:rPr>
              <a:t>  </a:t>
            </a:r>
            <a:endParaRPr lang="en-US" sz="2000" b="1" dirty="0">
              <a:latin typeface="TH SarabunPSK" panose="020B0500040200020003" pitchFamily="34" charset="-34"/>
              <a:cs typeface="TH SarabunPSK" pitchFamily="34" charset="-34"/>
            </a:endParaRPr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xmlns="" id="{C823ED7A-3041-4328-8946-56874319A91C}"/>
              </a:ext>
            </a:extLst>
          </p:cNvPr>
          <p:cNvSpPr/>
          <p:nvPr/>
        </p:nvSpPr>
        <p:spPr>
          <a:xfrm>
            <a:off x="233172" y="1002572"/>
            <a:ext cx="596429" cy="576063"/>
          </a:xfrm>
          <a:prstGeom prst="ellipse">
            <a:avLst/>
          </a:prstGeom>
          <a:solidFill>
            <a:srgbClr val="FF00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b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43028E29-CD0E-4C6C-92E5-D42ECCBCFBF0}"/>
              </a:ext>
            </a:extLst>
          </p:cNvPr>
          <p:cNvSpPr txBox="1"/>
          <p:nvPr/>
        </p:nvSpPr>
        <p:spPr>
          <a:xfrm>
            <a:off x="4680193" y="1275607"/>
            <a:ext cx="2170763" cy="348430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CKD</a:t>
            </a:r>
            <a:endParaRPr lang="th-TH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dirty="0">
                <a:latin typeface="Times New Roman"/>
                <a:cs typeface="TH SarabunPSK" pitchFamily="34" charset="-34"/>
              </a:rPr>
              <a:t>●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ผู้ป่วยโรคไตเรื้อรังที่มีอัตราการลดลงของ </a:t>
            </a:r>
            <a:r>
              <a:rPr lang="en-US" sz="2000" b="1" dirty="0" err="1">
                <a:latin typeface="TH SarabunPSK" pitchFamily="34" charset="-34"/>
                <a:cs typeface="TH SarabunPSK" pitchFamily="34" charset="-34"/>
              </a:rPr>
              <a:t>eGFR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 &lt; 4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มล./นาที/1.72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m2/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 &gt; ร้อยละ 66 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ผลงาน ยังไม่ผ่านเกณฑ์ร้อยละ </a:t>
            </a: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55.77</a:t>
            </a:r>
          </a:p>
          <a:p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●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เน้น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Primary Prevention</a:t>
            </a:r>
          </a:p>
          <a:p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xmlns="" id="{579E89B3-7E03-4FA5-BA70-89B618BA1EFC}"/>
              </a:ext>
            </a:extLst>
          </p:cNvPr>
          <p:cNvSpPr/>
          <p:nvPr/>
        </p:nvSpPr>
        <p:spPr>
          <a:xfrm>
            <a:off x="4591671" y="1026420"/>
            <a:ext cx="576064" cy="606179"/>
          </a:xfrm>
          <a:prstGeom prst="ellipse">
            <a:avLst/>
          </a:prstGeom>
          <a:solidFill>
            <a:srgbClr val="FF00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b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xmlns="" id="{D277657C-B5A5-4BED-8404-633CBDAE9FB5}"/>
              </a:ext>
            </a:extLst>
          </p:cNvPr>
          <p:cNvSpPr txBox="1"/>
          <p:nvPr/>
        </p:nvSpPr>
        <p:spPr>
          <a:xfrm>
            <a:off x="7020274" y="1275608"/>
            <a:ext cx="2016224" cy="31871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 Transplant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dirty="0">
                <a:latin typeface="Times New Roman"/>
                <a:cs typeface="TH SarabunPSK" pitchFamily="34" charset="-34"/>
              </a:rPr>
              <a:t>●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ผู้ป่วยสมองตายที่ยินยอมบริจาคอวัยวะ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ผลงาน : ร้อยละ </a:t>
            </a: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0.23</a:t>
            </a: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รพ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.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ที่มีผู้ป่วยสมองตาย ยินยอมบริจาคอวัยวะ คือ </a:t>
            </a:r>
            <a:r>
              <a:rPr lang="th-TH" sz="2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อุดรธานี สกลนคร หนองคาย เลย</a:t>
            </a:r>
            <a:endParaRPr lang="th-TH" sz="20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xmlns="" id="{BEE9FC5D-D9EC-4F4A-A71D-82F1AAD4AE60}"/>
              </a:ext>
            </a:extLst>
          </p:cNvPr>
          <p:cNvSpPr/>
          <p:nvPr/>
        </p:nvSpPr>
        <p:spPr>
          <a:xfrm>
            <a:off x="6939477" y="1026418"/>
            <a:ext cx="576064" cy="606180"/>
          </a:xfrm>
          <a:prstGeom prst="ellipse">
            <a:avLst/>
          </a:prstGeom>
          <a:solidFill>
            <a:srgbClr val="FF00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b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xmlns="" id="{D9E60E3A-45DA-4A09-B6F4-0C63DDB9EC9D}"/>
              </a:ext>
            </a:extLst>
          </p:cNvPr>
          <p:cNvSpPr txBox="1"/>
          <p:nvPr/>
        </p:nvSpPr>
        <p:spPr>
          <a:xfrm>
            <a:off x="2498403" y="1275608"/>
            <a:ext cx="2032591" cy="31871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TB</a:t>
            </a:r>
          </a:p>
          <a:p>
            <a:pPr defTabSz="914310"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● 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อัตราความสำเร็จการรักษาวัณโรคปอดรายใหม่ (</a:t>
            </a: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cohort 1/2561 ) 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เป้าหมาย ร้อยละ 85 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ผลงาน : ร้อยละ </a:t>
            </a: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69.4</a:t>
            </a:r>
            <a:endParaRPr lang="th-TH" sz="2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xmlns="" id="{9548196D-1852-4272-9232-FD08A26CD63E}"/>
              </a:ext>
            </a:extLst>
          </p:cNvPr>
          <p:cNvSpPr/>
          <p:nvPr/>
        </p:nvSpPr>
        <p:spPr>
          <a:xfrm>
            <a:off x="2437167" y="1002572"/>
            <a:ext cx="596429" cy="576063"/>
          </a:xfrm>
          <a:prstGeom prst="ellipse">
            <a:avLst/>
          </a:prstGeom>
          <a:solidFill>
            <a:srgbClr val="FF00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b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6911267C-5C34-479B-9AC3-F612C487B1CE}"/>
              </a:ext>
            </a:extLst>
          </p:cNvPr>
          <p:cNvSpPr/>
          <p:nvPr/>
        </p:nvSpPr>
        <p:spPr>
          <a:xfrm>
            <a:off x="1958695" y="33269"/>
            <a:ext cx="5292080" cy="58477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/>
            <a:r>
              <a:rPr lang="th-TH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ตัวชี้วัดที่ยังไม่ผ่านเกณฑ์และมีโอกาสพัฒนา</a:t>
            </a:r>
          </a:p>
        </p:txBody>
      </p:sp>
    </p:spTree>
    <p:extLst>
      <p:ext uri="{BB962C8B-B14F-4D97-AF65-F5344CB8AC3E}">
        <p14:creationId xmlns:p14="http://schemas.microsoft.com/office/powerpoint/2010/main" val="39696875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แผนผังลำดับงาน: ตัวเชื่อมไปหน้าอื่น 9">
            <a:extLst>
              <a:ext uri="{FF2B5EF4-FFF2-40B4-BE49-F238E27FC236}">
                <a16:creationId xmlns:a16="http://schemas.microsoft.com/office/drawing/2014/main" xmlns="" id="{1CB08A96-D3D9-4EAE-885F-C524C2090349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3AB4B64E-D324-4C86-8BC9-B2172C806EBC}"/>
              </a:ext>
            </a:extLst>
          </p:cNvPr>
          <p:cNvSpPr/>
          <p:nvPr/>
        </p:nvSpPr>
        <p:spPr>
          <a:xfrm>
            <a:off x="1475658" y="28807"/>
            <a:ext cx="5976664" cy="5232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b="1" dirty="0">
                <a:solidFill>
                  <a:schemeClr val="bg1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การพัฒนาระบบบริการให้มีการใช้ยาอย่างสมเหตุผล 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xmlns="" id="{452DB801-2B4C-4B85-BE5F-CAFB12AA4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166275"/>
              </p:ext>
            </p:extLst>
          </p:nvPr>
        </p:nvGraphicFramePr>
        <p:xfrm>
          <a:off x="24736" y="643008"/>
          <a:ext cx="6491481" cy="448200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53800">
                  <a:extLst>
                    <a:ext uri="{9D8B030D-6E8A-4147-A177-3AD203B41FA5}">
                      <a16:colId xmlns:a16="http://schemas.microsoft.com/office/drawing/2014/main" xmlns="" val="3367504115"/>
                    </a:ext>
                  </a:extLst>
                </a:gridCol>
                <a:gridCol w="1384570">
                  <a:extLst>
                    <a:ext uri="{9D8B030D-6E8A-4147-A177-3AD203B41FA5}">
                      <a16:colId xmlns:a16="http://schemas.microsoft.com/office/drawing/2014/main" xmlns="" val="2573757414"/>
                    </a:ext>
                  </a:extLst>
                </a:gridCol>
                <a:gridCol w="11915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6630">
                  <a:extLst>
                    <a:ext uri="{9D8B030D-6E8A-4147-A177-3AD203B41FA5}">
                      <a16:colId xmlns:a16="http://schemas.microsoft.com/office/drawing/2014/main" xmlns="" val="3544166187"/>
                    </a:ext>
                  </a:extLst>
                </a:gridCol>
                <a:gridCol w="13849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2420">
                <a:tc rowSpan="2">
                  <a:txBody>
                    <a:bodyPr/>
                    <a:lstStyle>
                      <a:lvl1pPr marL="0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2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>
                      <a:lvl1pPr marL="0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โรงพยาบาล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แห่ง)</a:t>
                      </a:r>
                      <a:endParaRPr lang="th-TH" sz="1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รพ.สต. (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cup)</a:t>
                      </a:r>
                      <a:endParaRPr lang="th-TH" sz="16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9251377"/>
                  </a:ext>
                </a:extLst>
              </a:tr>
              <a:tr h="43434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ขั้นที่ 1</a:t>
                      </a:r>
                    </a:p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80)</a:t>
                      </a:r>
                      <a:endParaRPr lang="th-TH" sz="12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ขั้นที่ 2</a:t>
                      </a:r>
                    </a:p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20)</a:t>
                      </a:r>
                      <a:endParaRPr lang="th-TH" sz="12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ขั้นที่ 1</a:t>
                      </a:r>
                    </a:p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40)</a:t>
                      </a:r>
                      <a:endParaRPr lang="th-TH" sz="12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ขั้นที่ 2</a:t>
                      </a:r>
                    </a:p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60)</a:t>
                      </a:r>
                      <a:endParaRPr lang="th-TH" sz="12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6906"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indent="0" algn="l">
                        <a:buNone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นครพนม</a:t>
                      </a:r>
                      <a:endParaRPr lang="th-TH" sz="16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91.67</a:t>
                      </a:r>
                    </a:p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11/12)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(12/12)</a:t>
                      </a:r>
                      <a:endParaRPr lang="th-TH" sz="12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91.67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2/12)</a:t>
                      </a:r>
                      <a:endParaRPr lang="th-TH" sz="12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435910260"/>
                  </a:ext>
                </a:extLst>
              </a:tr>
              <a:tr h="466906"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indent="0" algn="l">
                        <a:buNone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6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สกลนคร</a:t>
                      </a:r>
                      <a:endParaRPr lang="th-TH" sz="16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(18/18)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5.56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(1/18)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(18/18)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(18/18)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68579601"/>
                  </a:ext>
                </a:extLst>
              </a:tr>
              <a:tr h="466906"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เลย </a:t>
                      </a:r>
                      <a:endParaRPr lang="th-TH" sz="16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92.86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(13/14)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92.86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(13/14)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71.43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(10/14)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032471312"/>
                  </a:ext>
                </a:extLst>
              </a:tr>
              <a:tr h="466906"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หนองบัวลำภู</a:t>
                      </a:r>
                      <a:endParaRPr lang="th-TH" sz="16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(6/6)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(6/6)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(6/6)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18593629"/>
                  </a:ext>
                </a:extLst>
              </a:tr>
              <a:tr h="466906"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บึงกาฬ</a:t>
                      </a:r>
                      <a:endParaRPr lang="th-TH" sz="16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(8/8)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87.50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(7/8)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87.50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(7/8)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6906"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หนองคาย</a:t>
                      </a:r>
                      <a:endParaRPr lang="th-TH" sz="16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(9/9)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22.22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(2/9)</a:t>
                      </a:r>
                      <a:endParaRPr lang="th-TH" sz="12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(9/9)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(9/9)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6906"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อุดรธานี</a:t>
                      </a:r>
                      <a:endParaRPr lang="th-TH" sz="16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(21/21)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9.52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(2/21)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(21/21)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(21/21)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6906"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</a:t>
                      </a:r>
                      <a:r>
                        <a:rPr lang="th-TH" sz="16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</a:t>
                      </a:r>
                      <a:endParaRPr lang="th-TH" sz="16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FC8EE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97.33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(86/88)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FC8EE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5.68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(5/88)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FC8EE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(86/88)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FC8EE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17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35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532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709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5886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063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240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418" algn="l" defTabSz="914356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94.32</a:t>
                      </a:r>
                    </a:p>
                    <a:p>
                      <a:pPr algn="ctr"/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(83/88)</a:t>
                      </a:r>
                      <a:endParaRPr lang="th-TH" sz="12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rgbClr val="FC8EE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735FEE31-0CDF-4047-A47D-B82FBA4C67B2}"/>
              </a:ext>
            </a:extLst>
          </p:cNvPr>
          <p:cNvSpPr txBox="1"/>
          <p:nvPr/>
        </p:nvSpPr>
        <p:spPr>
          <a:xfrm>
            <a:off x="6660234" y="782041"/>
            <a:ext cx="2412142" cy="417627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151BF"/>
            </a:solidFill>
            <a:prstDash val="sysDash"/>
          </a:ln>
          <a:effectLst/>
        </p:spPr>
        <p:txBody>
          <a:bodyPr wrap="square" lIns="91436" tIns="45718" rIns="91436" bIns="45718" rtlCol="0">
            <a:spAutoFit/>
          </a:bodyPr>
          <a:lstStyle/>
          <a:p>
            <a:pPr algn="ctr" latinLnBrk="1">
              <a:defRPr/>
            </a:pPr>
            <a:r>
              <a:rPr lang="th-TH" sz="2000" b="1" kern="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ปัญหาและอุปสรรค</a:t>
            </a:r>
          </a:p>
          <a:p>
            <a:pPr latinLnBrk="1">
              <a:defRPr/>
            </a:pPr>
            <a:r>
              <a:rPr lang="th-TH" sz="17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 </a:t>
            </a:r>
            <a:r>
              <a:rPr lang="th-TH" sz="17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ตัวชี้วัดย่อยมีเป็นจำนวนมาก ทำให้ยากต่อการผ่านเกณฑ์ </a:t>
            </a:r>
            <a:r>
              <a:rPr lang="en-US" sz="17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RDU </a:t>
            </a:r>
            <a:r>
              <a:rPr lang="th-TH" sz="17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ขั้นที่ 2</a:t>
            </a:r>
          </a:p>
          <a:p>
            <a:pPr latinLnBrk="1">
              <a:defRPr/>
            </a:pPr>
            <a:r>
              <a:rPr lang="th-TH" sz="17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 </a:t>
            </a:r>
            <a:r>
              <a:rPr lang="th-TH" sz="1700" b="1" kern="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การสั่งจ่ายยาของแพทย์มีลักษณะเฉพาะ</a:t>
            </a:r>
            <a:r>
              <a:rPr lang="th-TH" sz="17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ทำให้ยากและต้องใช้เวลาในการปรับเปลี่ยน</a:t>
            </a:r>
          </a:p>
          <a:p>
            <a:pPr algn="ctr" latinLnBrk="1">
              <a:defRPr/>
            </a:pPr>
            <a:endParaRPr lang="th-TH" sz="2000" b="1" kern="0" dirty="0">
              <a:solidFill>
                <a:srgbClr val="0000FF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latinLnBrk="1">
              <a:defRPr/>
            </a:pPr>
            <a:r>
              <a:rPr lang="th-TH" sz="2000" b="1" kern="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โอกาสในการพัฒนา</a:t>
            </a:r>
          </a:p>
          <a:p>
            <a:pPr latinLnBrk="1">
              <a:defRPr/>
            </a:pPr>
            <a:r>
              <a:rPr lang="th-TH" sz="1700" b="1" kern="0" dirty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  <a:sym typeface="Symbol" panose="05050102010706020507" pitchFamily="18" charset="2"/>
              </a:rPr>
              <a:t> </a:t>
            </a:r>
            <a:r>
              <a:rPr lang="th-TH" sz="1700" b="1" kern="0" dirty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ขอความร่วมมือจากแพทย์ผู้สั่งจ่ายและการกำกับติดตามเชิงนโยบายจากผู้บริหารระดับจังหวัดและโรงพยาบาลให้เป็นไปตามเกณฑ์ที่กำหนด</a:t>
            </a: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xmlns="" id="{42A98890-D6E5-4067-ADAD-AD325392CC95}"/>
              </a:ext>
            </a:extLst>
          </p:cNvPr>
          <p:cNvSpPr/>
          <p:nvPr/>
        </p:nvSpPr>
        <p:spPr>
          <a:xfrm>
            <a:off x="2717144" y="938894"/>
            <a:ext cx="1106664" cy="41374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4" name="ดาว: 5 แฉก 13">
            <a:extLst>
              <a:ext uri="{FF2B5EF4-FFF2-40B4-BE49-F238E27FC236}">
                <a16:creationId xmlns:a16="http://schemas.microsoft.com/office/drawing/2014/main" xmlns="" id="{C9278312-AB1A-4D03-87FD-124EC6A7E52D}"/>
              </a:ext>
            </a:extLst>
          </p:cNvPr>
          <p:cNvSpPr/>
          <p:nvPr/>
        </p:nvSpPr>
        <p:spPr>
          <a:xfrm>
            <a:off x="2843810" y="3723878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2461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แผนผังลำดับงาน: ตัวเชื่อมไปหน้าอื่น 10">
            <a:extLst>
              <a:ext uri="{FF2B5EF4-FFF2-40B4-BE49-F238E27FC236}">
                <a16:creationId xmlns:a16="http://schemas.microsoft.com/office/drawing/2014/main" xmlns="" id="{AA628A02-0E26-4FF5-A643-0ABF9EE81399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47C4E84E-6181-4F3C-BF45-A0D3DE4AF294}"/>
              </a:ext>
            </a:extLst>
          </p:cNvPr>
          <p:cNvSpPr/>
          <p:nvPr/>
        </p:nvSpPr>
        <p:spPr>
          <a:xfrm>
            <a:off x="1979712" y="-2555"/>
            <a:ext cx="5059398" cy="58477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การป้องกันและควบคุมการดื้อยาต้านจุลชีพ </a:t>
            </a:r>
          </a:p>
        </p:txBody>
      </p:sp>
      <p:graphicFrame>
        <p:nvGraphicFramePr>
          <p:cNvPr id="6" name="ตาราง 5">
            <a:extLst>
              <a:ext uri="{FF2B5EF4-FFF2-40B4-BE49-F238E27FC236}">
                <a16:creationId xmlns:a16="http://schemas.microsoft.com/office/drawing/2014/main" xmlns="" id="{96EE43F9-0550-41EC-8AA2-037B9519C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79377"/>
              </p:ext>
            </p:extLst>
          </p:nvPr>
        </p:nvGraphicFramePr>
        <p:xfrm>
          <a:off x="97031" y="1003826"/>
          <a:ext cx="4073064" cy="3891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6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68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202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กิจกรรมตามมาตรการ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703">
                <a:tc row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เกณฑ์ตัวชี้วัด 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รพศ./</a:t>
                      </a:r>
                      <a:r>
                        <a:rPr lang="th-TH" sz="1600" b="1" dirty="0" err="1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รพท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./รพ.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M1 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ที่ผ่านกิจกรรมตามมาตรการ ทั้ง 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 ไม่น้อยกว่า ร้อยละ 70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ในปี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BE029A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BE029A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ผลการดำเนินงาน เขต</a:t>
                      </a:r>
                      <a:r>
                        <a:rPr lang="th-TH" sz="1600" b="1" baseline="0" dirty="0">
                          <a:solidFill>
                            <a:srgbClr val="BE029A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rgbClr val="BE029A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BE029A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endParaRPr lang="th-TH" sz="1600" b="1" baseline="0" dirty="0">
                        <a:solidFill>
                          <a:srgbClr val="BE029A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1930" algn="l"/>
                        </a:tabLs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การกำหนดนโยบายและมาตรการ โดย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1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คกก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AMR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40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การเฝ้าระวังทางห้องปฏิบัติการ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617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การควบคุม กำกับ ดูแลการใช้ยาต้านจุลชีพ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070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การเฝ้าระวัง ป้องกันและควบคุมการติดเชื้อใน รพ.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315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การวิเคราะห์/สังเคราะห์ข้อมูลอย่าง</a:t>
                      </a:r>
                    </a:p>
                    <a:p>
                      <a:pPr marL="0" lvl="0" indent="0" algn="thaiDi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บูรณาการ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xmlns="" id="{CECEEDCC-76EB-4DEC-AE2E-C73D06D2827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7032" y="3147814"/>
          <a:ext cx="1734046" cy="160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2811D3AF-CCDB-47BE-988D-FCE8A39186BD}"/>
              </a:ext>
            </a:extLst>
          </p:cNvPr>
          <p:cNvSpPr/>
          <p:nvPr/>
        </p:nvSpPr>
        <p:spPr>
          <a:xfrm>
            <a:off x="5198835" y="687726"/>
            <a:ext cx="3865958" cy="403954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อัตราการติดเชื้อดื้อยาในกระแสเลือด เขตสุขภาพที่ 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</a:p>
        </p:txBody>
      </p:sp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xmlns="" id="{7A53416C-A789-40FF-A9DD-9E63BF033B0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139952" y="1099488"/>
          <a:ext cx="5004048" cy="389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97E6AF4E-6178-4AAB-85DA-D71FD1C63655}"/>
              </a:ext>
            </a:extLst>
          </p:cNvPr>
          <p:cNvSpPr/>
          <p:nvPr/>
        </p:nvSpPr>
        <p:spPr>
          <a:xfrm>
            <a:off x="8797225" y="4299941"/>
            <a:ext cx="323528" cy="679053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80349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แผนผังลำดับงาน: ตัวเชื่อมไปหน้าอื่น 9">
            <a:extLst>
              <a:ext uri="{FF2B5EF4-FFF2-40B4-BE49-F238E27FC236}">
                <a16:creationId xmlns:a16="http://schemas.microsoft.com/office/drawing/2014/main" xmlns="" id="{D911419F-CF9C-4118-A56D-E2F803484A0C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xmlns="" id="{74A9473A-B0B8-41B0-B246-1C842B603DB9}"/>
              </a:ext>
            </a:extLst>
          </p:cNvPr>
          <p:cNvSpPr/>
          <p:nvPr/>
        </p:nvSpPr>
        <p:spPr>
          <a:xfrm>
            <a:off x="2591782" y="753583"/>
            <a:ext cx="3960440" cy="1498283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ปัญหา/อุปสรรค</a:t>
            </a:r>
          </a:p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ความตระหนักของแพทย์ผู้สั่งใช้ยาปฏิชีวนะ</a:t>
            </a:r>
          </a:p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การสนับสนุนทรัพยากรในการดำเนินการ</a:t>
            </a:r>
          </a:p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การบูรณาการของสหวิชาชีพ </a:t>
            </a: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41250EEA-99CE-438D-B2C5-98B73D8606E5}"/>
              </a:ext>
            </a:extLst>
          </p:cNvPr>
          <p:cNvSpPr/>
          <p:nvPr/>
        </p:nvSpPr>
        <p:spPr>
          <a:xfrm>
            <a:off x="280083" y="2419350"/>
            <a:ext cx="8583838" cy="272415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 eaLnBrk="0" fontAlgn="base" hangingPunct="0">
              <a:spcBef>
                <a:spcPct val="0"/>
              </a:spcBef>
              <a:defRPr/>
            </a:pPr>
            <a:r>
              <a:rPr lang="th-TH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ข้อเสนอแนะ</a:t>
            </a:r>
            <a:endParaRPr lang="en-US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0" fontAlgn="base" hangingPunct="0">
              <a:spcBef>
                <a:spcPct val="0"/>
              </a:spcBef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กำหนดเป็นนโยบาย มีตัวชี้วัดให้ </a:t>
            </a:r>
            <a:r>
              <a:rPr lang="th-TH" sz="1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องค์กรแพทย์มีการสั่งใช้ยาปฏิชีวนะที่จำเป็น</a:t>
            </a:r>
            <a:endParaRPr lang="en-US" sz="18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0" fontAlgn="base" hangingPunct="0">
              <a:spcBef>
                <a:spcPct val="0"/>
              </a:spcBef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ผู้บริหารให้ความสำคัญสนับสนุนบุคลากร เครื่องมือที่สำคัญ การเชื่อมโยงระบบข้อมูลและความรู้ที่ยังไม่เพียงพอในการดำเนินการ เช่น แพทย์เฉพาะทางโรคติดเชื้อ เภสัชกรโรคติดเชื้อ พยาบาล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IC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นักเทคนิคการแพทย์ และติดตามผลการดำเนินการของคณะกรรมการ/คณะทำงาน 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AMR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อย่างต่อเนื่อง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 </a:t>
            </a:r>
            <a:endParaRPr lang="en-US" sz="1800" b="1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eaLnBrk="0" fontAlgn="base" hangingPunct="0">
              <a:spcBef>
                <a:spcPct val="0"/>
              </a:spcBef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การบูรณาการของสหวิชาชีพ เช่น การรายงานข้อมูลการสั่งใช้ยาต้านจุลชีพ การส่งตรวจห้องปฏิบัติการ ข้อมูล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Antibiogram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สื่อสารถึงผู้ที่เกี่ยวข้อง เพื่อร่วมกันพัฒนา/ทบทวนแนวทางการพัฒนางานให้เหมาะสมกับบริบทของโรงพยาบาล และติดตามประเมินผลต่อเนื่อง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755AF262-341E-40BD-9C78-6A69B85E3730}"/>
              </a:ext>
            </a:extLst>
          </p:cNvPr>
          <p:cNvSpPr/>
          <p:nvPr/>
        </p:nvSpPr>
        <p:spPr>
          <a:xfrm>
            <a:off x="2195737" y="52798"/>
            <a:ext cx="4993676" cy="523220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การป้องกันและควบคุมการดื้อยาต้านจุลชีพ (ต่อ) </a:t>
            </a:r>
          </a:p>
        </p:txBody>
      </p:sp>
    </p:spTree>
    <p:extLst>
      <p:ext uri="{BB962C8B-B14F-4D97-AF65-F5344CB8AC3E}">
        <p14:creationId xmlns:p14="http://schemas.microsoft.com/office/powerpoint/2010/main" val="18291567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แผนผังลำดับงาน: ตัวเชื่อมไปหน้าอื่น 8">
            <a:extLst>
              <a:ext uri="{FF2B5EF4-FFF2-40B4-BE49-F238E27FC236}">
                <a16:creationId xmlns:a16="http://schemas.microsoft.com/office/drawing/2014/main" xmlns="" id="{8786E6DC-C6AA-4E4C-8ADD-A311A7F8852C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3568778C-C9AB-4282-B1BF-C589B0E8A1F0}"/>
              </a:ext>
            </a:extLst>
          </p:cNvPr>
          <p:cNvSpPr/>
          <p:nvPr/>
        </p:nvSpPr>
        <p:spPr>
          <a:xfrm>
            <a:off x="683568" y="62084"/>
            <a:ext cx="7934196" cy="4616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อัตราความสำเร็จการรักษาวัณโรคปอดรายใหม่ (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cohort 1/2561 )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เป้าหมาย ร้อยละ 85 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7C8EC6B7-7EBE-4E66-B18D-AB0F7C19F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7" t="11173" r="10376" b="11104"/>
          <a:stretch/>
        </p:blipFill>
        <p:spPr>
          <a:xfrm>
            <a:off x="4796326" y="683496"/>
            <a:ext cx="4149461" cy="227560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2552C74B-23E4-4746-B78D-A17C5B9FA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0" t="15001" r="16138" b="17800"/>
          <a:stretch/>
        </p:blipFill>
        <p:spPr>
          <a:xfrm>
            <a:off x="213175" y="691708"/>
            <a:ext cx="4437493" cy="226739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FE7B8147-D353-4614-A055-CF21286ADA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5" t="17800" r="13775" b="12201"/>
          <a:stretch/>
        </p:blipFill>
        <p:spPr>
          <a:xfrm>
            <a:off x="202274" y="3001080"/>
            <a:ext cx="4448393" cy="214242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89519359-0EFF-4C1E-A658-778DE2AA11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50" t="16401" r="16138" b="15001"/>
          <a:stretch/>
        </p:blipFill>
        <p:spPr>
          <a:xfrm>
            <a:off x="4813877" y="3005392"/>
            <a:ext cx="4149461" cy="21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096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แผนผังลำดับงาน: ตัวเชื่อมไปหน้าอื่น 4">
            <a:extLst>
              <a:ext uri="{FF2B5EF4-FFF2-40B4-BE49-F238E27FC236}">
                <a16:creationId xmlns:a16="http://schemas.microsoft.com/office/drawing/2014/main" xmlns="" id="{577CF417-2A28-4F30-AC6F-76672E16B0C8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BEAB1BE-0F29-474F-8C40-9CC52680D6F8}"/>
              </a:ext>
            </a:extLst>
          </p:cNvPr>
          <p:cNvSpPr/>
          <p:nvPr/>
        </p:nvSpPr>
        <p:spPr>
          <a:xfrm>
            <a:off x="683568" y="62084"/>
            <a:ext cx="7934196" cy="4616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อัตราความสำเร็จการรักษาวัณโรคปอดรายใหม่ (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cohort 1/2561 )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เป้าหมาย ร้อยละ 85 (ต่อ) 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2C433BE5-6493-4630-83F6-B329E70AD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12632" r="13775" b="16400"/>
          <a:stretch/>
        </p:blipFill>
        <p:spPr>
          <a:xfrm>
            <a:off x="791580" y="732428"/>
            <a:ext cx="7668852" cy="4348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6097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แผนผังลำดับงาน: ตัวเชื่อมไปหน้าอื่น 18">
            <a:extLst>
              <a:ext uri="{FF2B5EF4-FFF2-40B4-BE49-F238E27FC236}">
                <a16:creationId xmlns:a16="http://schemas.microsoft.com/office/drawing/2014/main" xmlns="" id="{0D136E54-79E7-491D-A560-4EC6CE47C486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F7D6E904-EF1C-4C4B-8964-57E9F4060AA8}"/>
              </a:ext>
            </a:extLst>
          </p:cNvPr>
          <p:cNvSpPr/>
          <p:nvPr/>
        </p:nvSpPr>
        <p:spPr>
          <a:xfrm>
            <a:off x="1403648" y="84267"/>
            <a:ext cx="6962118" cy="40011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ร้อยละของผู้ป่วย </a:t>
            </a:r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CKD </a:t>
            </a: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ที่มีอัตราการลดลงของ </a:t>
            </a:r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eGFR &lt;4 ml/min/1.73m2/</a:t>
            </a:r>
            <a:r>
              <a:rPr lang="en-US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yr</a:t>
            </a:r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≥ </a:t>
            </a: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ร้อยละ 66 </a:t>
            </a: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xmlns="" id="{5FC1D3C9-F387-417E-9B37-52BFA9AD57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9265533"/>
              </p:ext>
            </p:extLst>
          </p:nvPr>
        </p:nvGraphicFramePr>
        <p:xfrm>
          <a:off x="0" y="835219"/>
          <a:ext cx="5364088" cy="2172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xmlns="" id="{21996B8B-8FBD-49CE-BA4A-EA7F35355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0777139"/>
              </p:ext>
            </p:extLst>
          </p:nvPr>
        </p:nvGraphicFramePr>
        <p:xfrm>
          <a:off x="12324" y="2787775"/>
          <a:ext cx="5567789" cy="2413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xmlns="" id="{366DC4CD-ED38-4E4E-A8C6-4B3A51B96468}"/>
              </a:ext>
            </a:extLst>
          </p:cNvPr>
          <p:cNvSpPr/>
          <p:nvPr/>
        </p:nvSpPr>
        <p:spPr>
          <a:xfrm>
            <a:off x="3131841" y="4347691"/>
            <a:ext cx="345878" cy="647922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924ED925-6A58-4A0A-8D14-7F136F2675CD}"/>
              </a:ext>
            </a:extLst>
          </p:cNvPr>
          <p:cNvSpPr txBox="1"/>
          <p:nvPr/>
        </p:nvSpPr>
        <p:spPr>
          <a:xfrm>
            <a:off x="5801145" y="1302730"/>
            <a:ext cx="3187001" cy="1498283"/>
          </a:xfrm>
          <a:prstGeom prst="roundRect">
            <a:avLst/>
          </a:prstGeom>
          <a:solidFill>
            <a:srgbClr val="FCCAB6"/>
          </a:solidFill>
          <a:effectLst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Innovation</a:t>
            </a:r>
            <a:r>
              <a:rPr lang="en-US" sz="1600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285736" indent="-285736">
              <a:buFont typeface="Symbol" panose="05050102010706020507" pitchFamily="18" charset="2"/>
              <a:buChar char="·"/>
              <a:defRPr/>
            </a:pPr>
            <a:r>
              <a:rPr lang="th-TH" sz="1800" b="1" kern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ชมรมรักษ์ไต จังหวัดอุดรธานี</a:t>
            </a:r>
          </a:p>
          <a:p>
            <a:pPr marL="285736" indent="-285736">
              <a:buFont typeface="Symbol" panose="05050102010706020507" pitchFamily="18" charset="2"/>
              <a:buChar char="·"/>
              <a:defRPr/>
            </a:pPr>
            <a:r>
              <a:rPr lang="en-US" sz="1800" b="1" kern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Self care Program </a:t>
            </a:r>
            <a:r>
              <a:rPr lang="th-TH" sz="1800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</a:t>
            </a:r>
            <a:r>
              <a:rPr lang="en-US" sz="1800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หนองคาย หนองบัวลำภู</a:t>
            </a:r>
            <a:endParaRPr lang="th-TH" sz="1600" b="1" kern="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F5553DC2-2AF1-42B4-89F4-12A8F005258F}"/>
              </a:ext>
            </a:extLst>
          </p:cNvPr>
          <p:cNvSpPr txBox="1"/>
          <p:nvPr/>
        </p:nvSpPr>
        <p:spPr>
          <a:xfrm>
            <a:off x="5753310" y="3024253"/>
            <a:ext cx="3282666" cy="1545101"/>
          </a:xfrm>
          <a:prstGeom prst="roundRect">
            <a:avLst/>
          </a:prstGeom>
          <a:solidFill>
            <a:srgbClr val="FCCAB6"/>
          </a:solidFill>
          <a:effectLst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sz="1800" kern="0" dirty="0">
                <a:solidFill>
                  <a:prstClr val="black"/>
                </a:solidFill>
              </a:rPr>
              <a:t> </a:t>
            </a:r>
            <a:r>
              <a:rPr lang="th-TH" sz="2400" b="1" kern="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โอกาสพัฒนา</a:t>
            </a:r>
            <a:endParaRPr lang="th-TH" sz="2000" b="1" kern="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2000" b="1" kern="0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2000" b="1" kern="0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2000" b="1" kern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การเชื่อมโยงระบบฐานข้อมูล</a:t>
            </a:r>
          </a:p>
          <a:p>
            <a:pPr>
              <a:defRPr/>
            </a:pPr>
            <a:r>
              <a:rPr lang="en-US" sz="2000" b="1" kern="0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2000" b="1" kern="0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2000" b="1" kern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การกำกับติดตามงานอย่างต่อเนื่อง ของคณะกรรมการ </a:t>
            </a:r>
            <a:r>
              <a:rPr lang="en-US" sz="2000" b="1" kern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CKD </a:t>
            </a:r>
            <a:r>
              <a:rPr lang="th-TH" sz="2000" b="1" kern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</a:t>
            </a:r>
            <a:endParaRPr lang="en-US" sz="2000" b="1" kern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xmlns="" id="{E8842E2F-D0A3-44A7-B27F-CE87EE52FE23}"/>
              </a:ext>
            </a:extLst>
          </p:cNvPr>
          <p:cNvGrpSpPr/>
          <p:nvPr/>
        </p:nvGrpSpPr>
        <p:grpSpPr>
          <a:xfrm>
            <a:off x="323528" y="1408991"/>
            <a:ext cx="4752528" cy="276999"/>
            <a:chOff x="142877" y="2357430"/>
            <a:chExt cx="4929189" cy="2856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903A0A0-6DCA-49C4-8D14-2122CB126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7" y="2357430"/>
              <a:ext cx="428596" cy="285678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66</a:t>
              </a:r>
              <a:endParaRPr lang="th-TH" sz="1200" b="1" kern="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xmlns="" id="{C61690C0-2594-46C5-AA13-2ADD8456AEAC}"/>
                </a:ext>
              </a:extLst>
            </p:cNvPr>
            <p:cNvCxnSpPr/>
            <p:nvPr/>
          </p:nvCxnSpPr>
          <p:spPr bwMode="auto">
            <a:xfrm>
              <a:off x="500034" y="2500306"/>
              <a:ext cx="4572032" cy="1588"/>
            </a:xfrm>
            <a:prstGeom prst="line">
              <a:avLst/>
            </a:prstGeom>
            <a:noFill/>
            <a:ln w="28575" cap="flat" cmpd="sng" algn="ctr">
              <a:solidFill>
                <a:srgbClr val="DF5327"/>
              </a:solidFill>
              <a:prstDash val="sysDash"/>
              <a:miter lim="800000"/>
            </a:ln>
            <a:effectLst/>
          </p:spPr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xmlns="" id="{656E2038-7D43-4FD7-8F1F-1708DDBACB92}"/>
              </a:ext>
            </a:extLst>
          </p:cNvPr>
          <p:cNvGrpSpPr/>
          <p:nvPr/>
        </p:nvGrpSpPr>
        <p:grpSpPr>
          <a:xfrm>
            <a:off x="180034" y="3483112"/>
            <a:ext cx="5184056" cy="276999"/>
            <a:chOff x="142877" y="2357430"/>
            <a:chExt cx="4929189" cy="268910"/>
          </a:xfrm>
        </p:grpSpPr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xmlns="" id="{1EDA9C63-6B8C-4E10-98F1-A69F6CD64A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7" y="2357430"/>
              <a:ext cx="428596" cy="268910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white"/>
                  </a:solidFill>
                  <a:latin typeface="TH SarabunPSK" pitchFamily="34" charset="-34"/>
                  <a:cs typeface="TH SarabunPSK" pitchFamily="34" charset="-34"/>
                </a:rPr>
                <a:t>66</a:t>
              </a:r>
              <a:endParaRPr lang="th-TH" sz="1200" b="1" kern="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xmlns="" id="{AC85A0B9-DBDA-4D10-AAB8-0ADB0F8E930F}"/>
                </a:ext>
              </a:extLst>
            </p:cNvPr>
            <p:cNvCxnSpPr/>
            <p:nvPr/>
          </p:nvCxnSpPr>
          <p:spPr bwMode="auto">
            <a:xfrm>
              <a:off x="500034" y="2500306"/>
              <a:ext cx="4572032" cy="1588"/>
            </a:xfrm>
            <a:prstGeom prst="line">
              <a:avLst/>
            </a:prstGeom>
            <a:noFill/>
            <a:ln w="28575" cap="flat" cmpd="sng" algn="ctr">
              <a:solidFill>
                <a:srgbClr val="DF5327"/>
              </a:solidFill>
              <a:prstDash val="sys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6505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17884" r="24217" b="1276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-23526" y="5056495"/>
            <a:ext cx="9167526" cy="8700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1599642"/>
            <a:ext cx="5688632" cy="646986"/>
          </a:xfrm>
          <a:prstGeom prst="roundRect">
            <a:avLst/>
          </a:prstGeom>
          <a:solidFill>
            <a:srgbClr val="E2F0D9"/>
          </a:solidFill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 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 </a:t>
            </a:r>
            <a:r>
              <a:rPr lang="th-TH" sz="3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 </a:t>
            </a:r>
            <a:r>
              <a:rPr lang="th-TH" sz="3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  <a:r>
              <a:rPr lang="th-TH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</a:t>
            </a:r>
            <a:endParaRPr lang="th-TH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17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แผนผังลำดับงาน: ตัวเชื่อมไปหน้าอื่น 21">
            <a:extLst>
              <a:ext uri="{FF2B5EF4-FFF2-40B4-BE49-F238E27FC236}">
                <a16:creationId xmlns:a16="http://schemas.microsoft.com/office/drawing/2014/main" xmlns="" id="{50E009E6-EC0B-4746-9406-8C6052787ABA}"/>
              </a:ext>
            </a:extLst>
          </p:cNvPr>
          <p:cNvSpPr/>
          <p:nvPr/>
        </p:nvSpPr>
        <p:spPr>
          <a:xfrm>
            <a:off x="0" y="1"/>
            <a:ext cx="9144000" cy="649724"/>
          </a:xfrm>
          <a:prstGeom prst="flowChartOffpageConnector">
            <a:avLst/>
          </a:prstGeom>
          <a:solidFill>
            <a:srgbClr val="0066FF"/>
          </a:solidFill>
        </p:spPr>
        <p:txBody>
          <a:bodyPr wrap="square" lIns="91436" tIns="45718" rIns="91436" bIns="45718">
            <a:spAutoFit/>
          </a:bodyPr>
          <a:lstStyle/>
          <a:p>
            <a:pPr algn="ctr" defTabSz="914310">
              <a:defRPr/>
            </a:pPr>
            <a:endParaRPr kumimoji="0" lang="th-TH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5FB30B07-2B89-4891-BDB9-10D820DDF932}"/>
              </a:ext>
            </a:extLst>
          </p:cNvPr>
          <p:cNvSpPr/>
          <p:nvPr/>
        </p:nvSpPr>
        <p:spPr>
          <a:xfrm>
            <a:off x="827585" y="104181"/>
            <a:ext cx="7596189" cy="40011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r">
              <a:defRPr/>
            </a:pP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อัตราส่วนของจำนวนผู้ยินยอมบริจาคอวัยวะจากผู้ป่วยสมองตายต่อจำนวนผู้ป่วยเสียชีวิตในโรงพยาบาล</a:t>
            </a:r>
          </a:p>
        </p:txBody>
      </p:sp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xmlns="" id="{06CC1EB4-E2E8-47D8-A911-3C1DB046B5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82716"/>
              </p:ext>
            </p:extLst>
          </p:nvPr>
        </p:nvGraphicFramePr>
        <p:xfrm>
          <a:off x="179513" y="816077"/>
          <a:ext cx="3740679" cy="2547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xmlns="" id="{F213AA3E-95BC-4FBD-AE38-3749E307EA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184609"/>
              </p:ext>
            </p:extLst>
          </p:nvPr>
        </p:nvGraphicFramePr>
        <p:xfrm>
          <a:off x="4218132" y="811653"/>
          <a:ext cx="4746358" cy="254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97A8C596-1763-43EF-BED0-982D5B451CDD}"/>
              </a:ext>
            </a:extLst>
          </p:cNvPr>
          <p:cNvSpPr/>
          <p:nvPr/>
        </p:nvSpPr>
        <p:spPr>
          <a:xfrm>
            <a:off x="1150630" y="3697466"/>
            <a:ext cx="6860604" cy="1259919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/>
            <a:r>
              <a:rPr lang="th-TH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โอกาสพัฒนา</a:t>
            </a:r>
          </a:p>
          <a:p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สร้างความร่วมมือจากหน่วยงานราชการต่าง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ๆในแต่ละจังหวัด ในการประชาสัมพันธ์</a:t>
            </a:r>
          </a:p>
          <a:p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สร้างแรงจูงใจจากบุคคลอันเป็นที่รัก และนับถือเพื่อให้เกิดความศรัทธาในการบริจาคอวัยวะ</a:t>
            </a:r>
            <a:endParaRPr lang="en-US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82A468-84FA-4894-A1B3-E3FA51A908D3}"/>
              </a:ext>
            </a:extLst>
          </p:cNvPr>
          <p:cNvSpPr txBox="1"/>
          <p:nvPr/>
        </p:nvSpPr>
        <p:spPr>
          <a:xfrm>
            <a:off x="1450009" y="1517762"/>
            <a:ext cx="609057" cy="3116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7/1,010</a:t>
            </a:r>
            <a:endParaRPr lang="th-TH" sz="1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4649DA-303D-44D8-B391-BE88E93DCBE2}"/>
              </a:ext>
            </a:extLst>
          </p:cNvPr>
          <p:cNvSpPr txBox="1"/>
          <p:nvPr/>
        </p:nvSpPr>
        <p:spPr>
          <a:xfrm>
            <a:off x="2308676" y="2386771"/>
            <a:ext cx="509270" cy="3116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0/607</a:t>
            </a:r>
            <a:endParaRPr lang="th-TH" sz="1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FC44EA0-B235-426C-A4D5-94FB67067C9F}"/>
              </a:ext>
            </a:extLst>
          </p:cNvPr>
          <p:cNvSpPr txBox="1"/>
          <p:nvPr/>
        </p:nvSpPr>
        <p:spPr>
          <a:xfrm>
            <a:off x="3138099" y="2417863"/>
            <a:ext cx="509270" cy="3116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0/517</a:t>
            </a:r>
            <a:endParaRPr lang="th-TH" sz="1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xmlns="" id="{04660F6C-F375-4ACA-B55F-F32A86281A44}"/>
              </a:ext>
            </a:extLst>
          </p:cNvPr>
          <p:cNvSpPr txBox="1"/>
          <p:nvPr/>
        </p:nvSpPr>
        <p:spPr>
          <a:xfrm>
            <a:off x="5118934" y="1470468"/>
            <a:ext cx="520085" cy="26545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US" sz="11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7/1,010</a:t>
            </a:r>
            <a:endParaRPr lang="th-TH" sz="11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xmlns="" id="{0A468E09-F749-4A6C-9114-3A391A7A987F}"/>
              </a:ext>
            </a:extLst>
          </p:cNvPr>
          <p:cNvSpPr txBox="1"/>
          <p:nvPr/>
        </p:nvSpPr>
        <p:spPr>
          <a:xfrm>
            <a:off x="5618938" y="1604842"/>
            <a:ext cx="440741" cy="26545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US" sz="11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4/607</a:t>
            </a:r>
            <a:endParaRPr lang="th-TH" sz="11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xmlns="" id="{66E3E85A-C23D-4ED4-A5BD-5636F5183FFA}"/>
              </a:ext>
            </a:extLst>
          </p:cNvPr>
          <p:cNvSpPr txBox="1"/>
          <p:nvPr/>
        </p:nvSpPr>
        <p:spPr>
          <a:xfrm>
            <a:off x="6075840" y="1608594"/>
            <a:ext cx="440741" cy="26545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US" sz="11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3/517</a:t>
            </a:r>
            <a:endParaRPr lang="th-TH" sz="11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xmlns="" id="{DF60F071-5F0F-4CB0-BBF2-6FD85DA1A6BA}"/>
              </a:ext>
            </a:extLst>
          </p:cNvPr>
          <p:cNvSpPr txBox="1"/>
          <p:nvPr/>
        </p:nvSpPr>
        <p:spPr>
          <a:xfrm>
            <a:off x="6502413" y="2241631"/>
            <a:ext cx="440737" cy="26545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US" sz="11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0/604</a:t>
            </a:r>
            <a:endParaRPr lang="th-TH" sz="11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xmlns="" id="{4A28B7EB-2425-42F1-AED1-96D72A9779AE}"/>
              </a:ext>
            </a:extLst>
          </p:cNvPr>
          <p:cNvSpPr txBox="1"/>
          <p:nvPr/>
        </p:nvSpPr>
        <p:spPr>
          <a:xfrm>
            <a:off x="6964215" y="1952830"/>
            <a:ext cx="520085" cy="26545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US" sz="11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4/1,297</a:t>
            </a:r>
            <a:endParaRPr lang="th-TH" sz="11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xmlns="" id="{90C9D3E1-6C3B-487E-80D6-B5ACAD95C806}"/>
              </a:ext>
            </a:extLst>
          </p:cNvPr>
          <p:cNvSpPr txBox="1"/>
          <p:nvPr/>
        </p:nvSpPr>
        <p:spPr>
          <a:xfrm>
            <a:off x="7482420" y="2221799"/>
            <a:ext cx="457176" cy="27699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0/425</a:t>
            </a:r>
            <a:endParaRPr lang="th-TH" sz="12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xmlns="" id="{12982CD4-38C4-438A-BA6A-49792CCC17E1}"/>
              </a:ext>
            </a:extLst>
          </p:cNvPr>
          <p:cNvSpPr txBox="1"/>
          <p:nvPr/>
        </p:nvSpPr>
        <p:spPr>
          <a:xfrm>
            <a:off x="7880715" y="2237188"/>
            <a:ext cx="386640" cy="26545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defRPr/>
            </a:pPr>
            <a:r>
              <a:rPr lang="en-US" sz="11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0/80</a:t>
            </a:r>
            <a:endParaRPr lang="th-TH" sz="11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56908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F04964-1AEB-4759-B7E2-46E9440C6888}"/>
              </a:ext>
            </a:extLst>
          </p:cNvPr>
          <p:cNvSpPr txBox="1"/>
          <p:nvPr/>
        </p:nvSpPr>
        <p:spPr>
          <a:xfrm>
            <a:off x="1907704" y="627535"/>
            <a:ext cx="5688632" cy="872192"/>
          </a:xfrm>
          <a:prstGeom prst="hexagon">
            <a:avLst/>
          </a:prstGeom>
          <a:solidFill>
            <a:srgbClr val="FCCAB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F923CB"/>
                  </a:solidFill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Local Health Problem</a:t>
            </a:r>
            <a:endParaRPr lang="th-TH" sz="4000" b="1" dirty="0">
              <a:ln>
                <a:solidFill>
                  <a:srgbClr val="F923CB"/>
                </a:solidFill>
              </a:ln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มุมมน 9">
            <a:extLst>
              <a:ext uri="{FF2B5EF4-FFF2-40B4-BE49-F238E27FC236}">
                <a16:creationId xmlns:a16="http://schemas.microsoft.com/office/drawing/2014/main" xmlns="" id="{D736B3F4-6C74-4FF7-A2E5-AAE183A00E5B}"/>
              </a:ext>
            </a:extLst>
          </p:cNvPr>
          <p:cNvSpPr/>
          <p:nvPr/>
        </p:nvSpPr>
        <p:spPr>
          <a:xfrm>
            <a:off x="3254326" y="1989542"/>
            <a:ext cx="2880320" cy="1944216"/>
          </a:xfrm>
          <a:prstGeom prst="bevel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079">
              <a:defRPr/>
            </a:pPr>
            <a:r>
              <a:rPr lang="en-US" sz="3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NCD &amp; Complication</a:t>
            </a:r>
            <a:endParaRPr lang="th-TH" sz="36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มุมมน 9">
            <a:extLst>
              <a:ext uri="{FF2B5EF4-FFF2-40B4-BE49-F238E27FC236}">
                <a16:creationId xmlns:a16="http://schemas.microsoft.com/office/drawing/2014/main" xmlns="" id="{1B7D3319-2102-4EE8-8972-AB94A8A1E5D2}"/>
              </a:ext>
            </a:extLst>
          </p:cNvPr>
          <p:cNvSpPr/>
          <p:nvPr/>
        </p:nvSpPr>
        <p:spPr>
          <a:xfrm>
            <a:off x="6456292" y="2019692"/>
            <a:ext cx="2556284" cy="1944216"/>
          </a:xfrm>
          <a:prstGeom prst="bevel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079">
              <a:defRPr/>
            </a:pPr>
            <a:r>
              <a:rPr lang="en-US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ECS &amp; ER </a:t>
            </a: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</a:t>
            </a:r>
          </a:p>
          <a:p>
            <a:pPr algn="ctr" defTabSz="1219079">
              <a:defRPr/>
            </a:pP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&amp;</a:t>
            </a:r>
            <a:r>
              <a:rPr lang="en-US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RTI</a:t>
            </a:r>
            <a:endParaRPr lang="th-TH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ลูกศร: เครื่องหมายบั้ง 2">
            <a:extLst>
              <a:ext uri="{FF2B5EF4-FFF2-40B4-BE49-F238E27FC236}">
                <a16:creationId xmlns:a16="http://schemas.microsoft.com/office/drawing/2014/main" xmlns="" id="{FD6DAC8B-9838-4BE7-8979-37680C948125}"/>
              </a:ext>
            </a:extLst>
          </p:cNvPr>
          <p:cNvSpPr/>
          <p:nvPr/>
        </p:nvSpPr>
        <p:spPr>
          <a:xfrm rot="5400000">
            <a:off x="4507398" y="1476284"/>
            <a:ext cx="513413" cy="513102"/>
          </a:xfrm>
          <a:prstGeom prst="chevron">
            <a:avLst/>
          </a:prstGeom>
          <a:solidFill>
            <a:srgbClr val="EF6BDF"/>
          </a:solidFill>
          <a:ln>
            <a:solidFill>
              <a:srgbClr val="E72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8" name="ลูกศร: เครื่องหมายบั้ง 7">
            <a:extLst>
              <a:ext uri="{FF2B5EF4-FFF2-40B4-BE49-F238E27FC236}">
                <a16:creationId xmlns:a16="http://schemas.microsoft.com/office/drawing/2014/main" xmlns="" id="{070A427E-A8A0-41FE-8B13-F369453E99B4}"/>
              </a:ext>
            </a:extLst>
          </p:cNvPr>
          <p:cNvSpPr/>
          <p:nvPr/>
        </p:nvSpPr>
        <p:spPr>
          <a:xfrm rot="5400000">
            <a:off x="7389328" y="1476284"/>
            <a:ext cx="513413" cy="513102"/>
          </a:xfrm>
          <a:prstGeom prst="chevron">
            <a:avLst/>
          </a:prstGeom>
          <a:solidFill>
            <a:srgbClr val="EF6BDF"/>
          </a:solidFill>
          <a:ln>
            <a:solidFill>
              <a:srgbClr val="E72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มุมมน 9">
            <a:extLst>
              <a:ext uri="{FF2B5EF4-FFF2-40B4-BE49-F238E27FC236}">
                <a16:creationId xmlns:a16="http://schemas.microsoft.com/office/drawing/2014/main" xmlns="" id="{23C1500A-6A15-4793-9994-7E14D086EA16}"/>
              </a:ext>
            </a:extLst>
          </p:cNvPr>
          <p:cNvSpPr/>
          <p:nvPr/>
        </p:nvSpPr>
        <p:spPr>
          <a:xfrm>
            <a:off x="155593" y="1989542"/>
            <a:ext cx="2772308" cy="1974366"/>
          </a:xfrm>
          <a:prstGeom prst="beve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079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MCH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ลูกศร: เครื่องหมายบั้ง 11">
            <a:extLst>
              <a:ext uri="{FF2B5EF4-FFF2-40B4-BE49-F238E27FC236}">
                <a16:creationId xmlns:a16="http://schemas.microsoft.com/office/drawing/2014/main" xmlns="" id="{42BF3387-DAA0-4182-BA66-9FC9675A5348}"/>
              </a:ext>
            </a:extLst>
          </p:cNvPr>
          <p:cNvSpPr/>
          <p:nvPr/>
        </p:nvSpPr>
        <p:spPr>
          <a:xfrm rot="5400000">
            <a:off x="1599303" y="1506435"/>
            <a:ext cx="513413" cy="513102"/>
          </a:xfrm>
          <a:prstGeom prst="chevron">
            <a:avLst/>
          </a:prstGeom>
          <a:solidFill>
            <a:srgbClr val="EF6BDF"/>
          </a:solidFill>
          <a:ln>
            <a:solidFill>
              <a:srgbClr val="E72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60388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ลูกศร: รูปห้าเหลี่ยม 10">
            <a:extLst>
              <a:ext uri="{FF2B5EF4-FFF2-40B4-BE49-F238E27FC236}">
                <a16:creationId xmlns:a16="http://schemas.microsoft.com/office/drawing/2014/main" xmlns="" id="{2A5E69B4-DCD8-406D-AAC1-9F3DD9BEC99B}"/>
              </a:ext>
            </a:extLst>
          </p:cNvPr>
          <p:cNvSpPr/>
          <p:nvPr/>
        </p:nvSpPr>
        <p:spPr>
          <a:xfrm>
            <a:off x="1351344" y="1923678"/>
            <a:ext cx="3456384" cy="1815882"/>
          </a:xfrm>
          <a:prstGeom prst="homePlate">
            <a:avLst/>
          </a:prstGeom>
          <a:solidFill>
            <a:srgbClr val="FCCAB6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36" tIns="45718" rIns="91436" bIns="45718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แม่ตาย 8              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ซีด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เด็ก </a:t>
            </a:r>
            <a:r>
              <a:rPr lang="en-GB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LA I2 def.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พัฒนาการล่าช้า</a:t>
            </a:r>
          </a:p>
        </p:txBody>
      </p:sp>
      <p:pic>
        <p:nvPicPr>
          <p:cNvPr id="12" name="Picture 5" descr="C:\Users\Win 8 Pro\Desktop\Untitled_2.jpg">
            <a:extLst>
              <a:ext uri="{FF2B5EF4-FFF2-40B4-BE49-F238E27FC236}">
                <a16:creationId xmlns:a16="http://schemas.microsoft.com/office/drawing/2014/main" xmlns="" id="{00F2BF0B-5E3D-4692-901E-057E8A92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639" y="195237"/>
            <a:ext cx="1880529" cy="16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Win 8 Pro\Desktop\Untitled_2.jpg">
            <a:extLst>
              <a:ext uri="{FF2B5EF4-FFF2-40B4-BE49-F238E27FC236}">
                <a16:creationId xmlns:a16="http://schemas.microsoft.com/office/drawing/2014/main" xmlns="" id="{9F8ED176-8FF4-4051-B1F5-302A480FB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0" r="986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88" y="660727"/>
            <a:ext cx="1380744" cy="115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มุมมน 9">
            <a:extLst>
              <a:ext uri="{FF2B5EF4-FFF2-40B4-BE49-F238E27FC236}">
                <a16:creationId xmlns:a16="http://schemas.microsoft.com/office/drawing/2014/main" xmlns="" id="{345EF5AA-A165-410E-875C-ABA1FB85F297}"/>
              </a:ext>
            </a:extLst>
          </p:cNvPr>
          <p:cNvSpPr/>
          <p:nvPr/>
        </p:nvSpPr>
        <p:spPr>
          <a:xfrm>
            <a:off x="5220074" y="1635646"/>
            <a:ext cx="2956099" cy="1974366"/>
          </a:xfrm>
          <a:prstGeom prst="beve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079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MCH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1916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896868"/>
              </p:ext>
            </p:extLst>
          </p:nvPr>
        </p:nvGraphicFramePr>
        <p:xfrm>
          <a:off x="369490" y="1630154"/>
          <a:ext cx="8424936" cy="28709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92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H SarabunPSK" pitchFamily="34" charset="-34"/>
                          <a:cs typeface="TH SarabunPSK" pitchFamily="34" charset="-34"/>
                        </a:rPr>
                        <a:t>Pre - pregnancy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H SarabunPSK" pitchFamily="34" charset="-34"/>
                          <a:cs typeface="TH SarabunPSK" pitchFamily="34" charset="-34"/>
                        </a:rPr>
                        <a:t>pregnancy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H SarabunPSK" pitchFamily="34" charset="-34"/>
                          <a:cs typeface="TH SarabunPSK" pitchFamily="34" charset="-34"/>
                        </a:rPr>
                        <a:t>Post labor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171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● Primary prevention</a:t>
                      </a:r>
                    </a:p>
                    <a:p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● Family </a:t>
                      </a:r>
                      <a:r>
                        <a:rPr lang="en-US" sz="2000" b="1" dirty="0" err="1">
                          <a:latin typeface="TH SarabunPSK" pitchFamily="34" charset="-34"/>
                          <a:cs typeface="TH SarabunPSK" pitchFamily="34" charset="-34"/>
                        </a:rPr>
                        <a:t>counselling</a:t>
                      </a:r>
                      <a:endParaRPr lang="en-US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● Family planning</a:t>
                      </a:r>
                    </a:p>
                    <a:p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  <a:sym typeface="Symbol" panose="05050102010706020507" pitchFamily="18" charset="2"/>
                        </a:rPr>
                        <a:t>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  <a:sym typeface="Symbol" panose="05050102010706020507" pitchFamily="18" charset="2"/>
                        </a:rPr>
                        <a:t>E-family folder </a:t>
                      </a: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  <a:sym typeface="Symbol" panose="05050102010706020507" pitchFamily="18" charset="2"/>
                        </a:rPr>
                        <a:t>(หนองบัวลำภู)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● Quality ANC</a:t>
                      </a:r>
                    </a:p>
                    <a:p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● Risk group care</a:t>
                      </a:r>
                    </a:p>
                    <a:p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  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 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Udon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model</a:t>
                      </a:r>
                    </a:p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   - 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Nong-han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model</a:t>
                      </a:r>
                    </a:p>
                    <a:p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● </a:t>
                      </a: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ห้องคลอดคุณภาพ</a:t>
                      </a:r>
                    </a:p>
                    <a:p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● </a:t>
                      </a:r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Inhibit Preterm labor</a:t>
                      </a:r>
                    </a:p>
                    <a:p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● Intra – uterine transfer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●</a:t>
                      </a: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กิน กระตุ้น กระตุก (สกลนคร)</a:t>
                      </a:r>
                    </a:p>
                    <a:p>
                      <a:pPr marL="0" indent="0">
                        <a:buFont typeface="Symbol" panose="05050102010706020507" pitchFamily="18" charset="2"/>
                        <a:buNone/>
                      </a:pPr>
                      <a:r>
                        <a:rPr lang="en-GB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  <a:sym typeface="Symbol" panose="05050102010706020507" pitchFamily="18" charset="2"/>
                        </a:rPr>
                        <a:t>  </a:t>
                      </a:r>
                      <a:r>
                        <a:rPr lang="en-GB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  <a:sym typeface="Symbol" panose="05050102010706020507" pitchFamily="18" charset="2"/>
                        </a:rPr>
                        <a:t>SEKA MODEL</a:t>
                      </a: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  <a:sym typeface="Symbol" panose="05050102010706020507" pitchFamily="18" charset="2"/>
                        </a:rPr>
                        <a:t> (เด็กสมาธิสั้น)</a:t>
                      </a:r>
                    </a:p>
                    <a:p>
                      <a:pPr marL="0" indent="0">
                        <a:buFont typeface="Symbol" panose="05050102010706020507" pitchFamily="18" charset="2"/>
                        <a:buNone/>
                      </a:pP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  <a:sym typeface="Symbol" panose="05050102010706020507" pitchFamily="18" charset="2"/>
                        </a:rPr>
                        <a:t>  นครพนมโมเดล (พัฒนาการเด็ก)</a:t>
                      </a:r>
                    </a:p>
                    <a:p>
                      <a:pPr marL="0" indent="0">
                        <a:buFont typeface="Symbol" panose="05050102010706020507" pitchFamily="18" charset="2"/>
                        <a:buNone/>
                      </a:pPr>
                      <a:r>
                        <a:rPr lang="en-GB" sz="2000" b="1" dirty="0">
                          <a:latin typeface="TH SarabunPSK" pitchFamily="34" charset="-34"/>
                          <a:cs typeface="TH SarabunPSK" pitchFamily="34" charset="-34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GB" sz="2000" b="1" dirty="0">
                          <a:latin typeface="TH SarabunPSK" pitchFamily="34" charset="-34"/>
                          <a:cs typeface="TH SarabunPSK" pitchFamily="34" charset="-34"/>
                        </a:rPr>
                        <a:t>Family planning</a:t>
                      </a: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 การตั้งครรภ์ซ้ำ</a:t>
                      </a:r>
                    </a:p>
                    <a:p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● </a:t>
                      </a:r>
                      <a:r>
                        <a:rPr lang="th-TH" sz="2000" b="1" dirty="0" err="1">
                          <a:latin typeface="TH SarabunPSK" pitchFamily="34" charset="-34"/>
                          <a:cs typeface="TH SarabunPSK" pitchFamily="34" charset="-34"/>
                        </a:rPr>
                        <a:t>บูรณา</a:t>
                      </a: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การ</a:t>
                      </a:r>
                      <a:r>
                        <a:rPr lang="en-US" sz="2000" b="1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000" b="1" dirty="0">
                          <a:latin typeface="TH SarabunPSK" pitchFamily="34" charset="-34"/>
                          <a:cs typeface="TH SarabunPSK" pitchFamily="34" charset="-34"/>
                        </a:rPr>
                        <a:t>ติดตามพัฒนาการเด็กอย่างเข้มงวด</a:t>
                      </a:r>
                    </a:p>
                    <a:p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02844" y="506072"/>
            <a:ext cx="2952328" cy="840105"/>
          </a:xfrm>
          <a:prstGeom prst="plaque">
            <a:avLst/>
          </a:prstGeom>
          <a:solidFill>
            <a:srgbClr val="0000CC"/>
          </a:solidFill>
          <a:ln w="1905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กลุ่มแม่และเด็ก</a:t>
            </a:r>
          </a:p>
        </p:txBody>
      </p:sp>
      <p:sp>
        <p:nvSpPr>
          <p:cNvPr id="10" name="ดาว: 5 แฉก 9">
            <a:extLst>
              <a:ext uri="{FF2B5EF4-FFF2-40B4-BE49-F238E27FC236}">
                <a16:creationId xmlns:a16="http://schemas.microsoft.com/office/drawing/2014/main" xmlns="" id="{75EE1127-9AD4-43D7-826C-90C20006395F}"/>
              </a:ext>
            </a:extLst>
          </p:cNvPr>
          <p:cNvSpPr/>
          <p:nvPr/>
        </p:nvSpPr>
        <p:spPr>
          <a:xfrm>
            <a:off x="395537" y="3243583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1" name="ดาว: 5 แฉก 10">
            <a:extLst>
              <a:ext uri="{FF2B5EF4-FFF2-40B4-BE49-F238E27FC236}">
                <a16:creationId xmlns:a16="http://schemas.microsoft.com/office/drawing/2014/main" xmlns="" id="{9F4C10CB-5EA7-43E9-9ED7-08F786D600CB}"/>
              </a:ext>
            </a:extLst>
          </p:cNvPr>
          <p:cNvSpPr/>
          <p:nvPr/>
        </p:nvSpPr>
        <p:spPr>
          <a:xfrm>
            <a:off x="3404252" y="2933622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2" name="ดาว: 5 แฉก 11">
            <a:extLst>
              <a:ext uri="{FF2B5EF4-FFF2-40B4-BE49-F238E27FC236}">
                <a16:creationId xmlns:a16="http://schemas.microsoft.com/office/drawing/2014/main" xmlns="" id="{E0D028AF-69BC-491B-9242-85F9BB655354}"/>
              </a:ext>
            </a:extLst>
          </p:cNvPr>
          <p:cNvSpPr/>
          <p:nvPr/>
        </p:nvSpPr>
        <p:spPr>
          <a:xfrm>
            <a:off x="3395039" y="3253913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3" name="ดาว: 5 แฉก 12">
            <a:extLst>
              <a:ext uri="{FF2B5EF4-FFF2-40B4-BE49-F238E27FC236}">
                <a16:creationId xmlns:a16="http://schemas.microsoft.com/office/drawing/2014/main" xmlns="" id="{B77C6EB1-5244-4561-83DD-85176DCF8246}"/>
              </a:ext>
            </a:extLst>
          </p:cNvPr>
          <p:cNvSpPr/>
          <p:nvPr/>
        </p:nvSpPr>
        <p:spPr>
          <a:xfrm>
            <a:off x="6007907" y="2307217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4" name="ดาว: 5 แฉก 13">
            <a:extLst>
              <a:ext uri="{FF2B5EF4-FFF2-40B4-BE49-F238E27FC236}">
                <a16:creationId xmlns:a16="http://schemas.microsoft.com/office/drawing/2014/main" xmlns="" id="{2F1BE271-768F-4904-8D43-34925EDFC95B}"/>
              </a:ext>
            </a:extLst>
          </p:cNvPr>
          <p:cNvSpPr/>
          <p:nvPr/>
        </p:nvSpPr>
        <p:spPr>
          <a:xfrm>
            <a:off x="6007907" y="2620259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5" name="ดาว: 5 แฉก 14">
            <a:extLst>
              <a:ext uri="{FF2B5EF4-FFF2-40B4-BE49-F238E27FC236}">
                <a16:creationId xmlns:a16="http://schemas.microsoft.com/office/drawing/2014/main" xmlns="" id="{C5798BF5-ED64-41C3-9DDB-8A9B35A52274}"/>
              </a:ext>
            </a:extLst>
          </p:cNvPr>
          <p:cNvSpPr/>
          <p:nvPr/>
        </p:nvSpPr>
        <p:spPr>
          <a:xfrm>
            <a:off x="6007907" y="2911662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27355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9">
            <a:extLst>
              <a:ext uri="{FF2B5EF4-FFF2-40B4-BE49-F238E27FC236}">
                <a16:creationId xmlns:a16="http://schemas.microsoft.com/office/drawing/2014/main" xmlns="" id="{D2D03966-1F13-4F88-AF70-3537308FAE03}"/>
              </a:ext>
            </a:extLst>
          </p:cNvPr>
          <p:cNvSpPr/>
          <p:nvPr/>
        </p:nvSpPr>
        <p:spPr>
          <a:xfrm>
            <a:off x="467545" y="1779662"/>
            <a:ext cx="4427834" cy="1944216"/>
          </a:xfrm>
          <a:prstGeom prst="bevel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079">
              <a:defRPr/>
            </a:pPr>
            <a:r>
              <a:rPr lang="en-US" sz="3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NCD &amp; Complication</a:t>
            </a:r>
            <a:endParaRPr lang="th-TH" sz="36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141C50B0-2464-42F2-8E88-7ED604085877}"/>
              </a:ext>
            </a:extLst>
          </p:cNvPr>
          <p:cNvSpPr/>
          <p:nvPr/>
        </p:nvSpPr>
        <p:spPr>
          <a:xfrm>
            <a:off x="4961272" y="483520"/>
            <a:ext cx="3728772" cy="1826029"/>
          </a:xfrm>
          <a:prstGeom prst="roundRect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 DM </a:t>
            </a:r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</a:t>
            </a:r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DM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</a:t>
            </a:r>
          </a:p>
          <a:p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 </a:t>
            </a:r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Controlled DM/HT  </a:t>
            </a:r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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ต่ำ</a:t>
            </a:r>
          </a:p>
          <a:p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DM/HT </a:t>
            </a:r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  </a:t>
            </a:r>
            <a:r>
              <a:rPr lang="en-GB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new CKD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เพิ่มขึ้น   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อ้วนลงพุง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(เลย อุดร สกล)</a:t>
            </a:r>
          </a:p>
          <a:p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 </a:t>
            </a:r>
            <a:r>
              <a:rPr lang="en-GB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DM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อ้วน ลงพุง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(เลย หนองบัว บึงกาฬ)</a:t>
            </a:r>
          </a:p>
        </p:txBody>
      </p:sp>
    </p:spTree>
    <p:extLst>
      <p:ext uri="{BB962C8B-B14F-4D97-AF65-F5344CB8AC3E}">
        <p14:creationId xmlns:p14="http://schemas.microsoft.com/office/powerpoint/2010/main" val="240611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xmlns="" id="{D7F8F63E-E293-49D9-A514-0F915E21B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85667"/>
              </p:ext>
            </p:extLst>
          </p:nvPr>
        </p:nvGraphicFramePr>
        <p:xfrm>
          <a:off x="0" y="2"/>
          <a:ext cx="9144000" cy="5118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0198">
                  <a:extLst>
                    <a:ext uri="{9D8B030D-6E8A-4147-A177-3AD203B41FA5}">
                      <a16:colId xmlns:a16="http://schemas.microsoft.com/office/drawing/2014/main" xmlns="" val="187899501"/>
                    </a:ext>
                  </a:extLst>
                </a:gridCol>
                <a:gridCol w="6574612">
                  <a:extLst>
                    <a:ext uri="{9D8B030D-6E8A-4147-A177-3AD203B41FA5}">
                      <a16:colId xmlns:a16="http://schemas.microsoft.com/office/drawing/2014/main" xmlns="" val="1975454387"/>
                    </a:ext>
                  </a:extLst>
                </a:gridCol>
                <a:gridCol w="1549190">
                  <a:extLst>
                    <a:ext uri="{9D8B030D-6E8A-4147-A177-3AD203B41FA5}">
                      <a16:colId xmlns:a16="http://schemas.microsoft.com/office/drawing/2014/main" xmlns="" val="3772249913"/>
                    </a:ext>
                  </a:extLst>
                </a:gridCol>
              </a:tblGrid>
              <a:tr h="337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เป้าหมาย/ตัวชี้วัด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ผลงานเขต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/>
                </a:tc>
                <a:extLst>
                  <a:ext uri="{0D108BD9-81ED-4DB2-BD59-A6C34878D82A}">
                    <a16:rowId xmlns:a16="http://schemas.microsoft.com/office/drawing/2014/main" xmlns="" val="4177506704"/>
                  </a:ext>
                </a:extLst>
              </a:tr>
              <a:tr h="3148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RDU&amp;AMR</a:t>
                      </a: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ร้อยละของโรงพยาบาลที่ใช้ยาอย่างสมเหตุผล</a:t>
                      </a: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5.68 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RDU 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ขั้น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ไม่ผ่าน)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08600"/>
                  </a:ext>
                </a:extLst>
              </a:tr>
              <a:tr h="262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TB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อัตราความสำเร็จการรักษาผู้ป่วยวัณโรคปอดรายใหม่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69.4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9179527"/>
                  </a:ext>
                </a:extLst>
              </a:tr>
              <a:tr h="297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CKD</a:t>
                      </a:r>
                      <a:endParaRPr lang="en-US" sz="1400" u="non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ร้อยละของผู้ป่วยโรคไตเรื้อรังที่มีอัตราการลดลงของ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eGFR &lt; 4</a:t>
                      </a:r>
                      <a:r>
                        <a:rPr lang="th-TH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มล./นาที/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1.72 m2/</a:t>
                      </a:r>
                      <a:r>
                        <a:rPr lang="th-TH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 </a:t>
                      </a:r>
                      <a:r>
                        <a:rPr lang="th-TH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55.77</a:t>
                      </a: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2835962"/>
                  </a:ext>
                </a:extLst>
              </a:tr>
              <a:tr h="3054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Transplant</a:t>
                      </a:r>
                      <a:endParaRPr lang="en-US" sz="1400" u="non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อัตราส่วนของจำนวนผู้ยินยอมบริจาคอวัยวะจากผู้ป่วยสมองตายต่อจำนวนผู้ป่วยเสียชีวิตในโรงพยาบาล (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 : 100 )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0.23</a:t>
                      </a: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1563347"/>
                  </a:ext>
                </a:extLst>
              </a:tr>
              <a:tr h="697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ยาเสพติด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ร้อยละของผู้ป่วยยาเสพติดที่ได้รับการบำบัดรักษา และหยุดเสพต่อเนื่อง (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remission)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Leading Indicator </a:t>
                      </a:r>
                      <a:r>
                        <a:rPr lang="th-TH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Lagging Indicator </a:t>
                      </a:r>
                      <a:r>
                        <a:rPr lang="th-TH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74.87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51.19 </a:t>
                      </a:r>
                    </a:p>
                  </a:txBody>
                  <a:tcPr marL="40786" marR="4078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1974582"/>
                  </a:ext>
                </a:extLst>
              </a:tr>
              <a:tr h="2754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ECS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อัตราการเสียชีวิตของผู้เจ็บป่วยวิกฤติฉุกเฉินภายใน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 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ชม.ในรพ.ระดับ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F2 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ขึ้นไป (ทั้งที่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ER 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Admit) (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 ร้อยละ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12)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2.05</a:t>
                      </a: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8464553"/>
                  </a:ext>
                </a:extLst>
              </a:tr>
              <a:tr h="262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Stroke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อัตราตายของผู้ป่วยโรคหลอดเลือดสมอง น้อยกว่าร้อยละ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3.52</a:t>
                      </a: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8511510"/>
                  </a:ext>
                </a:extLst>
              </a:tr>
              <a:tr h="5254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STEMI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อัตราตายจากโรคหลอดเลือดหัวใจ ไม่เกิน 27 ต่อแสนประชากร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รพ.ตั้งแต่ระดับ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F2 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ขึ้นไป สามารถให้ยาละลายลิ่มเลือด (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Fibrinolytic drug) 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ในผู้ป่วย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STEMI 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 ร้อยละ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12.91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0546660"/>
                  </a:ext>
                </a:extLst>
              </a:tr>
              <a:tr h="262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Sepsis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อัตราตายผู้ป่วยติดเชื้อในกระแสเลือดแบบรุนแรงชนิด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community – acquired  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เป้าหมายร้อยละ 30</a:t>
                      </a: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27.03</a:t>
                      </a:r>
                    </a:p>
                  </a:txBody>
                  <a:tcPr marL="40786" marR="4078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6779894"/>
                  </a:ext>
                </a:extLst>
              </a:tr>
              <a:tr h="262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PCC</a:t>
                      </a: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ร้อยละของคลินิกหมอครอบครัวที่เปิดดำเนินการในพื้นที่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24 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แห่ง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3604461"/>
                  </a:ext>
                </a:extLst>
              </a:tr>
              <a:tr h="262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แผนไทย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ร้อยละของผู้ป่วยนอกได้รับบริการการแพทย์แผนไทยและการแพทย์ทางเลือก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20)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31.73</a:t>
                      </a: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1763974"/>
                  </a:ext>
                </a:extLst>
              </a:tr>
              <a:tr h="262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Refer</a:t>
                      </a:r>
                      <a:endParaRPr lang="en-US" sz="1400" u="non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ร้อยละการส่งต่อผู้ป่วยนอกเขตสุขภาพลดลง ร้อยละ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ต่อปี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- 19.61</a:t>
                      </a: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016685"/>
                  </a:ext>
                </a:extLst>
              </a:tr>
              <a:tr h="262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AMR</a:t>
                      </a: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ร้อยละของโรงพยาบาลที่มีระบบจัดการการดื้อยาต้านจุลชีพอย่างบูรณาการ (</a:t>
                      </a: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AMR) </a:t>
                      </a: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ไม่น้อยกว่า ร้อยละ 70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9537716"/>
                  </a:ext>
                </a:extLst>
              </a:tr>
              <a:tr h="262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ODS</a:t>
                      </a:r>
                      <a:endParaRPr lang="en-US" sz="1400" u="non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ร้อยละของผู้ป่วยที่รับการผ่าตัดแบบ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One Day Surgery (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 ร้อยละ 15)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33.29</a:t>
                      </a: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0541262"/>
                  </a:ext>
                </a:extLst>
              </a:tr>
              <a:tr h="262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สุขภาพจิต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อัตราการฆ่าตัวตายสำเร็จ ไม่เกิน 6.3 ต่อแสนประชากร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0786" marR="40786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253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8665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42810403-309F-4825-964C-8D3B6FDAA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"/>
            <a:ext cx="3528392" cy="84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3263844" y="923720"/>
            <a:ext cx="2698978" cy="415283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sz="2400" b="1" dirty="0">
                <a:solidFill>
                  <a:srgbClr val="F923CB"/>
                </a:solidFill>
                <a:latin typeface="TH SarabunPSK" pitchFamily="34" charset="-34"/>
                <a:cs typeface="TH SarabunPSK" pitchFamily="34" charset="-34"/>
              </a:rPr>
              <a:t>แพทย์แผนไทย</a:t>
            </a:r>
            <a:endParaRPr lang="th-TH" sz="2400" b="1" dirty="0">
              <a:solidFill>
                <a:srgbClr val="F923CB"/>
              </a:solidFill>
              <a:latin typeface="TH SarabunPSK" pitchFamily="34" charset="-34"/>
              <a:cs typeface="TH SarabunPSK" pitchFamily="34" charset="-34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เป้าหมาย ร้อยละ </a:t>
            </a: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20</a:t>
            </a:r>
            <a:endParaRPr lang="th-TH" sz="20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●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ผู้ป่วยนอกได้รับบริการการแพทย์แผนไทยและการแพทย์ทางเลือก </a:t>
            </a:r>
            <a:r>
              <a:rPr lang="th-TH" sz="2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ผลงาน </a:t>
            </a:r>
            <a:r>
              <a:rPr lang="en-US" sz="2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ร้อยละ </a:t>
            </a:r>
            <a:r>
              <a:rPr lang="en-US" sz="2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31.73</a:t>
            </a:r>
          </a:p>
          <a:p>
            <a:pPr lvl="0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 </a:t>
            </a:r>
            <a:r>
              <a:rPr lang="th-TH" sz="2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สสจ.เลย ชนะเลิศ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พื้นที่ต้นแบบดีเด่นระดับประเทศ</a:t>
            </a:r>
          </a:p>
          <a:p>
            <a:pPr lvl="0"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 </a:t>
            </a:r>
            <a:r>
              <a:rPr lang="th-TH" sz="2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รพ.สต.ดอนส้มโฮง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อ.วาริชภูมิ จ.สกลนคร ได้รับ</a:t>
            </a:r>
            <a:r>
              <a:rPr lang="th-TH" sz="2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รางวัลรองชนะเลิศ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พื้นที่ต้นแบบดีเด่นระดับประเทศ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AutoShape 4" descr="รูปภาพที่เกี่ยวข้อง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323942" y="112126"/>
            <a:ext cx="2496117" cy="64633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งานด้านสนับสนุน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BFDC08BF-A1EA-4118-8F5F-B1C555569375}"/>
              </a:ext>
            </a:extLst>
          </p:cNvPr>
          <p:cNvSpPr txBox="1"/>
          <p:nvPr/>
        </p:nvSpPr>
        <p:spPr>
          <a:xfrm>
            <a:off x="6372203" y="919619"/>
            <a:ext cx="2619317" cy="394334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923CB"/>
                </a:solidFill>
                <a:latin typeface="TH SarabunPSK" pitchFamily="34" charset="-34"/>
                <a:cs typeface="TH SarabunPSK" pitchFamily="34" charset="-34"/>
              </a:rPr>
              <a:t>Refer</a:t>
            </a:r>
          </a:p>
          <a:p>
            <a:pPr>
              <a:defRPr/>
            </a:pPr>
            <a:r>
              <a:rPr lang="th-TH" sz="2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 การส่งต่อผู้ป่วยลดลง </a:t>
            </a:r>
          </a:p>
          <a:p>
            <a:pPr>
              <a:defRPr/>
            </a:pPr>
            <a:r>
              <a:rPr lang="th-TH" sz="2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(4 สาขา โรคหัวใจ</a:t>
            </a:r>
            <a:r>
              <a:rPr lang="en-US" sz="2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,</a:t>
            </a:r>
            <a:r>
              <a:rPr lang="th-TH" sz="2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โรคมะเร็ง อุบัติเหตุและฉุกเฉิน </a:t>
            </a:r>
            <a:r>
              <a:rPr lang="en-US" sz="2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,</a:t>
            </a:r>
            <a:r>
              <a:rPr lang="th-TH" sz="2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ทารกแรกเกิด) ผลงาน </a:t>
            </a:r>
            <a:r>
              <a:rPr lang="en-US" sz="2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: 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ลดลง ร้อยละ </a:t>
            </a:r>
            <a:r>
              <a:rPr lang="en-US" sz="2000" b="1" dirty="0">
                <a:solidFill>
                  <a:srgbClr val="0000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19.61</a:t>
            </a:r>
          </a:p>
          <a:p>
            <a:pPr>
              <a:defRPr/>
            </a:pPr>
            <a:endParaRPr lang="en-US" sz="2000" b="1" dirty="0">
              <a:solidFill>
                <a:srgbClr val="0000FF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>
              <a:defRPr/>
            </a:pPr>
            <a:endParaRPr lang="th-TH" sz="2000" b="1" dirty="0">
              <a:solidFill>
                <a:srgbClr val="0000FF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>
              <a:defRPr/>
            </a:pPr>
            <a:endParaRPr lang="th-TH" sz="2000" b="1" dirty="0">
              <a:solidFill>
                <a:srgbClr val="0000FF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>
              <a:defRPr/>
            </a:pPr>
            <a:endParaRPr lang="th-TH" sz="2000" b="1" dirty="0">
              <a:solidFill>
                <a:srgbClr val="0000FF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>
              <a:defRPr/>
            </a:pPr>
            <a:endParaRPr lang="th-TH" sz="2400" b="1" dirty="0">
              <a:solidFill>
                <a:srgbClr val="0000FF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8121E8F3-8171-4A1D-AF61-2D37F4BB8EE4}"/>
              </a:ext>
            </a:extLst>
          </p:cNvPr>
          <p:cNvSpPr txBox="1"/>
          <p:nvPr/>
        </p:nvSpPr>
        <p:spPr>
          <a:xfrm>
            <a:off x="209616" y="894775"/>
            <a:ext cx="2619318" cy="417627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b="1" dirty="0">
                <a:solidFill>
                  <a:srgbClr val="F923CB"/>
                </a:solidFill>
                <a:latin typeface="TH SarabunPSK" pitchFamily="34" charset="-34"/>
                <a:cs typeface="TH SarabunPSK" pitchFamily="34" charset="-34"/>
              </a:rPr>
              <a:t>PCC</a:t>
            </a:r>
          </a:p>
          <a:p>
            <a:pPr defTabSz="914310"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● 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ร้อยละของคลินิกหมอครอบครัวที่เปิดดำเนินการในพื้นที่ </a:t>
            </a:r>
            <a:r>
              <a:rPr lang="th-TH" sz="2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ผ่านเกณฑ์ </a:t>
            </a:r>
            <a:r>
              <a:rPr lang="en-US" sz="2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24 </a:t>
            </a:r>
            <a:r>
              <a:rPr lang="th-TH" sz="2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ทีม</a:t>
            </a:r>
            <a:endParaRPr lang="en-US" sz="20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4310">
              <a:defRPr/>
            </a:pPr>
            <a:r>
              <a:rPr lang="en-GB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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  <a:sym typeface="Symbol" panose="05050102010706020507" pitchFamily="18" charset="2"/>
              </a:rPr>
              <a:t> </a:t>
            </a:r>
            <a:r>
              <a:rPr lang="en-GB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PCC 2 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แห่ง ของจังหวัดหนองบัวลำภู อยู่ระหว่างการลาคลอด และ อบรม </a:t>
            </a:r>
            <a:r>
              <a:rPr lang="en-GB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FM 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ระยะสั้น ซึ่งจะเปิดดำเนินการได้ใน ส</a:t>
            </a: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</a:t>
            </a: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2561  </a:t>
            </a:r>
          </a:p>
          <a:p>
            <a:pPr defTabSz="914310">
              <a:defRPr/>
            </a:pPr>
            <a:endParaRPr lang="th-TH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4310">
              <a:defRPr/>
            </a:pPr>
            <a:endParaRPr lang="th-TH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4310">
              <a:defRPr/>
            </a:pPr>
            <a:endParaRPr lang="th-TH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ดาว: 5 แฉก 10">
            <a:extLst>
              <a:ext uri="{FF2B5EF4-FFF2-40B4-BE49-F238E27FC236}">
                <a16:creationId xmlns:a16="http://schemas.microsoft.com/office/drawing/2014/main" xmlns="" id="{85899134-DDB2-4187-9736-CDFADAA6CC5A}"/>
              </a:ext>
            </a:extLst>
          </p:cNvPr>
          <p:cNvSpPr/>
          <p:nvPr/>
        </p:nvSpPr>
        <p:spPr>
          <a:xfrm>
            <a:off x="3419873" y="3007260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2" name="ดาว: 5 แฉก 11">
            <a:extLst>
              <a:ext uri="{FF2B5EF4-FFF2-40B4-BE49-F238E27FC236}">
                <a16:creationId xmlns:a16="http://schemas.microsoft.com/office/drawing/2014/main" xmlns="" id="{4C6B0B9F-7FEE-4457-B249-6EAEFDB75731}"/>
              </a:ext>
            </a:extLst>
          </p:cNvPr>
          <p:cNvSpPr/>
          <p:nvPr/>
        </p:nvSpPr>
        <p:spPr>
          <a:xfrm>
            <a:off x="3419873" y="3651870"/>
            <a:ext cx="247263" cy="216024"/>
          </a:xfrm>
          <a:prstGeom prst="star5">
            <a:avLst/>
          </a:prstGeom>
          <a:solidFill>
            <a:srgbClr val="F151BF"/>
          </a:solidFill>
          <a:ln>
            <a:solidFill>
              <a:srgbClr val="F151B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948594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179518" y="1778562"/>
            <a:ext cx="1521229" cy="137033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20">
              <a:defRPr/>
            </a:pPr>
            <a:r>
              <a:rPr lang="en-US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Healthy</a:t>
            </a:r>
          </a:p>
          <a:p>
            <a:pPr algn="ctr" defTabSz="914220">
              <a:defRPr/>
            </a:pPr>
            <a:r>
              <a:rPr lang="en-US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&amp;Risk group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665461" y="1403980"/>
            <a:ext cx="3600400" cy="1925579"/>
          </a:xfrm>
          <a:prstGeom prst="roundRect">
            <a:avLst/>
          </a:prstGeom>
          <a:solidFill>
            <a:srgbClr val="1F772E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20">
              <a:defRPr/>
            </a:pPr>
            <a:endParaRPr lang="en-US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4220">
              <a:defRPr/>
            </a:pPr>
            <a:r>
              <a:rPr lang="en-US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NCD </a:t>
            </a:r>
          </a:p>
          <a:p>
            <a:pPr defTabSz="914220">
              <a:defRPr/>
            </a:pPr>
            <a:r>
              <a:rPr lang="en-US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● Stroke, STEMI, Sepsis Vascular occlusion</a:t>
            </a:r>
          </a:p>
          <a:p>
            <a:pPr defTabSz="914220">
              <a:defRPr/>
            </a:pPr>
            <a:r>
              <a:rPr lang="en-US" b="1" dirty="0">
                <a:solidFill>
                  <a:srgbClr val="FFFFFF"/>
                </a:solidFill>
                <a:latin typeface="Times New Roman"/>
                <a:cs typeface="Times New Roman"/>
              </a:rPr>
              <a:t>● </a:t>
            </a:r>
            <a:r>
              <a:rPr lang="en-US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DR,CKD</a:t>
            </a:r>
          </a:p>
          <a:p>
            <a:pPr algn="ctr" defTabSz="914220">
              <a:defRPr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 </a:t>
            </a:r>
            <a:endParaRPr lang="th-TH" dirty="0">
              <a:solidFill>
                <a:srgbClr val="FFFFFF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923388" y="1826031"/>
            <a:ext cx="2041108" cy="1105373"/>
          </a:xfrm>
          <a:prstGeom prst="roundRect">
            <a:avLst/>
          </a:prstGeom>
          <a:solidFill>
            <a:srgbClr val="7030A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defTabSz="914220">
              <a:defRPr/>
            </a:pP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●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ขยาย </a:t>
            </a: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NODE </a:t>
            </a:r>
          </a:p>
          <a:p>
            <a:pPr defTabSz="914220">
              <a:defRPr/>
            </a:pP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●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พัฒนาศักยภาพ </a:t>
            </a:r>
            <a:r>
              <a:rPr lang="en-US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NODE</a:t>
            </a:r>
            <a:r>
              <a:rPr lang="en-US" sz="2000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ลูกศรขวาท้ายขีด 10"/>
          <p:cNvSpPr/>
          <p:nvPr/>
        </p:nvSpPr>
        <p:spPr>
          <a:xfrm>
            <a:off x="1763695" y="1977690"/>
            <a:ext cx="736484" cy="802060"/>
          </a:xfrm>
          <a:prstGeom prst="stripedRightArrow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20">
              <a:defRPr/>
            </a:pPr>
            <a:endParaRPr lang="th-TH">
              <a:solidFill>
                <a:srgbClr val="FFFFFF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4" name="ลูกศรขวาท้ายขีด 13"/>
          <p:cNvSpPr/>
          <p:nvPr/>
        </p:nvSpPr>
        <p:spPr>
          <a:xfrm rot="5400000">
            <a:off x="684444" y="1097457"/>
            <a:ext cx="655396" cy="613044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20">
              <a:defRPr/>
            </a:pPr>
            <a:endParaRPr lang="th-TH">
              <a:solidFill>
                <a:srgbClr val="FFFFFF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 bwMode="auto">
          <a:xfrm>
            <a:off x="251520" y="270461"/>
            <a:ext cx="1728192" cy="645111"/>
          </a:xfrm>
          <a:prstGeom prst="roundRect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838032" indent="-838032" algn="ctr" defTabSz="9142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Primary Prevention</a:t>
            </a:r>
          </a:p>
          <a:p>
            <a:pPr marL="838032" indent="-838032" algn="ctr" defTabSz="9142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Self Care  Program</a:t>
            </a:r>
            <a:endParaRPr lang="th-TH" sz="18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 bwMode="auto">
          <a:xfrm>
            <a:off x="3491880" y="78894"/>
            <a:ext cx="2088232" cy="592760"/>
          </a:xfrm>
          <a:prstGeom prst="roundRect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838032" indent="-838032" algn="ctr" defTabSz="9142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Secondary, </a:t>
            </a:r>
          </a:p>
          <a:p>
            <a:pPr marL="838032" indent="-838032" algn="ctr" defTabSz="9142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tertiary Prevention</a:t>
            </a:r>
          </a:p>
        </p:txBody>
      </p:sp>
      <p:sp>
        <p:nvSpPr>
          <p:cNvPr id="16" name="ลูกศรขวาท้ายขีด 15"/>
          <p:cNvSpPr/>
          <p:nvPr/>
        </p:nvSpPr>
        <p:spPr>
          <a:xfrm rot="5400000">
            <a:off x="4169031" y="769757"/>
            <a:ext cx="655396" cy="613044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20">
              <a:defRPr/>
            </a:pPr>
            <a:endParaRPr lang="th-TH">
              <a:solidFill>
                <a:srgbClr val="FFFFFF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7" name="ลูกศรขวาท้ายขีด 16"/>
          <p:cNvSpPr/>
          <p:nvPr/>
        </p:nvSpPr>
        <p:spPr>
          <a:xfrm>
            <a:off x="6265866" y="2072196"/>
            <a:ext cx="655396" cy="613044"/>
          </a:xfrm>
          <a:prstGeom prst="stripedRightArrow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20">
              <a:defRPr/>
            </a:pPr>
            <a:endParaRPr lang="th-TH">
              <a:solidFill>
                <a:srgbClr val="FFFFFF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" name="สายฟ้า 2"/>
          <p:cNvSpPr/>
          <p:nvPr/>
        </p:nvSpPr>
        <p:spPr bwMode="auto">
          <a:xfrm>
            <a:off x="1700747" y="1510325"/>
            <a:ext cx="799431" cy="171340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68574" tIns="34289" rIns="68574" bIns="34289" numCol="1" rtlCol="0" anchor="ctr" anchorCtr="0" compatLnSpc="1">
            <a:prstTxWarp prst="textNoShape">
              <a:avLst/>
            </a:prstTxWarp>
          </a:bodyPr>
          <a:lstStyle/>
          <a:p>
            <a:pPr marL="628556" indent="-628556" defTabSz="685698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700" b="1">
              <a:solidFill>
                <a:srgbClr val="000000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1AEB6F14-4E33-4083-A233-F3EFD694B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50" y="3820986"/>
            <a:ext cx="1910919" cy="144409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EAB3F07E-47F4-4D08-B8CD-7904FA070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810" y="3795940"/>
            <a:ext cx="1863083" cy="1487222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A3AD3834-00B9-4006-86EE-5689B29DC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015" y="3786083"/>
            <a:ext cx="1957103" cy="1478991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7711E3F6-DFEC-4643-B7D2-B3AD351C3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909" y="3859777"/>
            <a:ext cx="1910918" cy="1441526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xmlns="" id="{15A6926B-E168-433D-8755-4044CBCB4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1965" y="3758510"/>
            <a:ext cx="1957102" cy="1478991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39DA8819-5367-4E9F-9E4D-5D344CDF5D33}"/>
              </a:ext>
            </a:extLst>
          </p:cNvPr>
          <p:cNvSpPr/>
          <p:nvPr/>
        </p:nvSpPr>
        <p:spPr>
          <a:xfrm>
            <a:off x="30218" y="3266506"/>
            <a:ext cx="5393535" cy="64633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>
              <a:defRPr/>
            </a:pPr>
            <a:r>
              <a:rPr lang="en-US" sz="3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Self Care  Program </a:t>
            </a:r>
            <a:r>
              <a:rPr lang="th-TH" sz="3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หนองบัวลำภู</a:t>
            </a:r>
            <a:r>
              <a:rPr lang="en-US" sz="3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9D6F9052-9659-4BD7-9825-E9F7D825293B}"/>
              </a:ext>
            </a:extLst>
          </p:cNvPr>
          <p:cNvSpPr txBox="1"/>
          <p:nvPr/>
        </p:nvSpPr>
        <p:spPr>
          <a:xfrm>
            <a:off x="30222" y="3859777"/>
            <a:ext cx="705618" cy="3116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น้ำหนัก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xmlns="" id="{6FDC7736-3773-4387-834B-76DA5B995D57}"/>
              </a:ext>
            </a:extLst>
          </p:cNvPr>
          <p:cNvSpPr txBox="1"/>
          <p:nvPr/>
        </p:nvSpPr>
        <p:spPr>
          <a:xfrm>
            <a:off x="1767187" y="3859777"/>
            <a:ext cx="705618" cy="3116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รอบเอว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xmlns="" id="{6BE0284B-23CD-4113-AF87-A41A06C4D9E8}"/>
              </a:ext>
            </a:extLst>
          </p:cNvPr>
          <p:cNvSpPr txBox="1"/>
          <p:nvPr/>
        </p:nvSpPr>
        <p:spPr>
          <a:xfrm>
            <a:off x="3639332" y="3763057"/>
            <a:ext cx="705618" cy="3116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DTX</a:t>
            </a:r>
            <a:endParaRPr lang="th-TH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xmlns="" id="{FB7578B2-42D6-4817-8F3C-BD6473B91311}"/>
              </a:ext>
            </a:extLst>
          </p:cNvPr>
          <p:cNvSpPr txBox="1"/>
          <p:nvPr/>
        </p:nvSpPr>
        <p:spPr>
          <a:xfrm>
            <a:off x="5366649" y="3762938"/>
            <a:ext cx="930101" cy="3116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ระดับความดัน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xmlns="" id="{902C1B25-4D8D-4465-BF66-8F08239A9DFA}"/>
              </a:ext>
            </a:extLst>
          </p:cNvPr>
          <p:cNvSpPr txBox="1"/>
          <p:nvPr/>
        </p:nvSpPr>
        <p:spPr>
          <a:xfrm>
            <a:off x="7199973" y="3785016"/>
            <a:ext cx="705618" cy="3116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BMI</a:t>
            </a:r>
            <a:endParaRPr lang="th-TH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908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4" grpId="0" animBg="1"/>
      <p:bldP spid="2" grpId="0" animBg="1"/>
      <p:bldP spid="15" grpId="0" animBg="1"/>
      <p:bldP spid="16" grpId="0" animBg="1"/>
      <p:bldP spid="17" grpId="0" animBg="1"/>
      <p:bldP spid="3" grpId="0" animBg="1"/>
      <p:bldP spid="6" grpId="0"/>
      <p:bldP spid="8" grpId="0" animBg="1"/>
      <p:bldP spid="20" grpId="0" animBg="1"/>
      <p:bldP spid="22" grpId="0" animBg="1"/>
      <p:bldP spid="23" grpId="0" animBg="1"/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xmlns="" id="{0D78F93C-5129-4634-90A7-15059C4B4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23" y="1116912"/>
            <a:ext cx="4754034" cy="2703913"/>
          </a:xfrm>
          <a:prstGeom prst="rect">
            <a:avLst/>
          </a:prstGeom>
        </p:spPr>
      </p:pic>
      <p:sp>
        <p:nvSpPr>
          <p:cNvPr id="4" name="สี่เหลี่ยมผืนผ้ามุมมน 9">
            <a:extLst>
              <a:ext uri="{FF2B5EF4-FFF2-40B4-BE49-F238E27FC236}">
                <a16:creationId xmlns:a16="http://schemas.microsoft.com/office/drawing/2014/main" xmlns="" id="{015D99B7-FF94-469A-8584-E4296947F46D}"/>
              </a:ext>
            </a:extLst>
          </p:cNvPr>
          <p:cNvSpPr/>
          <p:nvPr/>
        </p:nvSpPr>
        <p:spPr>
          <a:xfrm>
            <a:off x="114870" y="1807204"/>
            <a:ext cx="2304256" cy="1584176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079"/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ECS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&amp; ER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xmlns="" id="{99B64BDF-6F8E-4305-9F14-212450542BB1}"/>
              </a:ext>
            </a:extLst>
          </p:cNvPr>
          <p:cNvGrpSpPr/>
          <p:nvPr/>
        </p:nvGrpSpPr>
        <p:grpSpPr>
          <a:xfrm>
            <a:off x="173185" y="3709899"/>
            <a:ext cx="1717481" cy="1236796"/>
            <a:chOff x="2549953" y="441"/>
            <a:chExt cx="1236796" cy="1236796"/>
          </a:xfrm>
          <a:solidFill>
            <a:srgbClr val="00B050"/>
          </a:solidFill>
          <a:scene3d>
            <a:camera prst="orthographicFront"/>
            <a:lightRig rig="threePt" dir="t"/>
          </a:scene3d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xmlns="" id="{51DA1E0F-8F85-4231-B777-D869D6081D4E}"/>
                </a:ext>
              </a:extLst>
            </p:cNvPr>
            <p:cNvSpPr/>
            <p:nvPr/>
          </p:nvSpPr>
          <p:spPr>
            <a:xfrm>
              <a:off x="2549953" y="441"/>
              <a:ext cx="1236796" cy="1236796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7" name="วงรี 4">
              <a:extLst>
                <a:ext uri="{FF2B5EF4-FFF2-40B4-BE49-F238E27FC236}">
                  <a16:creationId xmlns:a16="http://schemas.microsoft.com/office/drawing/2014/main" xmlns="" id="{B03C909E-C15C-4F5D-83A6-0C795F76A6CC}"/>
                </a:ext>
              </a:extLst>
            </p:cNvPr>
            <p:cNvSpPr txBox="1"/>
            <p:nvPr/>
          </p:nvSpPr>
          <p:spPr>
            <a:xfrm>
              <a:off x="2731078" y="181566"/>
              <a:ext cx="874546" cy="874546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algn="ctr" defTabSz="7111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3S Fast track</a:t>
              </a:r>
              <a:endParaRPr lang="th-TH" b="1" kern="1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07A53B81-36C4-44A2-8AA1-00252F466E94}"/>
              </a:ext>
            </a:extLst>
          </p:cNvPr>
          <p:cNvGrpSpPr/>
          <p:nvPr/>
        </p:nvGrpSpPr>
        <p:grpSpPr>
          <a:xfrm>
            <a:off x="68887" y="184188"/>
            <a:ext cx="1717481" cy="1236796"/>
            <a:chOff x="2549953" y="441"/>
            <a:chExt cx="1236796" cy="1236796"/>
          </a:xfrm>
          <a:solidFill>
            <a:srgbClr val="FFFF00"/>
          </a:solidFill>
          <a:scene3d>
            <a:camera prst="orthographicFront"/>
            <a:lightRig rig="threePt" dir="t"/>
          </a:scene3d>
        </p:grpSpPr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xmlns="" id="{485F2B58-7C89-445D-8820-170357F40EBE}"/>
                </a:ext>
              </a:extLst>
            </p:cNvPr>
            <p:cNvSpPr/>
            <p:nvPr/>
          </p:nvSpPr>
          <p:spPr>
            <a:xfrm>
              <a:off x="2549953" y="441"/>
              <a:ext cx="1236796" cy="1236796"/>
            </a:xfrm>
            <a:prstGeom prst="roundRect">
              <a:avLst/>
            </a:prstGeom>
            <a:grpFill/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วงรี 4">
              <a:extLst>
                <a:ext uri="{FF2B5EF4-FFF2-40B4-BE49-F238E27FC236}">
                  <a16:creationId xmlns:a16="http://schemas.microsoft.com/office/drawing/2014/main" xmlns="" id="{55C5BC5D-A1C6-4606-AF1F-1E04A8067EC8}"/>
                </a:ext>
              </a:extLst>
            </p:cNvPr>
            <p:cNvSpPr txBox="1"/>
            <p:nvPr/>
          </p:nvSpPr>
          <p:spPr>
            <a:xfrm>
              <a:off x="2731078" y="181566"/>
              <a:ext cx="874546" cy="874546"/>
            </a:xfrm>
            <a:prstGeom prst="round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algn="ctr" defTabSz="7111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solidFill>
                    <a:srgbClr val="0000C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Trauma</a:t>
              </a:r>
              <a:endPara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xmlns="" id="{C79441C5-FB91-435B-AD91-989FA414828E}"/>
              </a:ext>
            </a:extLst>
          </p:cNvPr>
          <p:cNvGrpSpPr/>
          <p:nvPr/>
        </p:nvGrpSpPr>
        <p:grpSpPr>
          <a:xfrm>
            <a:off x="2590746" y="1671169"/>
            <a:ext cx="1577640" cy="1705729"/>
            <a:chOff x="2549953" y="441"/>
            <a:chExt cx="1236796" cy="1236796"/>
          </a:xfrm>
          <a:solidFill>
            <a:srgbClr val="F923CB"/>
          </a:solidFill>
          <a:scene3d>
            <a:camera prst="orthographicFront"/>
            <a:lightRig rig="threePt" dir="t"/>
          </a:scene3d>
        </p:grpSpPr>
        <p:sp>
          <p:nvSpPr>
            <p:cNvPr id="13" name="วงรี 4">
              <a:extLst>
                <a:ext uri="{FF2B5EF4-FFF2-40B4-BE49-F238E27FC236}">
                  <a16:creationId xmlns:a16="http://schemas.microsoft.com/office/drawing/2014/main" xmlns="" id="{5D573406-B8AA-4FCD-9CF1-774D22360780}"/>
                </a:ext>
              </a:extLst>
            </p:cNvPr>
            <p:cNvSpPr txBox="1"/>
            <p:nvPr/>
          </p:nvSpPr>
          <p:spPr>
            <a:xfrm>
              <a:off x="2653662" y="181566"/>
              <a:ext cx="1088946" cy="874546"/>
            </a:xfrm>
            <a:prstGeom prst="round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algn="ctr" defTabSz="7111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Node</a:t>
              </a:r>
            </a:p>
            <a:p>
              <a:pPr defTabSz="7111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b="1" kern="12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Symbol" panose="05050102010706020507" pitchFamily="18" charset="2"/>
                </a:rPr>
                <a:t> ศักยภาพ</a:t>
              </a:r>
            </a:p>
          </p:txBody>
        </p:sp>
        <p:sp>
          <p:nvSpPr>
            <p:cNvPr id="12" name="วงรี 8">
              <a:extLst>
                <a:ext uri="{FF2B5EF4-FFF2-40B4-BE49-F238E27FC236}">
                  <a16:creationId xmlns:a16="http://schemas.microsoft.com/office/drawing/2014/main" xmlns="" id="{3C777DAC-C7FB-430B-8851-4D38EB4E322A}"/>
                </a:ext>
              </a:extLst>
            </p:cNvPr>
            <p:cNvSpPr/>
            <p:nvPr/>
          </p:nvSpPr>
          <p:spPr>
            <a:xfrm>
              <a:off x="2549953" y="441"/>
              <a:ext cx="1236796" cy="1236796"/>
            </a:xfrm>
            <a:prstGeom prst="roundRect">
              <a:avLst/>
            </a:prstGeom>
            <a:grpFill/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</p:grpSp>
      <p:sp>
        <p:nvSpPr>
          <p:cNvPr id="14" name="ลูกศร: ขวาท้ายขีด 13">
            <a:extLst>
              <a:ext uri="{FF2B5EF4-FFF2-40B4-BE49-F238E27FC236}">
                <a16:creationId xmlns:a16="http://schemas.microsoft.com/office/drawing/2014/main" xmlns="" id="{07871D13-87AC-4CB4-8B10-B1167CEC200A}"/>
              </a:ext>
            </a:extLst>
          </p:cNvPr>
          <p:cNvSpPr/>
          <p:nvPr/>
        </p:nvSpPr>
        <p:spPr>
          <a:xfrm rot="5400000">
            <a:off x="1616041" y="1267505"/>
            <a:ext cx="533210" cy="625483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5" name="ลูกศร: ขวาท้ายขีด 14">
            <a:extLst>
              <a:ext uri="{FF2B5EF4-FFF2-40B4-BE49-F238E27FC236}">
                <a16:creationId xmlns:a16="http://schemas.microsoft.com/office/drawing/2014/main" xmlns="" id="{E381644D-BF23-41E4-B390-19D12E180ED1}"/>
              </a:ext>
            </a:extLst>
          </p:cNvPr>
          <p:cNvSpPr/>
          <p:nvPr/>
        </p:nvSpPr>
        <p:spPr>
          <a:xfrm rot="16200000">
            <a:off x="1488600" y="3435855"/>
            <a:ext cx="657102" cy="625483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6" name="ลูกศร: ขวาท้ายขีด 15">
            <a:extLst>
              <a:ext uri="{FF2B5EF4-FFF2-40B4-BE49-F238E27FC236}">
                <a16:creationId xmlns:a16="http://schemas.microsoft.com/office/drawing/2014/main" xmlns="" id="{8CAE640A-1ED8-4F1A-884D-5BE6B1C1BED5}"/>
              </a:ext>
            </a:extLst>
          </p:cNvPr>
          <p:cNvSpPr/>
          <p:nvPr/>
        </p:nvSpPr>
        <p:spPr>
          <a:xfrm>
            <a:off x="2083407" y="2203745"/>
            <a:ext cx="639631" cy="625483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xmlns="" id="{BA297C2D-59CE-4C55-8506-1EDA8282D06F}"/>
              </a:ext>
            </a:extLst>
          </p:cNvPr>
          <p:cNvSpPr txBox="1"/>
          <p:nvPr/>
        </p:nvSpPr>
        <p:spPr>
          <a:xfrm>
            <a:off x="8018978" y="1729584"/>
            <a:ext cx="1000747" cy="587392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รพร</a:t>
            </a:r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ธาตุพนม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</a:t>
            </a:r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ศรีสงคราม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xmlns="" id="{050D8978-DAF6-433B-9933-A52A435738D5}"/>
              </a:ext>
            </a:extLst>
          </p:cNvPr>
          <p:cNvSpPr txBox="1"/>
          <p:nvPr/>
        </p:nvSpPr>
        <p:spPr>
          <a:xfrm>
            <a:off x="7693988" y="3703097"/>
            <a:ext cx="1263498" cy="646986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รพร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สว่างแดนดิน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วานรนิวาส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xmlns="" id="{88AF3B9C-1094-4B5D-9153-0EE538419BD8}"/>
              </a:ext>
            </a:extLst>
          </p:cNvPr>
          <p:cNvSpPr txBox="1"/>
          <p:nvPr/>
        </p:nvSpPr>
        <p:spPr>
          <a:xfrm>
            <a:off x="6348654" y="3638660"/>
            <a:ext cx="1151143" cy="919401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กุมภวาปี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บ้าน</a:t>
            </a:r>
            <a:r>
              <a:rPr lang="th-TH" sz="1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ผือ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หนองหาน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xmlns="" id="{30A9C1C2-D334-4ADC-98A5-7C200AC5C3F1}"/>
              </a:ext>
            </a:extLst>
          </p:cNvPr>
          <p:cNvSpPr txBox="1"/>
          <p:nvPr/>
        </p:nvSpPr>
        <p:spPr>
          <a:xfrm>
            <a:off x="4640005" y="3728909"/>
            <a:ext cx="1239789" cy="646986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ศรีบุญเรือง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นากลาง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xmlns="" id="{08C497E0-AF13-42A2-BCC1-2343BCC7D055}"/>
              </a:ext>
            </a:extLst>
          </p:cNvPr>
          <p:cNvSpPr txBox="1"/>
          <p:nvPr/>
        </p:nvSpPr>
        <p:spPr>
          <a:xfrm>
            <a:off x="4091900" y="1034228"/>
            <a:ext cx="1252889" cy="715089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รพร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ด่านซ้าย</a:t>
            </a:r>
          </a:p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วังสะพุง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xmlns="" id="{4ECB2B11-E4A3-4E92-90E5-D8D54B3E5982}"/>
              </a:ext>
            </a:extLst>
          </p:cNvPr>
          <p:cNvSpPr txBox="1"/>
          <p:nvPr/>
        </p:nvSpPr>
        <p:spPr>
          <a:xfrm>
            <a:off x="5793586" y="810189"/>
            <a:ext cx="1086836" cy="646986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รพร.ท่าบ่อ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โพนพิสัย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xmlns="" id="{5D271D43-EBC9-49D6-83B1-1A47E6F3597B}"/>
              </a:ext>
            </a:extLst>
          </p:cNvPr>
          <p:cNvSpPr txBox="1"/>
          <p:nvPr/>
        </p:nvSpPr>
        <p:spPr>
          <a:xfrm>
            <a:off x="7794397" y="1033499"/>
            <a:ext cx="936104" cy="374571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รพ.</a:t>
            </a:r>
            <a:r>
              <a:rPr lang="th-TH" sz="1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เซ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</a:t>
            </a:r>
          </a:p>
        </p:txBody>
      </p:sp>
      <p:sp>
        <p:nvSpPr>
          <p:cNvPr id="33" name="ลูกศร: เครื่องหมายบั้ง 32">
            <a:extLst>
              <a:ext uri="{FF2B5EF4-FFF2-40B4-BE49-F238E27FC236}">
                <a16:creationId xmlns:a16="http://schemas.microsoft.com/office/drawing/2014/main" xmlns="" id="{287B432E-D176-4113-8403-97391596EFC8}"/>
              </a:ext>
            </a:extLst>
          </p:cNvPr>
          <p:cNvSpPr/>
          <p:nvPr/>
        </p:nvSpPr>
        <p:spPr>
          <a:xfrm rot="5400000">
            <a:off x="7651944" y="3328304"/>
            <a:ext cx="329383" cy="334401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5" name="ลูกศร: เครื่องหมายบั้ง 34">
            <a:extLst>
              <a:ext uri="{FF2B5EF4-FFF2-40B4-BE49-F238E27FC236}">
                <a16:creationId xmlns:a16="http://schemas.microsoft.com/office/drawing/2014/main" xmlns="" id="{F6049809-69A7-45F8-A314-E388892E27D6}"/>
              </a:ext>
            </a:extLst>
          </p:cNvPr>
          <p:cNvSpPr/>
          <p:nvPr/>
        </p:nvSpPr>
        <p:spPr>
          <a:xfrm rot="7412702">
            <a:off x="5673864" y="3350090"/>
            <a:ext cx="329383" cy="334401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" name="ลูกศร: เครื่องหมายบั้ง 1">
            <a:extLst>
              <a:ext uri="{FF2B5EF4-FFF2-40B4-BE49-F238E27FC236}">
                <a16:creationId xmlns:a16="http://schemas.microsoft.com/office/drawing/2014/main" xmlns="" id="{36BEA073-F2DE-47C3-AA87-AFD72593D818}"/>
              </a:ext>
            </a:extLst>
          </p:cNvPr>
          <p:cNvSpPr/>
          <p:nvPr/>
        </p:nvSpPr>
        <p:spPr>
          <a:xfrm rot="5400000">
            <a:off x="6498021" y="3280355"/>
            <a:ext cx="329383" cy="334401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xmlns="" id="{A6CA5A91-D745-4ED5-8234-1CDB4EAAF570}"/>
              </a:ext>
            </a:extLst>
          </p:cNvPr>
          <p:cNvSpPr txBox="1"/>
          <p:nvPr/>
        </p:nvSpPr>
        <p:spPr>
          <a:xfrm>
            <a:off x="4453157" y="2441777"/>
            <a:ext cx="116297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 defTabSz="914331" fontAlgn="t">
              <a:defRPr/>
            </a:pPr>
            <a:r>
              <a:rPr lang="th-TH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เลย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xmlns="" id="{4FF714CE-958C-4D6A-896B-A379E6C24CDF}"/>
              </a:ext>
            </a:extLst>
          </p:cNvPr>
          <p:cNvSpPr txBox="1"/>
          <p:nvPr/>
        </p:nvSpPr>
        <p:spPr>
          <a:xfrm>
            <a:off x="5968089" y="2376440"/>
            <a:ext cx="116297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 defTabSz="914331" fontAlgn="t">
              <a:defRPr/>
            </a:pPr>
            <a:r>
              <a:rPr lang="th-TH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อุดรธานี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xmlns="" id="{42B2CC8B-85C7-43A5-8F30-45BAF0C56E42}"/>
              </a:ext>
            </a:extLst>
          </p:cNvPr>
          <p:cNvSpPr txBox="1"/>
          <p:nvPr/>
        </p:nvSpPr>
        <p:spPr>
          <a:xfrm>
            <a:off x="7060597" y="2531049"/>
            <a:ext cx="116297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 defTabSz="914331" fontAlgn="t">
              <a:defRPr/>
            </a:pPr>
            <a:r>
              <a:rPr lang="th-TH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สกลนคร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xmlns="" id="{82E0597D-2F42-49EA-998E-6F30CD331A1A}"/>
              </a:ext>
            </a:extLst>
          </p:cNvPr>
          <p:cNvSpPr txBox="1"/>
          <p:nvPr/>
        </p:nvSpPr>
        <p:spPr>
          <a:xfrm>
            <a:off x="8195853" y="2571162"/>
            <a:ext cx="10693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 defTabSz="914331" fontAlgn="t">
              <a:defRPr/>
            </a:pPr>
            <a:r>
              <a:rPr lang="th-TH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นครพนม</a:t>
            </a: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xmlns="" id="{0AEA52F5-8235-433E-8A7D-3E1D47C60862}"/>
              </a:ext>
            </a:extLst>
          </p:cNvPr>
          <p:cNvSpPr txBox="1"/>
          <p:nvPr/>
        </p:nvSpPr>
        <p:spPr>
          <a:xfrm>
            <a:off x="6815817" y="1342348"/>
            <a:ext cx="106930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 defTabSz="914331" fontAlgn="t">
              <a:defRPr/>
            </a:pPr>
            <a:r>
              <a:rPr lang="th-TH" sz="2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บึงกาฬ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xmlns="" id="{DA760839-527E-4475-8685-03DEEBEAA2B9}"/>
              </a:ext>
            </a:extLst>
          </p:cNvPr>
          <p:cNvSpPr txBox="1"/>
          <p:nvPr/>
        </p:nvSpPr>
        <p:spPr>
          <a:xfrm>
            <a:off x="5838555" y="1471112"/>
            <a:ext cx="106930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 defTabSz="914331" fontAlgn="t">
              <a:defRPr/>
            </a:pPr>
            <a:r>
              <a:rPr lang="th-TH" sz="2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หนองคาย</a:t>
            </a: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xmlns="" id="{E0FD139D-B8F9-4F3C-B40E-359B7544F3B9}"/>
              </a:ext>
            </a:extLst>
          </p:cNvPr>
          <p:cNvSpPr txBox="1"/>
          <p:nvPr/>
        </p:nvSpPr>
        <p:spPr>
          <a:xfrm rot="2009081">
            <a:off x="5361669" y="2769987"/>
            <a:ext cx="10693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 defTabSz="914331" fontAlgn="t">
              <a:defRPr/>
            </a:pPr>
            <a:r>
              <a:rPr lang="th-TH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หนองบัว</a:t>
            </a:r>
          </a:p>
        </p:txBody>
      </p:sp>
    </p:spTree>
    <p:extLst>
      <p:ext uri="{BB962C8B-B14F-4D97-AF65-F5344CB8AC3E}">
        <p14:creationId xmlns:p14="http://schemas.microsoft.com/office/powerpoint/2010/main" val="23743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3" grpId="0" animBg="1"/>
      <p:bldP spid="35" grpId="0" animBg="1"/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4117ECFD-10C3-4F8F-8ED4-9D6AD567A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0" t="4847" r="5477" b="4672"/>
          <a:stretch/>
        </p:blipFill>
        <p:spPr>
          <a:xfrm>
            <a:off x="35496" y="-10374"/>
            <a:ext cx="9001000" cy="2687726"/>
          </a:xfrm>
          <a:prstGeom prst="rect">
            <a:avLst/>
          </a:prstGeom>
        </p:spPr>
      </p:pic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xmlns="" id="{E7A63C83-4A59-4EBB-BAF0-592888F60845}"/>
              </a:ext>
            </a:extLst>
          </p:cNvPr>
          <p:cNvGrpSpPr/>
          <p:nvPr/>
        </p:nvGrpSpPr>
        <p:grpSpPr>
          <a:xfrm>
            <a:off x="294782" y="2685802"/>
            <a:ext cx="2434597" cy="2213149"/>
            <a:chOff x="462697" y="1751032"/>
            <a:chExt cx="2434597" cy="2213149"/>
          </a:xfrm>
        </p:grpSpPr>
        <p:sp>
          <p:nvSpPr>
            <p:cNvPr id="5" name="สี่เหลี่ยมผืนผ้ามุมมน 4"/>
            <p:cNvSpPr/>
            <p:nvPr/>
          </p:nvSpPr>
          <p:spPr>
            <a:xfrm>
              <a:off x="462697" y="1751032"/>
              <a:ext cx="2434597" cy="2213149"/>
            </a:xfrm>
            <a:prstGeom prst="roundRect">
              <a:avLst/>
            </a:prstGeom>
            <a:solidFill>
              <a:schemeClr val="bg1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685716">
                <a:defRPr/>
              </a:pPr>
              <a:endParaRPr lang="th-TH" sz="1400">
                <a:solidFill>
                  <a:prstClr val="white"/>
                </a:solidFill>
                <a:latin typeface="Calibri"/>
                <a:cs typeface="DilleniaUPC" panose="02020603050405020304" pitchFamily="18" charset="-34"/>
              </a:endParaRPr>
            </a:p>
          </p:txBody>
        </p:sp>
        <p:grpSp>
          <p:nvGrpSpPr>
            <p:cNvPr id="6" name="กลุ่ม 5"/>
            <p:cNvGrpSpPr/>
            <p:nvPr/>
          </p:nvGrpSpPr>
          <p:grpSpPr>
            <a:xfrm>
              <a:off x="704280" y="1912842"/>
              <a:ext cx="1964579" cy="537821"/>
              <a:chOff x="936108" y="1584176"/>
              <a:chExt cx="1616572" cy="508584"/>
            </a:xfrm>
            <a:solidFill>
              <a:schemeClr val="accent2">
                <a:lumMod val="75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8" name="คำบรรยายภาพแบบสี่เหลี่ยม 7"/>
              <p:cNvSpPr/>
              <p:nvPr/>
            </p:nvSpPr>
            <p:spPr>
              <a:xfrm>
                <a:off x="936108" y="1584176"/>
                <a:ext cx="1616572" cy="508584"/>
              </a:xfrm>
              <a:prstGeom prst="plaque">
                <a:avLst/>
              </a:prstGeom>
              <a:grpFill/>
              <a:sp3d contourW="19050" prstMaterial="metal">
                <a:bevelT w="88900" h="203200" prst="angle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คำบรรยายภาพแบบสี่เหลี่ยม 4"/>
              <p:cNvSpPr/>
              <p:nvPr/>
            </p:nvSpPr>
            <p:spPr>
              <a:xfrm>
                <a:off x="936108" y="1584176"/>
                <a:ext cx="1616572" cy="508584"/>
              </a:xfrm>
              <a:prstGeom prst="plaque">
                <a:avLst/>
              </a:prstGeom>
              <a:solidFill>
                <a:srgbClr val="F923CB"/>
              </a:solidFill>
              <a:sp3d>
                <a:bevelT prst="angle"/>
              </a:sp3d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64771" tIns="64771" rIns="64771" bIns="64771" numCol="1" spcCol="1270" anchor="ctr" anchorCtr="0">
                <a:noAutofit/>
              </a:bodyPr>
              <a:lstStyle/>
              <a:p>
                <a:pPr algn="ctr" defTabSz="56666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3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H SarabunPSK" pitchFamily="34" charset="-34"/>
                    <a:cs typeface="TH SarabunPSK" pitchFamily="34" charset="-34"/>
                  </a:rPr>
                  <a:t>Pre-hospital</a:t>
                </a:r>
                <a:endParaRPr lang="th-TH" sz="3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90606" y="2570587"/>
              <a:ext cx="2108228" cy="1302482"/>
            </a:xfrm>
            <a:prstGeom prst="roundRect">
              <a:avLst/>
            </a:prstGeom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68579" tIns="34289" rIns="68579" bIns="34289" rtlCol="0">
              <a:spAutoFit/>
            </a:bodyPr>
            <a:lstStyle/>
            <a:p>
              <a:pPr algn="ctr" defTabSz="685716"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Primary Prevention</a:t>
              </a:r>
            </a:p>
            <a:p>
              <a:pPr algn="ctr" defTabSz="685716">
                <a:defRPr/>
              </a:pPr>
              <a:r>
                <a:rPr lang="th-TH" sz="1800" b="1" dirty="0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(การปรับเปลี่ยนพฤติกรรม)</a:t>
              </a:r>
              <a:endParaRPr lang="en-US" sz="18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 defTabSz="685716"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♦ Self Care Program</a:t>
              </a:r>
            </a:p>
            <a:p>
              <a:pPr algn="ctr" defTabSz="685716"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♦ Monitor Interview</a:t>
              </a:r>
              <a:r>
                <a:rPr lang="en-US" sz="1600" b="1" dirty="0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  <a:endParaRPr lang="th-TH" sz="16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16" name="สี่เหลี่ยมผืนผ้ามุมมน 15"/>
          <p:cNvSpPr/>
          <p:nvPr/>
        </p:nvSpPr>
        <p:spPr>
          <a:xfrm>
            <a:off x="6414626" y="2736753"/>
            <a:ext cx="2571735" cy="21112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16">
              <a:defRPr/>
            </a:pPr>
            <a:endParaRPr lang="th-TH" sz="1400">
              <a:solidFill>
                <a:prstClr val="white"/>
              </a:solidFill>
              <a:latin typeface="Calibri"/>
              <a:cs typeface="DilleniaUPC" panose="02020603050405020304" pitchFamily="18" charset="-34"/>
            </a:endParaRPr>
          </a:p>
        </p:txBody>
      </p:sp>
      <p:sp>
        <p:nvSpPr>
          <p:cNvPr id="13" name="แผนผังลําดับงาน: กระบวนการสำรอง 12"/>
          <p:cNvSpPr/>
          <p:nvPr/>
        </p:nvSpPr>
        <p:spPr>
          <a:xfrm>
            <a:off x="3457301" y="2632412"/>
            <a:ext cx="2491791" cy="2213149"/>
          </a:xfrm>
          <a:prstGeom prst="flowChartAlternateProcess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16">
              <a:defRPr/>
            </a:pPr>
            <a:endParaRPr lang="en-US" sz="1400" dirty="0">
              <a:solidFill>
                <a:srgbClr val="595959"/>
              </a:solidFill>
              <a:latin typeface="Calibri"/>
            </a:endParaRPr>
          </a:p>
          <a:p>
            <a:pPr algn="ctr" defTabSz="685716">
              <a:defRPr/>
            </a:pPr>
            <a:endParaRPr lang="th-TH" sz="1400" dirty="0">
              <a:solidFill>
                <a:srgbClr val="595959"/>
              </a:solidFill>
              <a:latin typeface="Calibri"/>
              <a:cs typeface="DilleniaUPC" panose="02020603050405020304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9127" y="3596467"/>
            <a:ext cx="2307371" cy="1302482"/>
          </a:xfrm>
          <a:prstGeom prst="roundRect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8576" tIns="34289" rIns="68576" bIns="34289" rtlCol="0">
            <a:spAutoFit/>
          </a:bodyPr>
          <a:lstStyle/>
          <a:p>
            <a:pPr defTabSz="685716">
              <a:defRPr/>
            </a:pPr>
            <a:r>
              <a:rPr lang="en-US" sz="24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Intermediate care &amp;</a:t>
            </a:r>
          </a:p>
          <a:p>
            <a:pPr defTabSz="685716">
              <a:defRPr/>
            </a:pPr>
            <a:r>
              <a:rPr lang="en-US" sz="24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 Long term care  &amp; </a:t>
            </a:r>
          </a:p>
          <a:p>
            <a:pPr defTabSz="685716">
              <a:defRPr/>
            </a:pPr>
            <a:r>
              <a:rPr lang="en-US" sz="24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Palliative care </a:t>
            </a:r>
          </a:p>
        </p:txBody>
      </p:sp>
      <p:sp>
        <p:nvSpPr>
          <p:cNvPr id="21" name="คำบรรยายภาพแบบสี่เหลี่ยม 4"/>
          <p:cNvSpPr/>
          <p:nvPr/>
        </p:nvSpPr>
        <p:spPr>
          <a:xfrm>
            <a:off x="7010023" y="2935362"/>
            <a:ext cx="1819319" cy="475366"/>
          </a:xfrm>
          <a:prstGeom prst="plaque">
            <a:avLst/>
          </a:prstGeom>
          <a:solidFill>
            <a:srgbClr val="F923CB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48575" tIns="48575" rIns="48575" bIns="48575" numCol="1" spcCol="953" anchor="ctr" anchorCtr="0">
            <a:noAutofit/>
          </a:bodyPr>
          <a:lstStyle/>
          <a:p>
            <a:pPr algn="ctr" defTabSz="5666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Post-hospital</a:t>
            </a:r>
            <a:endParaRPr lang="th-TH" sz="30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ลูกศรขวาท้ายขีด 25"/>
          <p:cNvSpPr/>
          <p:nvPr/>
        </p:nvSpPr>
        <p:spPr>
          <a:xfrm>
            <a:off x="2811948" y="3792372"/>
            <a:ext cx="655396" cy="613044"/>
          </a:xfrm>
          <a:prstGeom prst="stripedRightArrow">
            <a:avLst/>
          </a:prstGeom>
          <a:solidFill>
            <a:srgbClr val="0000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243">
              <a:defRPr/>
            </a:pPr>
            <a:endParaRPr lang="th-TH">
              <a:solidFill>
                <a:srgbClr val="FFFFFF"/>
              </a:solidFill>
              <a:latin typeface="Calibri"/>
              <a:cs typeface="DilleniaUPC" panose="02020603050405020304" pitchFamily="18" charset="-34"/>
            </a:endParaRPr>
          </a:p>
        </p:txBody>
      </p:sp>
      <p:sp>
        <p:nvSpPr>
          <p:cNvPr id="27" name="ลูกศรขวาท้ายขีด 26"/>
          <p:cNvSpPr/>
          <p:nvPr/>
        </p:nvSpPr>
        <p:spPr>
          <a:xfrm>
            <a:off x="5933661" y="3792372"/>
            <a:ext cx="655396" cy="613044"/>
          </a:xfrm>
          <a:prstGeom prst="stripedRightArrow">
            <a:avLst/>
          </a:prstGeom>
          <a:solidFill>
            <a:srgbClr val="0000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243">
              <a:defRPr/>
            </a:pPr>
            <a:endParaRPr lang="th-TH">
              <a:solidFill>
                <a:srgbClr val="FFFFFF"/>
              </a:solidFill>
              <a:latin typeface="Calibri"/>
              <a:cs typeface="DilleniaUPC" panose="02020603050405020304" pitchFamily="18" charset="-34"/>
            </a:endParaRPr>
          </a:p>
        </p:txBody>
      </p:sp>
      <p:sp>
        <p:nvSpPr>
          <p:cNvPr id="17" name="คำบรรยายภาพแบบสี่เหลี่ยม 4"/>
          <p:cNvSpPr/>
          <p:nvPr/>
        </p:nvSpPr>
        <p:spPr>
          <a:xfrm>
            <a:off x="3903164" y="2876681"/>
            <a:ext cx="1819319" cy="520461"/>
          </a:xfrm>
          <a:prstGeom prst="plaque">
            <a:avLst/>
          </a:prstGeom>
          <a:solidFill>
            <a:srgbClr val="F923CB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48575" tIns="48575" rIns="48575" bIns="48575" numCol="1" spcCol="953" anchor="ctr" anchorCtr="0">
            <a:noAutofit/>
          </a:bodyPr>
          <a:lstStyle/>
          <a:p>
            <a:pPr algn="ctr" defTabSz="5666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Intra-hospital</a:t>
            </a:r>
            <a:endParaRPr lang="th-TH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79508" y="3573460"/>
            <a:ext cx="2131383" cy="1302482"/>
          </a:xfrm>
          <a:prstGeom prst="roundRect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8576" tIns="34289" rIns="68576" bIns="34289" rtlCol="0">
            <a:spAutoFit/>
          </a:bodyPr>
          <a:lstStyle/>
          <a:p>
            <a:pPr defTabSz="685716">
              <a:defRPr/>
            </a:pPr>
            <a:r>
              <a:rPr lang="en-US" sz="16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♦ </a:t>
            </a:r>
            <a:r>
              <a:rPr lang="en-US" sz="18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Secondary, tertiary Prevention</a:t>
            </a:r>
          </a:p>
          <a:p>
            <a:pPr defTabSz="685716">
              <a:defRPr/>
            </a:pPr>
            <a:r>
              <a:rPr lang="th-TH" sz="18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♦ พัฒนา </a:t>
            </a:r>
            <a:r>
              <a:rPr lang="en-US" sz="18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NODE</a:t>
            </a:r>
          </a:p>
          <a:p>
            <a:pPr defTabSz="685716">
              <a:defRPr/>
            </a:pPr>
            <a:r>
              <a:rPr lang="th-TH" sz="18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♦ พัฒนา </a:t>
            </a:r>
            <a:r>
              <a:rPr lang="en-US" sz="18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Fast Track ,ER 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33FE129E-31CB-45A0-9DE8-F82B2C6BEE2E}"/>
              </a:ext>
            </a:extLst>
          </p:cNvPr>
          <p:cNvSpPr/>
          <p:nvPr/>
        </p:nvSpPr>
        <p:spPr>
          <a:xfrm>
            <a:off x="1797016" y="1926172"/>
            <a:ext cx="5867504" cy="954107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Adaptive strategic plan </a:t>
            </a:r>
          </a:p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under limit of 3M&amp;Digital information</a:t>
            </a:r>
            <a:endParaRPr lang="th-TH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5" grpId="0" animBg="1"/>
      <p:bldP spid="21" grpId="0" animBg="1"/>
      <p:bldP spid="26" grpId="0" animBg="1"/>
      <p:bldP spid="27" grpId="0" animBg="1"/>
      <p:bldP spid="17" grpId="0" animBg="1"/>
      <p:bldP spid="18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 t="24292" r="24758" b="579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-23526" y="5056495"/>
            <a:ext cx="9167526" cy="8700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1534835"/>
            <a:ext cx="5688632" cy="646986"/>
          </a:xfrm>
          <a:prstGeom prst="roundRect">
            <a:avLst/>
          </a:prstGeom>
          <a:solidFill>
            <a:srgbClr val="E2F0D9"/>
          </a:solidFill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 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 </a:t>
            </a:r>
            <a:r>
              <a:rPr lang="th-TH" sz="3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  <a:r>
              <a:rPr lang="th-TH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 </a:t>
            </a:r>
            <a:r>
              <a:rPr lang="th-TH" sz="3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r>
              <a:rPr lang="th-TH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</a:t>
            </a:r>
            <a:endParaRPr lang="th-TH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03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06267"/>
            <a:ext cx="9144000" cy="707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4000" b="1" dirty="0" smtClean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</a:t>
            </a:r>
            <a:r>
              <a:rPr lang="th-TH" sz="40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พัฒนาระบบบริหารเพื่อสนับสนุนการจัดบริการสุขภาพ</a:t>
            </a:r>
          </a:p>
        </p:txBody>
      </p:sp>
    </p:spTree>
    <p:extLst>
      <p:ext uri="{BB962C8B-B14F-4D97-AF65-F5344CB8AC3E}">
        <p14:creationId xmlns:p14="http://schemas.microsoft.com/office/powerpoint/2010/main" val="23736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03498"/>
            <a:ext cx="9144000" cy="45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6804250" y="1005576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/>
              <a:t>1</a:t>
            </a:r>
            <a:endParaRPr lang="th-TH" dirty="0"/>
          </a:p>
        </p:txBody>
      </p:sp>
      <p:sp>
        <p:nvSpPr>
          <p:cNvPr id="4" name="Oval 3"/>
          <p:cNvSpPr/>
          <p:nvPr/>
        </p:nvSpPr>
        <p:spPr>
          <a:xfrm>
            <a:off x="6804250" y="1383618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/>
              <a:t>2</a:t>
            </a:r>
            <a:endParaRPr lang="th-TH" dirty="0"/>
          </a:p>
        </p:txBody>
      </p:sp>
      <p:sp>
        <p:nvSpPr>
          <p:cNvPr id="5" name="Oval 4"/>
          <p:cNvSpPr/>
          <p:nvPr/>
        </p:nvSpPr>
        <p:spPr>
          <a:xfrm>
            <a:off x="7308304" y="3057804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/>
              <a:t>3</a:t>
            </a:r>
            <a:endParaRPr lang="th-TH" dirty="0"/>
          </a:p>
        </p:txBody>
      </p:sp>
      <p:sp>
        <p:nvSpPr>
          <p:cNvPr id="6" name="Oval 5"/>
          <p:cNvSpPr/>
          <p:nvPr/>
        </p:nvSpPr>
        <p:spPr>
          <a:xfrm>
            <a:off x="7308304" y="3651870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/>
              <a:t>4</a:t>
            </a:r>
            <a:endParaRPr lang="th-TH" dirty="0"/>
          </a:p>
        </p:txBody>
      </p:sp>
      <p:sp>
        <p:nvSpPr>
          <p:cNvPr id="7" name="Oval 6"/>
          <p:cNvSpPr/>
          <p:nvPr/>
        </p:nvSpPr>
        <p:spPr>
          <a:xfrm>
            <a:off x="7308304" y="4164927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/>
              <a:t>5</a:t>
            </a:r>
            <a:endParaRPr lang="th-TH" dirty="0"/>
          </a:p>
        </p:txBody>
      </p:sp>
      <p:sp>
        <p:nvSpPr>
          <p:cNvPr id="8" name="Oval 7"/>
          <p:cNvSpPr/>
          <p:nvPr/>
        </p:nvSpPr>
        <p:spPr>
          <a:xfrm>
            <a:off x="323530" y="1599642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/>
              <a:t>8</a:t>
            </a:r>
            <a:endParaRPr lang="th-TH" dirty="0"/>
          </a:p>
        </p:txBody>
      </p:sp>
      <p:sp>
        <p:nvSpPr>
          <p:cNvPr id="9" name="Oval 8"/>
          <p:cNvSpPr/>
          <p:nvPr/>
        </p:nvSpPr>
        <p:spPr>
          <a:xfrm>
            <a:off x="323530" y="2139702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/>
              <a:t>7</a:t>
            </a:r>
            <a:endParaRPr lang="th-TH" dirty="0"/>
          </a:p>
        </p:txBody>
      </p:sp>
      <p:sp>
        <p:nvSpPr>
          <p:cNvPr id="10" name="Oval 9"/>
          <p:cNvSpPr/>
          <p:nvPr/>
        </p:nvSpPr>
        <p:spPr>
          <a:xfrm>
            <a:off x="323530" y="2679762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/>
              <a:t>6</a:t>
            </a:r>
            <a:endParaRPr lang="th-TH" dirty="0"/>
          </a:p>
        </p:txBody>
      </p:sp>
      <p:sp>
        <p:nvSpPr>
          <p:cNvPr id="11" name="Oval 10"/>
          <p:cNvSpPr/>
          <p:nvPr/>
        </p:nvSpPr>
        <p:spPr>
          <a:xfrm>
            <a:off x="323530" y="1167594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/>
              <a:t>9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0956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สี่เหลี่ยมผืนผ้า 13"/>
          <p:cNvSpPr>
            <a:spLocks noChangeArrowheads="1"/>
          </p:cNvSpPr>
          <p:nvPr/>
        </p:nvSpPr>
        <p:spPr bwMode="auto">
          <a:xfrm>
            <a:off x="323851" y="2625330"/>
            <a:ext cx="2455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th-TH" sz="1600" b="1">
                <a:latin typeface="Tahoma" pitchFamily="34" charset="0"/>
                <a:cs typeface="Tahoma" pitchFamily="34" charset="0"/>
              </a:rPr>
              <a:t> </a:t>
            </a:r>
            <a:endParaRPr lang="th-TH" altLang="th-TH" sz="1400" b="1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ตาราง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704170"/>
              </p:ext>
            </p:extLst>
          </p:nvPr>
        </p:nvGraphicFramePr>
        <p:xfrm>
          <a:off x="2843808" y="789553"/>
          <a:ext cx="6048672" cy="41026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0486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9361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สถานการณ์</a:t>
                      </a:r>
                      <a:endParaRPr lang="th-TH" sz="1800" b="1" dirty="0">
                        <a:solidFill>
                          <a:srgbClr val="2A08B8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8" marR="91438" marT="34272" marB="34272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3586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บุคลากร</a:t>
                      </a:r>
                      <a:r>
                        <a:rPr lang="th-TH" sz="14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ทำประเมินดัชนีความสุข</a:t>
                      </a:r>
                      <a:r>
                        <a:rPr lang="th-TH" sz="14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</a:t>
                      </a:r>
                      <a:r>
                        <a:rPr lang="th-TH" sz="14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80.89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</a:t>
                      </a:r>
                      <a:endParaRPr lang="th-TH" sz="1200" b="1" baseline="0" dirty="0" smtClean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th-TH" sz="11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                                          </a:t>
                      </a:r>
                      <a:r>
                        <a:rPr lang="th-TH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en-US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24,895</a:t>
                      </a:r>
                      <a:r>
                        <a:rPr lang="th-TH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en-US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</a:t>
                      </a:r>
                      <a:r>
                        <a:rPr lang="th-TH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</a:t>
                      </a:r>
                      <a:r>
                        <a:rPr lang="en-US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778</a:t>
                      </a:r>
                      <a:r>
                        <a:rPr lang="th-TH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คน</a:t>
                      </a:r>
                      <a:r>
                        <a:rPr lang="en-US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th-TH" sz="1100" b="1" baseline="0" dirty="0" smtClean="0">
                        <a:solidFill>
                          <a:srgbClr val="2A08B8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buFont typeface="Wingdings" pitchFamily="2" charset="2"/>
                        <a:buChar char="Ø"/>
                      </a:pPr>
                      <a:endParaRPr lang="en-US" sz="1200" b="1" dirty="0" smtClean="0">
                        <a:solidFill>
                          <a:srgbClr val="2A08B8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ค่าเฉลี่ยความสุขภาพรวม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เขต</a:t>
                      </a:r>
                      <a:r>
                        <a:rPr lang="th-TH" sz="14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r>
                        <a:rPr lang="th-TH" sz="14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ร้อยละ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62.64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8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4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</a:t>
                      </a:r>
                      <a:endParaRPr lang="th-TH" sz="1200" b="1" baseline="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th-TH" sz="11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                                                   </a:t>
                      </a:r>
                      <a:r>
                        <a:rPr lang="en-US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th-TH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กสธ. </a:t>
                      </a:r>
                      <a:r>
                        <a:rPr lang="en-US" sz="1100" b="1" baseline="0" dirty="0" smtClean="0">
                          <a:solidFill>
                            <a:srgbClr val="2A08B8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62.60)</a:t>
                      </a:r>
                      <a:endParaRPr lang="th-TH" sz="1100" b="1" dirty="0" smtClean="0">
                        <a:solidFill>
                          <a:srgbClr val="2A08B8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th-TH" sz="15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</a:t>
                      </a:r>
                      <a:r>
                        <a:rPr lang="th-TH" sz="1800" b="1" dirty="0" smtClean="0">
                          <a:solidFill>
                            <a:srgbClr val="0000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สูงสุด</a:t>
                      </a:r>
                      <a:r>
                        <a:rPr lang="th-TH" sz="1400" b="1" dirty="0" smtClean="0">
                          <a:solidFill>
                            <a:srgbClr val="0000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="1" u="sng" dirty="0" smtClean="0">
                          <a:solidFill>
                            <a:srgbClr val="0000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Happy Soul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th-TH" sz="11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จิตวิญญาณดี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r>
                        <a:rPr lang="th-TH" sz="11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</a:t>
                      </a:r>
                      <a:r>
                        <a:rPr lang="th-TH" sz="15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72</a:t>
                      </a:r>
                      <a:endParaRPr lang="th-TH" sz="1800" b="1" dirty="0" smtClean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th-TH" sz="1100" b="1" dirty="0" smtClean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200" b="1" baseline="0" dirty="0" smtClean="0">
                          <a:solidFill>
                            <a:srgbClr val="0000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</a:t>
                      </a:r>
                      <a:endParaRPr lang="th-TH" sz="1200" b="1" baseline="0" dirty="0" smtClean="0">
                        <a:solidFill>
                          <a:srgbClr val="0000CC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th-TH" sz="1200" b="1" baseline="0" dirty="0" smtClean="0">
                          <a:solidFill>
                            <a:srgbClr val="0000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</a:t>
                      </a:r>
                      <a:r>
                        <a:rPr lang="th-TH" sz="1800" b="1" baseline="0" dirty="0" smtClean="0">
                          <a:solidFill>
                            <a:srgbClr val="0000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ต่ำสุด</a:t>
                      </a:r>
                      <a:r>
                        <a:rPr lang="th-TH" sz="1200" b="1" baseline="0" dirty="0" smtClean="0">
                          <a:solidFill>
                            <a:srgbClr val="0000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100" b="1" u="sng" baseline="0" dirty="0" smtClean="0">
                          <a:solidFill>
                            <a:srgbClr val="0000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Happy Money 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th-TH" sz="11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สุขภาพการเงินดี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r>
                        <a:rPr lang="th-TH" sz="11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</a:t>
                      </a:r>
                      <a:r>
                        <a:rPr lang="th-TH" sz="15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</a:t>
                      </a:r>
                      <a:r>
                        <a:rPr lang="en-US" sz="1500" b="1" baseline="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47.69</a:t>
                      </a:r>
                      <a:endParaRPr lang="th-TH" sz="1200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8" marR="91438" marT="34272" marB="34272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5493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th-TH" sz="11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8" marR="91438" marT="34272" marB="34272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ตาราง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819354"/>
              </p:ext>
            </p:extLst>
          </p:nvPr>
        </p:nvGraphicFramePr>
        <p:xfrm>
          <a:off x="179514" y="843561"/>
          <a:ext cx="2520281" cy="40486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37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08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56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4688">
                <a:tc gridSpan="2"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เป้าหมาย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5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9 - 12 </a:t>
                      </a:r>
                      <a:r>
                        <a:rPr lang="th-TH" sz="9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ด.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5431"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จังหวัด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จำนวน</a:t>
                      </a:r>
                      <a:endParaRPr lang="en-US" sz="9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th-TH" sz="9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(แห่ง)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การจัดทำแผนและนำแผน</a:t>
                      </a:r>
                    </a:p>
                    <a:p>
                      <a:pPr algn="ctr"/>
                      <a:r>
                        <a:rPr lang="th-TH" sz="9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ไปใช้</a:t>
                      </a:r>
                      <a:endParaRPr lang="en-US" sz="9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91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9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นครพนม</a:t>
                      </a:r>
                    </a:p>
                  </a:txBody>
                  <a:tcPr marL="68583" marR="68583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</a:t>
                      </a:r>
                    </a:p>
                  </a:txBody>
                  <a:tcPr marL="9525" marR="9525" marT="714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rgbClr val="00B05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"/>
                        </a:rPr>
                        <a:t></a:t>
                      </a:r>
                      <a:endParaRPr lang="th-TH" sz="900" b="1" dirty="0" smtClean="0">
                        <a:solidFill>
                          <a:srgbClr val="00B05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91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9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บึงกาฬ</a:t>
                      </a:r>
                      <a:endParaRPr lang="en-US" sz="9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3" marR="68583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714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rgbClr val="00B05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"/>
                        </a:rPr>
                        <a:t></a:t>
                      </a:r>
                      <a:endParaRPr lang="th-TH" sz="900" b="1" dirty="0" smtClean="0">
                        <a:solidFill>
                          <a:srgbClr val="00B05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91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9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เลย</a:t>
                      </a:r>
                      <a:endParaRPr lang="en-US" sz="9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3" marR="68583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714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rgbClr val="00B05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"/>
                        </a:rPr>
                        <a:t></a:t>
                      </a:r>
                      <a:endParaRPr lang="th-TH" sz="900" b="1" dirty="0" smtClean="0">
                        <a:solidFill>
                          <a:srgbClr val="00B05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91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9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สกลนคร</a:t>
                      </a:r>
                      <a:endParaRPr lang="en-US" sz="9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3" marR="68583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714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rgbClr val="00B05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"/>
                        </a:rPr>
                        <a:t></a:t>
                      </a:r>
                      <a:endParaRPr lang="th-TH" sz="900" b="1" dirty="0" smtClean="0">
                        <a:solidFill>
                          <a:srgbClr val="00B05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57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9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หนองคาย</a:t>
                      </a:r>
                      <a:endParaRPr lang="en-US" sz="9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3" marR="68583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714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rgbClr val="00B05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"/>
                        </a:rPr>
                        <a:t></a:t>
                      </a:r>
                      <a:endParaRPr lang="th-TH" sz="900" b="1" dirty="0" smtClean="0">
                        <a:solidFill>
                          <a:srgbClr val="00B05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57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9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หนองบัวลำภู</a:t>
                      </a:r>
                      <a:endParaRPr lang="en-US" sz="9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3" marR="68583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714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rgbClr val="00B05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"/>
                        </a:rPr>
                        <a:t></a:t>
                      </a:r>
                      <a:endParaRPr lang="th-TH" sz="900" b="1" dirty="0" smtClean="0">
                        <a:solidFill>
                          <a:srgbClr val="00B05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91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9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อุดรธานี</a:t>
                      </a:r>
                      <a:endParaRPr lang="en-US" sz="9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3" marR="68583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714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solidFill>
                            <a:srgbClr val="00B05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"/>
                        </a:rPr>
                        <a:t></a:t>
                      </a:r>
                      <a:endParaRPr lang="th-TH" sz="900" b="1" dirty="0" smtClean="0">
                        <a:solidFill>
                          <a:srgbClr val="00B05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91546">
                <a:tc>
                  <a:txBody>
                    <a:bodyPr/>
                    <a:lstStyle/>
                    <a:p>
                      <a:pPr algn="r" fontAlgn="b"/>
                      <a:r>
                        <a:rPr lang="th-TH" sz="900" b="1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รวม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7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714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100 %</a:t>
                      </a:r>
                      <a:endParaRPr lang="th-TH" sz="18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34293" marB="34293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สี่เหลี่ยมผืนผ้า 21"/>
          <p:cNvSpPr/>
          <p:nvPr/>
        </p:nvSpPr>
        <p:spPr>
          <a:xfrm>
            <a:off x="-1999" y="90767"/>
            <a:ext cx="9145999" cy="627534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/>
          <a:p>
            <a:pPr>
              <a:lnSpc>
                <a:spcPts val="2800"/>
              </a:lnSpc>
              <a:defRPr/>
            </a:pPr>
            <a:r>
              <a:rPr lang="th-TH" sz="1800" b="1" spc="-13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ร้อยละของหน่วยงานที่มีการนำดัชนีความสุขของคนทำงาน (</a:t>
            </a:r>
            <a:r>
              <a:rPr lang="en-US" sz="1800" b="1" spc="-13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Happinometer</a:t>
            </a:r>
            <a:r>
              <a:rPr lang="th-TH" sz="1800" b="1" spc="-13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ts val="2800"/>
              </a:lnSpc>
              <a:defRPr/>
            </a:pPr>
            <a:r>
              <a:rPr lang="th-TH" sz="1800" b="1" spc="-13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ไปใช้   </a:t>
            </a:r>
            <a:r>
              <a:rPr lang="th-TH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 </a:t>
            </a:r>
            <a:r>
              <a:rPr lang="en-US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 </a:t>
            </a:r>
            <a:r>
              <a:rPr lang="en-US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th-TH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วงรี 11"/>
          <p:cNvSpPr/>
          <p:nvPr/>
        </p:nvSpPr>
        <p:spPr>
          <a:xfrm>
            <a:off x="1842870" y="4083920"/>
            <a:ext cx="856925" cy="808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91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623511140"/>
              </p:ext>
            </p:extLst>
          </p:nvPr>
        </p:nvGraphicFramePr>
        <p:xfrm>
          <a:off x="179512" y="789552"/>
          <a:ext cx="8712968" cy="205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แผนภูมิ 10"/>
          <p:cNvGraphicFramePr/>
          <p:nvPr/>
        </p:nvGraphicFramePr>
        <p:xfrm>
          <a:off x="1043610" y="3111812"/>
          <a:ext cx="7704856" cy="1816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สี่เหลี่ยมผืนผ้ามุมมน 3">
            <a:extLst>
              <a:ext uri="{FF2B5EF4-FFF2-40B4-BE49-F238E27FC236}">
                <a16:creationId xmlns="" xmlns:a16="http://schemas.microsoft.com/office/drawing/2014/main" id="{D33F6B78-158B-4EEC-9126-1AFC69852FE6}"/>
              </a:ext>
            </a:extLst>
          </p:cNvPr>
          <p:cNvSpPr/>
          <p:nvPr/>
        </p:nvSpPr>
        <p:spPr>
          <a:xfrm>
            <a:off x="1" y="45741"/>
            <a:ext cx="9144000" cy="635801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bg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th-TH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อัตราการคงอยู่ของบุคลากรสาธารณสุข (</a:t>
            </a:r>
            <a:r>
              <a:rPr lang="en-US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Retention rate)</a:t>
            </a:r>
          </a:p>
          <a:p>
            <a:r>
              <a:rPr lang="th-TH" sz="1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 </a:t>
            </a:r>
            <a:r>
              <a:rPr lang="en-US" sz="1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ไม่น้อยกว่า ร้อยละ 85</a:t>
            </a:r>
          </a:p>
        </p:txBody>
      </p:sp>
      <p:sp>
        <p:nvSpPr>
          <p:cNvPr id="6" name="วงรี 11"/>
          <p:cNvSpPr/>
          <p:nvPr/>
        </p:nvSpPr>
        <p:spPr>
          <a:xfrm>
            <a:off x="7387484" y="3597864"/>
            <a:ext cx="1000941" cy="1545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วงรี 11"/>
          <p:cNvSpPr/>
          <p:nvPr/>
        </p:nvSpPr>
        <p:spPr>
          <a:xfrm>
            <a:off x="7778321" y="861707"/>
            <a:ext cx="1000941" cy="549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5268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3">
            <a:extLst>
              <a:ext uri="{FF2B5EF4-FFF2-40B4-BE49-F238E27FC236}">
                <a16:creationId xmlns="" xmlns:a16="http://schemas.microsoft.com/office/drawing/2014/main" id="{D33F6B78-158B-4EEC-9126-1AFC69852FE6}"/>
              </a:ext>
            </a:extLst>
          </p:cNvPr>
          <p:cNvSpPr/>
          <p:nvPr/>
        </p:nvSpPr>
        <p:spPr>
          <a:xfrm>
            <a:off x="4" y="123478"/>
            <a:ext cx="9143999" cy="720080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bg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th-TH" sz="2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ร้อยละ</a:t>
            </a:r>
            <a:r>
              <a:rPr lang="en-US" sz="2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(สะสม)ของ รพ.สต. ที่ผ่านเกณฑ์การพัฒนาคุณภาพ รพ.สต. ติดดาว</a:t>
            </a:r>
            <a:endParaRPr lang="en-US" sz="2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u="sng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เกณฑ์ </a:t>
            </a:r>
            <a:r>
              <a:rPr lang="en-US" sz="2400" b="1" u="sng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 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ไม่น้อยกว่า ร้อยละ </a:t>
            </a:r>
            <a:r>
              <a:rPr lang="en-US" sz="24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5</a:t>
            </a:r>
            <a:r>
              <a:rPr lang="en-US" sz="24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</a:t>
            </a:r>
            <a:r>
              <a:rPr lang="th-TH" sz="2400" b="1" dirty="0">
                <a:solidFill>
                  <a:srgbClr val="0000CC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</a:t>
            </a:r>
            <a:r>
              <a:rPr lang="th-TH" sz="2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เกณฑ์เขตสุขภาพที่ 8 </a:t>
            </a:r>
            <a:r>
              <a:rPr lang="en-US" sz="2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ร้อยละ </a:t>
            </a:r>
            <a:r>
              <a:rPr lang="en-US" sz="2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40)</a:t>
            </a:r>
            <a:endParaRPr lang="th-TH" sz="2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แผนภูมิ 3"/>
          <p:cNvGraphicFramePr/>
          <p:nvPr>
            <p:extLst>
              <p:ext uri="{D42A27DB-BD31-4B8C-83A1-F6EECF244321}">
                <p14:modId xmlns:p14="http://schemas.microsoft.com/office/powerpoint/2010/main" val="1228608374"/>
              </p:ext>
            </p:extLst>
          </p:nvPr>
        </p:nvGraphicFramePr>
        <p:xfrm>
          <a:off x="251521" y="843558"/>
          <a:ext cx="8496944" cy="313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4" y="3921901"/>
            <a:ext cx="7848872" cy="523220"/>
          </a:xfrm>
          <a:prstGeom prst="rect">
            <a:avLst/>
          </a:prstGeom>
          <a:solidFill>
            <a:srgbClr val="FFFF99"/>
          </a:solidFill>
          <a:ln w="28575">
            <a:noFill/>
            <a:prstDash val="sysDash"/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  <a:sym typeface="Wingdings 2"/>
              </a:rPr>
              <a:t></a:t>
            </a:r>
            <a:r>
              <a:rPr lang="th-TH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ทุกจังหวัดผ่านตัวชี้วัดของระดับเขต และกระทรวง</a:t>
            </a:r>
            <a:r>
              <a:rPr lang="th-TH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  <a:sym typeface="Wingdings 2"/>
              </a:rPr>
              <a:t></a:t>
            </a:r>
            <a:endParaRPr lang="en-US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9512" y="4407955"/>
            <a:ext cx="8712968" cy="611703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>
              <a:lnSpc>
                <a:spcPts val="2000"/>
              </a:lnSpc>
            </a:pPr>
            <a:r>
              <a:rPr lang="th-TH" sz="1800" b="1" u="sng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ข้อเสนอแนะ</a:t>
            </a:r>
            <a:r>
              <a:rPr lang="th-TH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ใช้กระบวนการพัฒนาคุณภาพ รพ.สต.ติดดาว เพื่อต่อยอดไปสู่คลินิกหมอครอบครัว 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(Primary Care Cluster : PCC)</a:t>
            </a:r>
            <a:endParaRPr lang="th-TH" sz="18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43808" y="1059584"/>
            <a:ext cx="4968552" cy="46166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ร้อยละ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รพ.ในเขตสุขภาพที่ </a:t>
            </a:r>
            <a:r>
              <a:rPr lang="en-US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8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ผ่านการรับรอง </a:t>
            </a:r>
            <a:r>
              <a:rPr lang="en-US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HA 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ขั้น 3</a:t>
            </a:r>
            <a:r>
              <a:rPr lang="en-US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671167651"/>
              </p:ext>
            </p:extLst>
          </p:nvPr>
        </p:nvGraphicFramePr>
        <p:xfrm>
          <a:off x="0" y="897564"/>
          <a:ext cx="8892480" cy="3996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51521" y="87474"/>
            <a:ext cx="8712968" cy="756084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6" tIns="45718" rIns="91436" bIns="45718">
            <a:noAutofit/>
          </a:bodyPr>
          <a:lstStyle/>
          <a:p>
            <a:pPr lvl="0">
              <a:spcBef>
                <a:spcPct val="0"/>
              </a:spcBef>
            </a:pPr>
            <a:r>
              <a:rPr lang="th-TH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ผลการพัฒนาโรงพยาบาลสังกัดกระทรวงสาธารณสุข</a:t>
            </a:r>
          </a:p>
          <a:p>
            <a:pPr lvl="0">
              <a:spcBef>
                <a:spcPct val="0"/>
              </a:spcBef>
            </a:pPr>
            <a:r>
              <a:rPr lang="th-TH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ที่ผ่านการรับรอง</a:t>
            </a:r>
            <a:r>
              <a:rPr lang="th-TH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มาตรฐาน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 </a:t>
            </a:r>
            <a:r>
              <a:rPr lang="th-TH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ขั้น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th-TH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เขตสุขภาพที่ 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 </a:t>
            </a:r>
            <a:r>
              <a:rPr lang="th-TH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ปี 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2561</a:t>
            </a:r>
            <a:endParaRPr lang="th-TH" sz="2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วงรี 11"/>
          <p:cNvSpPr/>
          <p:nvPr/>
        </p:nvSpPr>
        <p:spPr>
          <a:xfrm rot="18940980">
            <a:off x="6640443" y="3557887"/>
            <a:ext cx="12242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วงรี 11"/>
          <p:cNvSpPr/>
          <p:nvPr/>
        </p:nvSpPr>
        <p:spPr>
          <a:xfrm rot="19192702">
            <a:off x="515816" y="3501668"/>
            <a:ext cx="1209636" cy="81502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วงรี 11"/>
          <p:cNvSpPr/>
          <p:nvPr/>
        </p:nvSpPr>
        <p:spPr>
          <a:xfrm rot="18660476">
            <a:off x="1639270" y="3528389"/>
            <a:ext cx="1152128" cy="66386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8951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 15"/>
          <p:cNvSpPr/>
          <p:nvPr/>
        </p:nvSpPr>
        <p:spPr>
          <a:xfrm>
            <a:off x="323528" y="987574"/>
            <a:ext cx="8352928" cy="2554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จุดเด่น</a:t>
            </a:r>
            <a:endParaRPr lang="en-US" sz="4000" dirty="0"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1. ทีม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Quality Learning Network: QLN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ในทุกจังหวัด (ยกเว้นหนองคาย) </a:t>
            </a:r>
          </a:p>
          <a:p>
            <a:pPr lvl="0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การดำเนินงาน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แบบสห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วิชาชีพที่เกี่ยวข้อง</a:t>
            </a:r>
          </a:p>
          <a:p>
            <a:pPr lvl="0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สรพ. สนับสนุนการจัดการองค์ความรู้ในการพัฒนาคุณภาพ </a:t>
            </a:r>
          </a:p>
          <a:p>
            <a:pPr lvl="0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พัฒนา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Provincial Network Certification: PNC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สนับสนุน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Service Plan (1.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อุดรธานี สาขา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STEMI/Stroke 2.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สกลนคร สาขา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Stroke)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506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/>
          <p:cNvSpPr/>
          <p:nvPr/>
        </p:nvSpPr>
        <p:spPr>
          <a:xfrm>
            <a:off x="395536" y="987574"/>
            <a:ext cx="8424935" cy="32316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โอกาสพัฒนา</a:t>
            </a:r>
            <a:endParaRPr lang="en-US" sz="44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1. ความต่อเนื่องในการพัฒนาคุณภาพและความปลอดภัยในโรงพยาบาลที่ผ่านการรับรองแล้วโดยการกระตุ้นหน้างาน</a:t>
            </a:r>
          </a:p>
          <a:p>
            <a:pPr lvl="0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พัฒนาศักยภาพ</a:t>
            </a:r>
            <a:r>
              <a:rPr lang="th-TH" sz="3200" b="1" dirty="0" err="1">
                <a:latin typeface="TH SarabunPSK" pitchFamily="34" charset="-34"/>
                <a:cs typeface="TH SarabunPSK" pitchFamily="34" charset="-34"/>
              </a:rPr>
              <a:t>ทีมสห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วิชาชีพที่เข้าปฏิบัติงานใหม่ </a:t>
            </a:r>
          </a:p>
          <a:p>
            <a:pPr lvl="0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กระตุ้นการพัฒนาคุณภาพของโรงพยาบาล ผ่านการนิเทศ/การแลกเปลี่ยนเรียนรู้หน้างานโดยเครือข่ายวิชาชีพต่าง ๆ</a:t>
            </a:r>
          </a:p>
        </p:txBody>
      </p:sp>
    </p:spTree>
    <p:extLst>
      <p:ext uri="{BB962C8B-B14F-4D97-AF65-F5344CB8AC3E}">
        <p14:creationId xmlns:p14="http://schemas.microsoft.com/office/powerpoint/2010/main" val="28134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8625" t="15130" r="23072" b="74060"/>
          <a:stretch>
            <a:fillRect/>
          </a:stretch>
        </p:blipFill>
        <p:spPr bwMode="auto">
          <a:xfrm>
            <a:off x="323528" y="1427534"/>
            <a:ext cx="5184576" cy="48605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48045" y="981258"/>
            <a:ext cx="1728192" cy="892552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สสจ.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ร้อยละ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100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สสอ.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ร้อยละ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37.93</a:t>
            </a:r>
          </a:p>
        </p:txBody>
      </p:sp>
      <p:sp>
        <p:nvSpPr>
          <p:cNvPr id="7" name="ลูกศรขวา 6"/>
          <p:cNvSpPr/>
          <p:nvPr/>
        </p:nvSpPr>
        <p:spPr>
          <a:xfrm>
            <a:off x="5508106" y="1138851"/>
            <a:ext cx="1584176" cy="7020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08104" y="1246866"/>
            <a:ext cx="1296144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ผลงาน</a:t>
            </a:r>
          </a:p>
        </p:txBody>
      </p:sp>
      <p:graphicFrame>
        <p:nvGraphicFramePr>
          <p:cNvPr id="10" name="แผนภูมิ 9"/>
          <p:cNvGraphicFramePr/>
          <p:nvPr/>
        </p:nvGraphicFramePr>
        <p:xfrm>
          <a:off x="179512" y="1761660"/>
          <a:ext cx="8640960" cy="307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สี่เหลี่ยมผืนผ้า 10"/>
          <p:cNvSpPr/>
          <p:nvPr/>
        </p:nvSpPr>
        <p:spPr>
          <a:xfrm>
            <a:off x="179512" y="141482"/>
            <a:ext cx="8712968" cy="954107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ระดับความสำเร็จของการพัฒนาคุณภาพการบริหารจัดการภาครัฐ </a:t>
            </a:r>
          </a:p>
          <a:p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ของส่วนราชการ (</a:t>
            </a:r>
            <a:r>
              <a:rPr lang="en-US" b="1" dirty="0" smtClean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PMQA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 ในสังกัดสำนักงานปลัดกระทรวงสาธารณสุข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55578" y="3759882"/>
            <a:ext cx="8064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5578" y="3111810"/>
            <a:ext cx="80648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1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79514" y="38102"/>
            <a:ext cx="8784976" cy="698617"/>
          </a:xfrm>
          <a:prstGeom prst="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/>
          <a:p>
            <a:pPr>
              <a:defRPr/>
            </a:pPr>
            <a:r>
              <a:rPr lang="th-TH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ร้อยละของหน่วยงานในสังกัด </a:t>
            </a:r>
            <a:r>
              <a:rPr lang="th-TH" sz="18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กสธ.</a:t>
            </a:r>
            <a:r>
              <a:rPr lang="th-TH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 ผ่านเกณฑ์การประเมิน </a:t>
            </a:r>
            <a:r>
              <a:rPr lang="en-US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ITA </a:t>
            </a:r>
            <a:r>
              <a:rPr lang="th-TH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</a:p>
          <a:p>
            <a:pPr>
              <a:defRPr/>
            </a:pPr>
            <a:r>
              <a:rPr lang="th-TH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เกณฑ์</a:t>
            </a:r>
            <a:r>
              <a:rPr lang="th-TH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: ไตรมาส 3 </a:t>
            </a:r>
            <a:r>
              <a:rPr lang="th-TH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ประเมินเฉพาะ </a:t>
            </a:r>
            <a:r>
              <a:rPr lang="en-US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EB1 – EB11 </a:t>
            </a:r>
            <a:r>
              <a:rPr lang="th-TH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แบบ </a:t>
            </a:r>
            <a:r>
              <a:rPr lang="en-US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Mile stone </a:t>
            </a:r>
            <a:endParaRPr lang="th-TH" sz="18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02459"/>
              </p:ext>
            </p:extLst>
          </p:nvPr>
        </p:nvGraphicFramePr>
        <p:xfrm>
          <a:off x="251521" y="3057805"/>
          <a:ext cx="8597204" cy="17080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214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28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71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01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81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01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717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0876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8686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434342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หน่วย</a:t>
                      </a:r>
                    </a:p>
                    <a:p>
                      <a:pPr algn="ctr"/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งาน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บึงกาฬ</a:t>
                      </a:r>
                    </a:p>
                  </a:txBody>
                  <a:tcPr marL="91436" marR="91436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เลย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คาย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หนองบัวลำภู</a:t>
                      </a:r>
                    </a:p>
                  </a:txBody>
                  <a:tcPr marL="91436" marR="91436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อุดรธานี</a:t>
                      </a:r>
                    </a:p>
                  </a:txBody>
                  <a:tcPr marL="91436" marR="91436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นคร</a:t>
                      </a:r>
                    </a:p>
                    <a:p>
                      <a:pPr algn="ctr"/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พนม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สกลนคร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รวม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8426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สสจ</a:t>
                      </a:r>
                      <a:endParaRPr lang="th-TH" sz="14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96.97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endParaRPr lang="th-TH" sz="9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93.94</a:t>
                      </a:r>
                      <a:endParaRPr lang="th-TH" sz="9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93.94</a:t>
                      </a:r>
                      <a:endParaRPr lang="th-TH" sz="9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endParaRPr lang="th-TH" sz="9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87.88</a:t>
                      </a:r>
                      <a:endParaRPr lang="th-TH" sz="9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endParaRPr lang="th-TH" sz="1200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96.10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8426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สสอ.</a:t>
                      </a:r>
                      <a:endParaRPr lang="th-TH" sz="14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87.12</a:t>
                      </a:r>
                      <a:endParaRPr lang="th-TH" sz="9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67.97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93.60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86.87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93.94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8.23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95.62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89.05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8426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รพ.</a:t>
                      </a:r>
                      <a:endParaRPr lang="th-TH" sz="14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95.46</a:t>
                      </a:r>
                      <a:endParaRPr lang="th-TH" sz="9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84.19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87.20</a:t>
                      </a:r>
                      <a:endParaRPr lang="th-TH" sz="900" b="1" u="none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92.43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93.37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93.18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96.97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91.83</a:t>
                      </a:r>
                      <a:endParaRPr lang="th-TH" sz="9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8426"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เฉลี่ย</a:t>
                      </a:r>
                      <a:endParaRPr lang="th-TH" sz="15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91.61</a:t>
                      </a:r>
                      <a:endParaRPr lang="th-TH" sz="11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76.96</a:t>
                      </a:r>
                      <a:endParaRPr lang="th-TH" sz="1100" b="1" dirty="0" smtClean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90.59</a:t>
                      </a:r>
                      <a:endParaRPr lang="th-TH" sz="1100" b="1" u="none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90.44</a:t>
                      </a:r>
                      <a:endParaRPr lang="th-TH" sz="11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94.30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95.39</a:t>
                      </a:r>
                      <a:endParaRPr lang="th-TH" sz="11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96.40</a:t>
                      </a:r>
                      <a:endParaRPr lang="th-TH" sz="11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90.81</a:t>
                      </a:r>
                      <a:endParaRPr lang="th-TH" sz="1100" b="1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36" marR="91436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วงรี 8"/>
          <p:cNvSpPr/>
          <p:nvPr/>
        </p:nvSpPr>
        <p:spPr>
          <a:xfrm>
            <a:off x="2267744" y="4461960"/>
            <a:ext cx="648072" cy="32403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31" name="TextBox 5"/>
          <p:cNvSpPr txBox="1">
            <a:spLocks noChangeArrowheads="1"/>
          </p:cNvSpPr>
          <p:nvPr/>
        </p:nvSpPr>
        <p:spPr bwMode="auto">
          <a:xfrm>
            <a:off x="683568" y="4731991"/>
            <a:ext cx="77048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ค่าคะแนนเขตสุขภาพที่ </a:t>
            </a:r>
            <a:r>
              <a:rPr lang="en-US" altLang="th-TH" sz="1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th-TH" altLang="th-TH" sz="1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th-TH" sz="1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=</a:t>
            </a:r>
            <a:r>
              <a:rPr lang="th-TH" altLang="th-TH" sz="1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th-TH" sz="1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90.81  </a:t>
            </a:r>
            <a:r>
              <a:rPr lang="th-TH" altLang="th-TH" sz="18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เฉลี่ยประเทศ</a:t>
            </a:r>
            <a:r>
              <a:rPr lang="en-US" altLang="th-TH" sz="18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=</a:t>
            </a:r>
            <a:r>
              <a:rPr lang="th-TH" altLang="th-TH" sz="18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th-TH" sz="1800" b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88.99</a:t>
            </a:r>
          </a:p>
        </p:txBody>
      </p:sp>
      <p:sp>
        <p:nvSpPr>
          <p:cNvPr id="12" name="วงรี 11"/>
          <p:cNvSpPr/>
          <p:nvPr/>
        </p:nvSpPr>
        <p:spPr>
          <a:xfrm>
            <a:off x="6948265" y="3057804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วงรี 13"/>
          <p:cNvSpPr/>
          <p:nvPr/>
        </p:nvSpPr>
        <p:spPr>
          <a:xfrm>
            <a:off x="7020272" y="4461960"/>
            <a:ext cx="864096" cy="324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วงรี 14"/>
          <p:cNvSpPr/>
          <p:nvPr/>
        </p:nvSpPr>
        <p:spPr>
          <a:xfrm>
            <a:off x="2195736" y="3057804"/>
            <a:ext cx="792088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" name="แผนภูมิ 15"/>
          <p:cNvGraphicFramePr/>
          <p:nvPr>
            <p:extLst>
              <p:ext uri="{D42A27DB-BD31-4B8C-83A1-F6EECF244321}">
                <p14:modId xmlns:p14="http://schemas.microsoft.com/office/powerpoint/2010/main" val="777503934"/>
              </p:ext>
            </p:extLst>
          </p:nvPr>
        </p:nvGraphicFramePr>
        <p:xfrm>
          <a:off x="107504" y="843559"/>
          <a:ext cx="8856984" cy="210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64" name="TextBox 7"/>
          <p:cNvSpPr txBox="1">
            <a:spLocks noChangeArrowheads="1"/>
          </p:cNvSpPr>
          <p:nvPr/>
        </p:nvSpPr>
        <p:spPr bwMode="auto">
          <a:xfrm>
            <a:off x="7596337" y="789553"/>
            <a:ext cx="1368152" cy="969494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คะแนนเฉลี่ย</a:t>
            </a:r>
          </a:p>
          <a:p>
            <a:pPr>
              <a:defRPr/>
            </a:pPr>
            <a:r>
              <a:rPr lang="th-TH" sz="1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สสจ.</a:t>
            </a:r>
            <a:r>
              <a:rPr lang="th-TH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5</a:t>
            </a:r>
          </a:p>
          <a:p>
            <a:pPr>
              <a:defRPr/>
            </a:pPr>
            <a:r>
              <a:rPr lang="th-TH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รพ.     </a:t>
            </a:r>
            <a:r>
              <a:rPr lang="en-US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4.82</a:t>
            </a:r>
          </a:p>
          <a:p>
            <a:pPr>
              <a:defRPr/>
            </a:pPr>
            <a:r>
              <a:rPr lang="th-TH" sz="1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สสอ</a:t>
            </a:r>
            <a:r>
              <a:rPr lang="th-TH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 4.</a:t>
            </a:r>
            <a:r>
              <a:rPr lang="en-US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67</a:t>
            </a:r>
            <a:endParaRPr lang="th-TH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วงรี 14"/>
          <p:cNvSpPr/>
          <p:nvPr/>
        </p:nvSpPr>
        <p:spPr>
          <a:xfrm>
            <a:off x="6084168" y="2490743"/>
            <a:ext cx="792088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t="17878" r="24758" b="12852"/>
          <a:stretch/>
        </p:blipFill>
        <p:spPr bwMode="auto">
          <a:xfrm>
            <a:off x="0" y="0"/>
            <a:ext cx="9144000" cy="500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-23526" y="5002020"/>
            <a:ext cx="9167526" cy="14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0237" y="757148"/>
            <a:ext cx="4332243" cy="578882"/>
          </a:xfrm>
          <a:prstGeom prst="roundRect">
            <a:avLst/>
          </a:prstGeom>
          <a:solidFill>
            <a:srgbClr val="E2F0D9"/>
          </a:solidFill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 </a:t>
            </a:r>
            <a:r>
              <a:rPr lang="en-US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 </a:t>
            </a:r>
            <a:r>
              <a:rPr lang="th-TH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 </a:t>
            </a:r>
            <a:r>
              <a:rPr lang="th-TH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</a:t>
            </a:r>
            <a:endParaRPr lang="th-TH" sz="2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69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ตาราง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732377"/>
              </p:ext>
            </p:extLst>
          </p:nvPr>
        </p:nvGraphicFramePr>
        <p:xfrm>
          <a:off x="179515" y="931480"/>
          <a:ext cx="4716017" cy="40511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0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70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70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09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5780">
                <a:tc gridSpan="4"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ภาพรวมผลการดำเนินงาน </a:t>
                      </a:r>
                    </a:p>
                    <a:p>
                      <a:pPr algn="ctr"/>
                      <a:r>
                        <a:rPr lang="th-TH" sz="15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(ระดับความสำเร็จ 100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r>
                        <a:rPr lang="th-TH" sz="15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th-TH" sz="15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จังหวัด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เป้าหมาย ระดับ 5</a:t>
                      </a:r>
                      <a:r>
                        <a:rPr lang="en-US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(</a:t>
                      </a:r>
                      <a:r>
                        <a:rPr lang="th-TH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 </a:t>
                      </a:r>
                      <a:r>
                        <a:rPr lang="en-US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r>
                        <a:rPr lang="th-TH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ผลงาน</a:t>
                      </a:r>
                    </a:p>
                    <a:p>
                      <a:pPr algn="ctr"/>
                      <a:r>
                        <a:rPr lang="th-TH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(ระดับ)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คิดเป็น </a:t>
                      </a:r>
                      <a:r>
                        <a:rPr lang="en-US" sz="12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230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นครพนม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 </a:t>
                      </a:r>
                      <a:r>
                        <a:rPr lang="en-US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230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สกลนคร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kumimoji="0" lang="th-TH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r>
                        <a:rPr lang="th-TH" sz="1200" b="1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230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อุดรธานี</a:t>
                      </a:r>
                      <a:endParaRPr lang="th-TH" sz="1200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kumimoji="0" lang="th-TH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th-TH" sz="1200" b="1" dirty="0" smtClean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</a:t>
                      </a:r>
                      <a:r>
                        <a:rPr lang="en-US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%</a:t>
                      </a:r>
                      <a:endParaRPr lang="th-TH" sz="1200" b="1" dirty="0" smtClean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230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เลย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kumimoji="0" lang="th-TH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r>
                        <a:rPr lang="en-US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%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230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หนองคาย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kumimoji="0" lang="th-TH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th-TH" sz="1200" b="1" dirty="0" smtClean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</a:t>
                      </a:r>
                      <a:r>
                        <a:rPr lang="en-US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%</a:t>
                      </a:r>
                      <a:endParaRPr lang="th-TH" sz="1200" b="1" dirty="0" smtClean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หนองบัว</a:t>
                      </a:r>
                    </a:p>
                    <a:p>
                      <a:pPr algn="ctr"/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ลำภู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kumimoji="0" lang="th-TH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r>
                        <a:rPr lang="en-US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%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230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บึงกาฬ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kumimoji="0" lang="th-TH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 </a:t>
                      </a:r>
                      <a:r>
                        <a:rPr lang="en-US" sz="12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endParaRPr lang="th-TH" sz="1200" b="1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ชื่อเรื่อง 5"/>
          <p:cNvSpPr txBox="1">
            <a:spLocks/>
          </p:cNvSpPr>
          <p:nvPr/>
        </p:nvSpPr>
        <p:spPr>
          <a:xfrm>
            <a:off x="3548" y="0"/>
            <a:ext cx="9104959" cy="857250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txBody>
          <a:bodyPr vert="horz" lIns="91436" tIns="45718" rIns="91436" bIns="45718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defRPr/>
            </a:pPr>
            <a:r>
              <a:rPr lang="th-TH" sz="2600" b="1" kern="0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ระดับความสำเร็จของหน่วยงานสังกัดสำนักงานปลัดกระทรวงสาธารณสุข </a:t>
            </a:r>
          </a:p>
          <a:p>
            <a:pPr algn="l">
              <a:spcBef>
                <a:spcPts val="0"/>
              </a:spcBef>
              <a:defRPr/>
            </a:pPr>
            <a:r>
              <a:rPr lang="th-TH" sz="2600" b="1" kern="0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มีระบบการ</a:t>
            </a:r>
            <a:r>
              <a:rPr lang="th-TH" sz="2800" b="1" kern="0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ตรวจสอบภายใน ควบคุมภายใน </a:t>
            </a:r>
            <a:r>
              <a:rPr lang="th-TH" sz="2600" b="1" kern="0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และการบริหารความเสี่ยงระดับจังหวัด </a:t>
            </a: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179512" y="2895786"/>
            <a:ext cx="4752528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179512" y="3759882"/>
            <a:ext cx="4752528" cy="3780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932040" y="951572"/>
            <a:ext cx="3960440" cy="1846659"/>
          </a:xfrm>
          <a:prstGeom prst="rect">
            <a:avLst/>
          </a:prstGeom>
          <a:solidFill>
            <a:srgbClr val="FFFF99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lIns="91436" tIns="45718" rIns="91436" bIns="45718">
            <a:spAutoFit/>
          </a:bodyPr>
          <a:lstStyle/>
          <a:p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ติดตามการแก้ไขข้อทักท้วง</a:t>
            </a:r>
            <a:r>
              <a:rPr lang="th-TH" sz="1800" b="1" u="sng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ครบ</a:t>
            </a:r>
            <a:endParaRPr lang="th-TH" sz="1400" b="1" u="sng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4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th-TH" sz="18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จ.หนองคาย </a:t>
            </a:r>
          </a:p>
          <a:p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ติดตาม ปี 2561 และ 2560 ครบ</a:t>
            </a:r>
          </a:p>
          <a:p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th-TH" sz="18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จ.เลย </a:t>
            </a:r>
            <a:r>
              <a:rPr lang="th-TH" sz="12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 </a:t>
            </a:r>
            <a:r>
              <a:rPr lang="th-TH" sz="1600" b="1" u="sng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จ.หนองบัวลำภู </a:t>
            </a:r>
            <a:endParaRPr lang="th-TH" sz="1200" b="1" u="sng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ติดตาม ปี 2560 ครบ</a:t>
            </a: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924690"/>
              </p:ext>
            </p:extLst>
          </p:nvPr>
        </p:nvGraphicFramePr>
        <p:xfrm>
          <a:off x="5076058" y="3057806"/>
          <a:ext cx="3744416" cy="18902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444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72553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ปัจจัยความสำเร็จ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17658">
                <a:tc>
                  <a:txBody>
                    <a:bodyPr/>
                    <a:lstStyle/>
                    <a:p>
                      <a:pPr algn="thaiDist"/>
                      <a:r>
                        <a:rPr lang="th-TH" sz="1400" b="1" kern="12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lang="th-TH" sz="1600" b="1" kern="1200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ผู้บริหารให้ความสำคัญ</a:t>
                      </a:r>
                      <a:endParaRPr lang="en-US" sz="1400" b="1" kern="1200" dirty="0" smtClean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</a:t>
                      </a:r>
                      <a:r>
                        <a:rPr lang="th-TH" sz="1600" b="1" kern="1200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หน่วยรับตรวจให้ความสำคัญ</a:t>
                      </a:r>
                      <a:r>
                        <a:rPr lang="th-TH" sz="1400" b="1" kern="1200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และ</a:t>
                      </a:r>
                      <a:r>
                        <a:rPr lang="th-TH" sz="1600" b="1" kern="1200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ตอบสนอง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ต่อการตรวจสอบภายใน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วงรี 6"/>
          <p:cNvSpPr/>
          <p:nvPr/>
        </p:nvSpPr>
        <p:spPr>
          <a:xfrm>
            <a:off x="2915818" y="2913646"/>
            <a:ext cx="504056" cy="378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วงรี 6"/>
          <p:cNvSpPr/>
          <p:nvPr/>
        </p:nvSpPr>
        <p:spPr>
          <a:xfrm>
            <a:off x="2871166" y="3759882"/>
            <a:ext cx="504056" cy="378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9685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60536"/>
              </p:ext>
            </p:extLst>
          </p:nvPr>
        </p:nvGraphicFramePr>
        <p:xfrm>
          <a:off x="3" y="843559"/>
          <a:ext cx="9143999" cy="4312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9688">
                  <a:extLst>
                    <a:ext uri="{9D8B030D-6E8A-4147-A177-3AD203B41FA5}">
                      <a16:colId xmlns="" xmlns:a16="http://schemas.microsoft.com/office/drawing/2014/main" val="1930417875"/>
                    </a:ext>
                  </a:extLst>
                </a:gridCol>
                <a:gridCol w="4748349">
                  <a:extLst>
                    <a:ext uri="{9D8B030D-6E8A-4147-A177-3AD203B41FA5}">
                      <a16:colId xmlns="" xmlns:a16="http://schemas.microsoft.com/office/drawing/2014/main" val="962683149"/>
                    </a:ext>
                  </a:extLst>
                </a:gridCol>
                <a:gridCol w="566809">
                  <a:extLst>
                    <a:ext uri="{9D8B030D-6E8A-4147-A177-3AD203B41FA5}">
                      <a16:colId xmlns="" xmlns:a16="http://schemas.microsoft.com/office/drawing/2014/main" val="1181556207"/>
                    </a:ext>
                  </a:extLst>
                </a:gridCol>
                <a:gridCol w="495958">
                  <a:extLst>
                    <a:ext uri="{9D8B030D-6E8A-4147-A177-3AD203B41FA5}">
                      <a16:colId xmlns="" xmlns:a16="http://schemas.microsoft.com/office/drawing/2014/main" val="1274885908"/>
                    </a:ext>
                  </a:extLst>
                </a:gridCol>
                <a:gridCol w="495958">
                  <a:extLst>
                    <a:ext uri="{9D8B030D-6E8A-4147-A177-3AD203B41FA5}">
                      <a16:colId xmlns="" xmlns:a16="http://schemas.microsoft.com/office/drawing/2014/main" val="2104862553"/>
                    </a:ext>
                  </a:extLst>
                </a:gridCol>
                <a:gridCol w="566809">
                  <a:extLst>
                    <a:ext uri="{9D8B030D-6E8A-4147-A177-3AD203B41FA5}">
                      <a16:colId xmlns="" xmlns:a16="http://schemas.microsoft.com/office/drawing/2014/main" val="3762963135"/>
                    </a:ext>
                  </a:extLst>
                </a:gridCol>
                <a:gridCol w="543811">
                  <a:extLst>
                    <a:ext uri="{9D8B030D-6E8A-4147-A177-3AD203B41FA5}">
                      <a16:colId xmlns="" xmlns:a16="http://schemas.microsoft.com/office/drawing/2014/main" val="830526484"/>
                    </a:ext>
                  </a:extLst>
                </a:gridCol>
                <a:gridCol w="589808">
                  <a:extLst>
                    <a:ext uri="{9D8B030D-6E8A-4147-A177-3AD203B41FA5}">
                      <a16:colId xmlns="" xmlns:a16="http://schemas.microsoft.com/office/drawing/2014/main" val="3429834589"/>
                    </a:ext>
                  </a:extLst>
                </a:gridCol>
                <a:gridCol w="566809">
                  <a:extLst>
                    <a:ext uri="{9D8B030D-6E8A-4147-A177-3AD203B41FA5}">
                      <a16:colId xmlns="" xmlns:a16="http://schemas.microsoft.com/office/drawing/2014/main" val="4055491915"/>
                    </a:ext>
                  </a:extLst>
                </a:gridCol>
              </a:tblGrid>
              <a:tr h="529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ลำดับที่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ผลการดำเนินงาน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ปีงบประมาณ พ.ศ. ๒๕๖๑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6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นคร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6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พนม</a:t>
                      </a:r>
                      <a:endParaRPr lang="en-US" sz="6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7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สกลนคร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7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อุดรธานี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7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เลย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5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5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คาย</a:t>
                      </a:r>
                      <a:endParaRPr lang="en-US" sz="5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หนองบัว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ลำภู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บึงกาฬ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54955627"/>
                  </a:ext>
                </a:extLst>
              </a:tr>
              <a:tr h="552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b="1" u="non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</a:t>
                      </a:r>
                      <a:r>
                        <a:rPr lang="th-TH" sz="1100" b="1" u="non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ปฏิบัติงานตรวจสอบ</a:t>
                      </a:r>
                      <a:r>
                        <a:rPr lang="th-TH" sz="1100" b="1" u="non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ภายใน</a:t>
                      </a:r>
                      <a:r>
                        <a:rPr lang="th-TH" sz="1100" b="1" u="non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ของ</a:t>
                      </a:r>
                      <a:r>
                        <a:rPr lang="th-TH" sz="1100" b="1" u="non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คณะกรรมการ</a:t>
                      </a:r>
                      <a:r>
                        <a:rPr lang="th-TH" sz="1100" b="1" u="none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ภาคี</a:t>
                      </a:r>
                      <a:r>
                        <a:rPr lang="th-TH" sz="1100" b="1" u="none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เครือข่าย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u="none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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    </a:t>
                      </a:r>
                      <a:r>
                        <a:rPr lang="en-US" sz="11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1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650481"/>
                  </a:ext>
                </a:extLst>
              </a:tr>
              <a:tr h="609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h-TH" sz="11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รายงาน</a:t>
                      </a:r>
                      <a:r>
                        <a:rPr lang="th-TH" sz="11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ผลการตรวจสอบภายในตามแผนการตรวจสอบ</a:t>
                      </a:r>
                      <a:r>
                        <a:rPr lang="th-TH" sz="11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ประจำปี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  <a:sym typeface="Wingdings 2" panose="050201020105070707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   </a:t>
                      </a:r>
                      <a:r>
                        <a:rPr lang="en-US" sz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8985930"/>
                  </a:ext>
                </a:extLst>
              </a:tr>
              <a:tr h="604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ติดตามการ</a:t>
                      </a:r>
                      <a:r>
                        <a:rPr lang="th-TH" sz="11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แก้ไข</a:t>
                      </a:r>
                      <a:r>
                        <a:rPr lang="th-TH" sz="11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ปัญหา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u="sng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หนี้ค่าสาธารณูปโภค</a:t>
                      </a:r>
                      <a:r>
                        <a:rPr lang="th-TH" sz="1200" b="1" u="sng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ค้าง</a:t>
                      </a:r>
                      <a:r>
                        <a:rPr lang="th-TH" sz="1200" b="1" u="sng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ชำระ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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en-US" sz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7994017"/>
                  </a:ext>
                </a:extLst>
              </a:tr>
              <a:tr h="591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หน่วย</a:t>
                      </a:r>
                      <a:r>
                        <a:rPr lang="th-TH" sz="11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บริการ</a:t>
                      </a:r>
                      <a:r>
                        <a:rPr lang="th-TH" sz="1100" b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ส่งผล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การประเมินระบบการควบคุม</a:t>
                      </a:r>
                      <a:r>
                        <a:rPr lang="th-TH" sz="1100" b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ภายใน5มิติ</a:t>
                      </a:r>
                      <a:r>
                        <a:rPr lang="th-TH" sz="11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ไปกลุ่มตรว</a:t>
                      </a:r>
                      <a:r>
                        <a:rPr lang="th-TH" sz="11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จสอบ</a:t>
                      </a:r>
                      <a:r>
                        <a:rPr lang="th-TH" sz="11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ภายใน</a:t>
                      </a:r>
                      <a:r>
                        <a:rPr lang="th-TH" sz="1100" b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ครบ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 </a:t>
                      </a:r>
                      <a:r>
                        <a:rPr lang="th-TH" sz="1100" b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   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09271653"/>
                  </a:ext>
                </a:extLst>
              </a:tr>
              <a:tr h="755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หน่วยบริการ </a:t>
                      </a:r>
                      <a:r>
                        <a:rPr lang="th-TH" sz="1100" b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วิเคราะห์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ผลการประเมินการ</a:t>
                      </a:r>
                      <a:r>
                        <a:rPr lang="th-TH" sz="1100" b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ควบคุมภายใน </a:t>
                      </a:r>
                      <a:r>
                        <a:rPr lang="th-TH" sz="1100" b="1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และ</a:t>
                      </a: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จัดทำแผนพัฒนาองค์กร </a:t>
                      </a:r>
                      <a:r>
                        <a:rPr lang="th-TH" sz="1100" b="1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 มิติ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b="0" i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(กรณี</a:t>
                      </a:r>
                      <a:r>
                        <a:rPr lang="th-TH" sz="1100" b="0" i="1" dirty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ที่ผลการประเมินต่ำกว่าร้อยละ </a:t>
                      </a:r>
                      <a:r>
                        <a:rPr lang="th-TH" sz="1100" b="0" i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90)</a:t>
                      </a:r>
                      <a:endParaRPr lang="en-US" sz="1100" b="0" i="1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8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40206417"/>
                  </a:ext>
                </a:extLst>
              </a:tr>
              <a:tr h="23613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ระดับผลการดำเนินงาน          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b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en-US" sz="800" b="1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b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en-US" sz="800" b="1" dirty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71839991"/>
                  </a:ext>
                </a:extLst>
              </a:tr>
              <a:tr h="43376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เป้าหมายระดับคะแนน </a:t>
                      </a:r>
                      <a:r>
                        <a:rPr lang="th-TH" sz="11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 </a:t>
                      </a:r>
                      <a:r>
                        <a:rPr lang="th-TH" sz="11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= </a:t>
                      </a:r>
                      <a:r>
                        <a:rPr lang="th-TH" sz="11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 </a:t>
                      </a:r>
                      <a:r>
                        <a:rPr lang="th-TH" sz="11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100%</a:t>
                      </a:r>
                      <a:endParaRPr lang="en-US" sz="800" b="1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100%</a:t>
                      </a:r>
                      <a:endParaRPr lang="en-US" sz="800" b="1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b="1" dirty="0" smtClean="0">
                          <a:solidFill>
                            <a:srgbClr val="FF2D2D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80%</a:t>
                      </a:r>
                      <a:endParaRPr lang="en-US" sz="800" b="1" dirty="0">
                        <a:solidFill>
                          <a:srgbClr val="FF2D2D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100%</a:t>
                      </a: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1" dirty="0" smtClean="0"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80%</a:t>
                      </a:r>
                      <a:endParaRPr lang="en-US" sz="800" b="1" dirty="0" smtClean="0"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8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100%</a:t>
                      </a: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th-TH" sz="800" b="1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100%</a:t>
                      </a:r>
                      <a:endParaRPr lang="en-US" sz="8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8036" marR="380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66218289"/>
                  </a:ext>
                </a:extLst>
              </a:tr>
            </a:tbl>
          </a:graphicData>
        </a:graphic>
      </p:graphicFrame>
      <p:sp>
        <p:nvSpPr>
          <p:cNvPr id="3" name="ชื่อเรื่อง 5"/>
          <p:cNvSpPr>
            <a:spLocks noGrp="1"/>
          </p:cNvSpPr>
          <p:nvPr>
            <p:ph type="title"/>
          </p:nvPr>
        </p:nvSpPr>
        <p:spPr>
          <a:xfrm>
            <a:off x="39041" y="20325"/>
            <a:ext cx="9104959" cy="715222"/>
          </a:xfrm>
          <a:prstGeom prst="roundRect">
            <a:avLst/>
          </a:prstGeom>
          <a:gradFill flip="none" rotWithShape="1">
            <a:gsLst>
              <a:gs pos="0">
                <a:srgbClr val="9BBB59">
                  <a:lumMod val="60000"/>
                  <a:lumOff val="40000"/>
                  <a:tint val="66000"/>
                  <a:satMod val="160000"/>
                </a:srgbClr>
              </a:gs>
              <a:gs pos="50000">
                <a:srgbClr val="9BBB59">
                  <a:lumMod val="60000"/>
                  <a:lumOff val="40000"/>
                  <a:tint val="44500"/>
                  <a:satMod val="160000"/>
                </a:srgbClr>
              </a:gs>
              <a:gs pos="100000">
                <a:srgbClr val="9BBB59">
                  <a:lumMod val="60000"/>
                  <a:lumOff val="40000"/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txBody>
          <a:bodyPr anchor="ctr">
            <a:no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th-TH" sz="2000" b="1" kern="0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ระดับความสำเร็จของหน่วยงานสังกัดสำนักงานปลัดกระทรวงสาธารณสุข                                       </a:t>
            </a:r>
            <a:br>
              <a:rPr lang="th-TH" sz="2000" b="1" kern="0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2000" b="1" kern="0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                           มีระบบการตรวจสอบภายใน ควบคุมภายใน และการบริหารความเสี่ยงระดับจังหวัด </a:t>
            </a:r>
          </a:p>
        </p:txBody>
      </p:sp>
      <p:sp>
        <p:nvSpPr>
          <p:cNvPr id="6" name="วงรี 5"/>
          <p:cNvSpPr/>
          <p:nvPr/>
        </p:nvSpPr>
        <p:spPr>
          <a:xfrm>
            <a:off x="6408204" y="1331298"/>
            <a:ext cx="432048" cy="378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วงรี 6"/>
          <p:cNvSpPr/>
          <p:nvPr/>
        </p:nvSpPr>
        <p:spPr>
          <a:xfrm>
            <a:off x="7452322" y="2472654"/>
            <a:ext cx="504056" cy="378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วงรี 7"/>
          <p:cNvSpPr/>
          <p:nvPr/>
        </p:nvSpPr>
        <p:spPr>
          <a:xfrm>
            <a:off x="1" y="1248603"/>
            <a:ext cx="504056" cy="378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13399" y="2474123"/>
            <a:ext cx="504056" cy="378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" name="สี่เหลี่ยมมุมมน 11"/>
          <p:cNvSpPr/>
          <p:nvPr/>
        </p:nvSpPr>
        <p:spPr>
          <a:xfrm>
            <a:off x="6398452" y="4274037"/>
            <a:ext cx="504056" cy="6275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มุมมน 12"/>
          <p:cNvSpPr/>
          <p:nvPr/>
        </p:nvSpPr>
        <p:spPr>
          <a:xfrm>
            <a:off x="7452322" y="4274037"/>
            <a:ext cx="504056" cy="6275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733770"/>
            <a:ext cx="8684517" cy="224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951572"/>
            <a:ext cx="8612509" cy="172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4" name="คำบรรยายภาพแบบสี่เหลี่ยม 4"/>
          <p:cNvSpPr>
            <a:spLocks noChangeArrowheads="1"/>
          </p:cNvSpPr>
          <p:nvPr/>
        </p:nvSpPr>
        <p:spPr bwMode="auto">
          <a:xfrm rot="10800000" flipV="1">
            <a:off x="4355977" y="3219824"/>
            <a:ext cx="288032" cy="160735"/>
          </a:xfrm>
          <a:prstGeom prst="wedgeRectCallout">
            <a:avLst>
              <a:gd name="adj1" fmla="val 57486"/>
              <a:gd name="adj2" fmla="val 85139"/>
            </a:avLst>
          </a:prstGeom>
          <a:solidFill>
            <a:srgbClr val="FFFF00"/>
          </a:solidFill>
          <a:ln w="25400" algn="ctr">
            <a:solidFill>
              <a:srgbClr val="2349BC"/>
            </a:solidFill>
            <a:miter lim="800000"/>
            <a:headEnd/>
            <a:tailEnd/>
          </a:ln>
        </p:spPr>
        <p:txBody>
          <a:bodyPr lIns="91436" tIns="45718" rIns="91436" bIns="45718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1400" b="1">
                <a:latin typeface="Tahoma" pitchFamily="34" charset="0"/>
                <a:cs typeface="Tahoma" pitchFamily="34" charset="0"/>
              </a:rPr>
              <a:t>1</a:t>
            </a:r>
            <a:endParaRPr lang="th-TH" altLang="th-TH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3" y="0"/>
            <a:ext cx="856932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ร้อยละของการซื้อร่วมของ</a:t>
            </a:r>
            <a:r>
              <a:rPr lang="th-TH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ยา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 ไม่น้อยกว่าร้อยละ 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2056" name="คำบรรยายภาพแบบสี่เหลี่ยม 4"/>
          <p:cNvSpPr>
            <a:spLocks noChangeArrowheads="1"/>
          </p:cNvSpPr>
          <p:nvPr/>
        </p:nvSpPr>
        <p:spPr bwMode="auto">
          <a:xfrm rot="10800000" flipV="1">
            <a:off x="5724128" y="1113589"/>
            <a:ext cx="361950" cy="215504"/>
          </a:xfrm>
          <a:prstGeom prst="wedgeRectCallout">
            <a:avLst>
              <a:gd name="adj1" fmla="val 70194"/>
              <a:gd name="adj2" fmla="val 109236"/>
            </a:avLst>
          </a:prstGeom>
          <a:solidFill>
            <a:srgbClr val="FFFF00"/>
          </a:solidFill>
          <a:ln w="25400" algn="ctr">
            <a:solidFill>
              <a:srgbClr val="2349BC"/>
            </a:solidFill>
            <a:miter lim="800000"/>
            <a:headEnd/>
            <a:tailEnd/>
          </a:ln>
        </p:spPr>
        <p:txBody>
          <a:bodyPr lIns="91436" tIns="45718" rIns="91436" bIns="45718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1400" b="1">
                <a:latin typeface="Tahoma" pitchFamily="34" charset="0"/>
                <a:cs typeface="Tahoma" pitchFamily="34" charset="0"/>
              </a:rPr>
              <a:t>1</a:t>
            </a:r>
            <a:endParaRPr lang="th-TH" altLang="th-TH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4572003" y="4948239"/>
            <a:ext cx="4403725" cy="1952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th-TH" sz="1600" b="1" dirty="0">
                <a:solidFill>
                  <a:schemeClr val="tx1"/>
                </a:solidFill>
              </a:rPr>
              <a:t>ที่มา</a:t>
            </a:r>
            <a:r>
              <a:rPr lang="en-US" sz="1600" b="1" dirty="0">
                <a:solidFill>
                  <a:schemeClr val="tx1"/>
                </a:solidFill>
              </a:rPr>
              <a:t>: </a:t>
            </a:r>
            <a:r>
              <a:rPr lang="th-TH" sz="1600" b="1" dirty="0">
                <a:solidFill>
                  <a:schemeClr val="tx1"/>
                </a:solidFill>
              </a:rPr>
              <a:t>ศูนย์ข้อมูลข่าวสารด้านเวชภัณฑ์   ณ วันที่  </a:t>
            </a:r>
            <a:r>
              <a:rPr lang="en-US" sz="1600" b="1" dirty="0">
                <a:solidFill>
                  <a:schemeClr val="tx1"/>
                </a:solidFill>
              </a:rPr>
              <a:t>6 </a:t>
            </a:r>
            <a:r>
              <a:rPr lang="th-TH" sz="1600" b="1" dirty="0">
                <a:solidFill>
                  <a:schemeClr val="tx1"/>
                </a:solidFill>
              </a:rPr>
              <a:t>ส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  <a:r>
              <a:rPr lang="th-TH" sz="1600" b="1" dirty="0">
                <a:solidFill>
                  <a:schemeClr val="tx1"/>
                </a:solidFill>
              </a:rPr>
              <a:t>ค</a:t>
            </a:r>
            <a:r>
              <a:rPr lang="en-US" sz="1600" b="1" dirty="0">
                <a:solidFill>
                  <a:schemeClr val="tx1"/>
                </a:solidFill>
              </a:rPr>
              <a:t>. 61</a:t>
            </a:r>
            <a:endParaRPr lang="th-TH" sz="1600" b="1" dirty="0">
              <a:solidFill>
                <a:schemeClr val="tx1"/>
              </a:solidFill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5076058" y="1221602"/>
            <a:ext cx="504056" cy="14039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3491880" y="4515966"/>
            <a:ext cx="79208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th-TH" sz="1600" b="1" dirty="0"/>
              <a:t>หนองคาย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3529" y="411511"/>
            <a:ext cx="8352928" cy="53091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ผลงานการซื้อยาร่วมเขต ร้อยละ 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40.47 </a:t>
            </a: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สูงเป็นที่ 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ของประเทศ </a:t>
            </a:r>
          </a:p>
          <a:p>
            <a:pPr algn="ctr"/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มูลค่าการซื้อร่วมทั้งหมด  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732 </a:t>
            </a: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ล้านบาท จากมูลค่าซื้อทั้งหมด 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1,810 </a:t>
            </a: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ล้านบาท</a:t>
            </a:r>
          </a:p>
        </p:txBody>
      </p:sp>
    </p:spTree>
    <p:extLst>
      <p:ext uri="{BB962C8B-B14F-4D97-AF65-F5344CB8AC3E}">
        <p14:creationId xmlns:p14="http://schemas.microsoft.com/office/powerpoint/2010/main" val="313606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9" y="2733677"/>
            <a:ext cx="8461127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9" y="573882"/>
            <a:ext cx="8461127" cy="212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0232" y="4623978"/>
            <a:ext cx="720080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th-TH" sz="1600" b="1" dirty="0"/>
              <a:t>บึงกาฬ</a:t>
            </a:r>
            <a:endParaRPr lang="en-US" sz="1600" b="1" dirty="0"/>
          </a:p>
        </p:txBody>
      </p:sp>
      <p:sp>
        <p:nvSpPr>
          <p:cNvPr id="5" name="คำบรรยายภาพแบบสี่เหลี่ยม 4"/>
          <p:cNvSpPr>
            <a:spLocks noChangeArrowheads="1"/>
          </p:cNvSpPr>
          <p:nvPr/>
        </p:nvSpPr>
        <p:spPr bwMode="auto">
          <a:xfrm rot="10800000" flipV="1">
            <a:off x="7596336" y="2841782"/>
            <a:ext cx="255588" cy="214313"/>
          </a:xfrm>
          <a:prstGeom prst="wedgeRectCallout">
            <a:avLst>
              <a:gd name="adj1" fmla="val 118880"/>
              <a:gd name="adj2" fmla="val 132250"/>
            </a:avLst>
          </a:prstGeom>
          <a:solidFill>
            <a:srgbClr val="FFFF00"/>
          </a:solidFill>
          <a:ln w="25400" algn="ctr">
            <a:solidFill>
              <a:srgbClr val="2349BC"/>
            </a:solidFill>
            <a:miter lim="800000"/>
            <a:headEnd/>
            <a:tailEnd/>
          </a:ln>
        </p:spPr>
        <p:txBody>
          <a:bodyPr lIns="91436" tIns="45718" rIns="91436" bIns="45718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1400" b="1">
                <a:latin typeface="Tahoma" pitchFamily="34" charset="0"/>
                <a:cs typeface="Tahoma" pitchFamily="34" charset="0"/>
              </a:rPr>
              <a:t>1</a:t>
            </a:r>
            <a:endParaRPr lang="th-TH" altLang="th-TH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สี่เหลี่ยมผืนผ้ามุมมน 21"/>
          <p:cNvSpPr/>
          <p:nvPr/>
        </p:nvSpPr>
        <p:spPr>
          <a:xfrm>
            <a:off x="6876258" y="3111810"/>
            <a:ext cx="576064" cy="1458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287341" y="46125"/>
            <a:ext cx="8569325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>
            <a:spAutoFit/>
          </a:bodyPr>
          <a:lstStyle/>
          <a:p>
            <a:pPr>
              <a:defRPr/>
            </a:pP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ร้อยละของการซื้อร่วมของ</a:t>
            </a:r>
            <a:r>
              <a:rPr lang="th-TH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เวชภัณฑ์ที่มิใช่ยา </a:t>
            </a: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วัสดุวิทยาศาสตร์                    </a:t>
            </a:r>
          </a:p>
          <a:p>
            <a:pPr>
              <a:defRPr/>
            </a:pPr>
            <a:r>
              <a:rPr lang="th-TH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และวัสดุทันตกรรม </a:t>
            </a: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 ไม่น้อยกว่าร้อยละ </a:t>
            </a:r>
            <a:r>
              <a:rPr lang="en-US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</a:t>
            </a: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748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ไดอะแกรม 1"/>
          <p:cNvGraphicFramePr/>
          <p:nvPr/>
        </p:nvGraphicFramePr>
        <p:xfrm>
          <a:off x="1" y="303498"/>
          <a:ext cx="896448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10453" r="7650" b="6250"/>
          <a:stretch/>
        </p:blipFill>
        <p:spPr bwMode="auto">
          <a:xfrm>
            <a:off x="179514" y="249492"/>
            <a:ext cx="8714788" cy="44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3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ตัวแทนเนื้อหา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575357"/>
              </p:ext>
            </p:extLst>
          </p:nvPr>
        </p:nvGraphicFramePr>
        <p:xfrm>
          <a:off x="179512" y="1566501"/>
          <a:ext cx="4267200" cy="3114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1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 rtl="0" fontAlgn="b"/>
                      <a:r>
                        <a:rPr lang="th-TH" sz="9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 rtl="0" fontAlgn="b"/>
                      <a:r>
                        <a:rPr lang="th-TH" sz="9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 rtl="0" fontAlgn="b"/>
                      <a:r>
                        <a:rPr lang="th-TH" sz="9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 (แห่ง)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 rtl="0" fontAlgn="b"/>
                      <a:r>
                        <a:rPr lang="th-TH" sz="9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ระดับ 4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ระดับ 5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ระดับ 6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ระดับ 7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0400">
                <a:tc vMerge="1">
                  <a:txBody>
                    <a:bodyPr/>
                    <a:lstStyle/>
                    <a:p>
                      <a:pPr algn="ctr" rtl="0" fontAlgn="b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จำนวน(แห่ง)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 rtl="0" fontAlgn="b"/>
                      <a:r>
                        <a:rPr lang="th-TH" sz="11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ความเสี่ยงปานกลาง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จำนวน(แห่ง)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 rtl="0" fontAlgn="b"/>
                      <a:r>
                        <a:rPr lang="th-TH" sz="11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ความเสี่ยงสูง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จำนวน(แห่ง)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 rtl="0" fontAlgn="b"/>
                      <a:r>
                        <a:rPr lang="th-TH" sz="11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ความเสี่ยงสูง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จำนวน(แห่ง)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 rtl="0" fontAlgn="b"/>
                      <a:r>
                        <a:rPr lang="th-TH" sz="1100" b="1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วิกฤติ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1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102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2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3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54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4</a:t>
                      </a:r>
                      <a:endParaRPr lang="th-TH" sz="9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71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</a:p>
                  </a:txBody>
                  <a:tcPr marL="7620" marR="7620" marT="571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5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66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6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73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7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77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5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8</a:t>
                      </a:r>
                      <a:endParaRPr lang="th-TH" sz="15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500" b="1" u="none" strike="noStrike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88</a:t>
                      </a:r>
                      <a:endParaRPr lang="th-TH" sz="15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5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7620" marR="7620" marT="571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5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7620" marR="7620" marT="571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5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7620" marR="7620" marT="571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5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7620" marR="7620" marT="571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9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89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10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71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620" marR="7620" marT="571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11</a:t>
                      </a:r>
                      <a:endParaRPr lang="th-TH" sz="9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80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620" marR="7620" marT="571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เขต 12</a:t>
                      </a:r>
                      <a:endParaRPr lang="th-TH" sz="9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9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78</a:t>
                      </a:r>
                      <a:endParaRPr lang="th-TH" sz="9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7620" marR="7620" marT="5715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7620" marR="7620" marT="571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1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620" marR="7620" marT="571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10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896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620" marR="7620" marT="571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42</a:t>
                      </a:r>
                    </a:p>
                  </a:txBody>
                  <a:tcPr marL="7620" marR="7620" marT="571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</a:t>
                      </a:r>
                    </a:p>
                  </a:txBody>
                  <a:tcPr marL="7620" marR="7620" marT="571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49</a:t>
                      </a:r>
                    </a:p>
                  </a:txBody>
                  <a:tcPr marL="7620" marR="7620" marT="571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</a:p>
                  </a:txBody>
                  <a:tcPr marL="7620" marR="7620" marT="571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4499992" y="1515583"/>
            <a:ext cx="4572000" cy="400110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 fontAlgn="b"/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% ความเสี่ยงระดับ  </a:t>
            </a: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4-5-6-7</a:t>
            </a:r>
            <a:endParaRPr lang="th-TH" sz="2000" b="1" dirty="0">
              <a:solidFill>
                <a:srgbClr val="FF00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graphicFrame>
        <p:nvGraphicFramePr>
          <p:cNvPr id="9" name="แผนภูมิ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2136216"/>
              </p:ext>
            </p:extLst>
          </p:nvPr>
        </p:nvGraphicFramePr>
        <p:xfrm>
          <a:off x="4644010" y="1709573"/>
          <a:ext cx="4176464" cy="2914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สี่เหลี่ยมผืนผ้า 15"/>
          <p:cNvSpPr/>
          <p:nvPr/>
        </p:nvSpPr>
        <p:spPr>
          <a:xfrm>
            <a:off x="179514" y="4733006"/>
            <a:ext cx="2327881" cy="27699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ที่มา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กองเศรษฐกิจสุขภาพและหลักประกันสุขภาพ</a:t>
            </a:r>
            <a:endParaRPr lang="en-US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8306" y="4515967"/>
            <a:ext cx="1440160" cy="369332"/>
          </a:xfrm>
          <a:prstGeom prst="rect">
            <a:avLst/>
          </a:prstGeom>
          <a:solidFill>
            <a:srgbClr val="92D050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A</a:t>
            </a:r>
            <a:endParaRPr lang="th-TH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2240" y="4515966"/>
            <a:ext cx="360040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B</a:t>
            </a:r>
            <a:endParaRPr lang="th-TH" sz="2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8105" y="4569974"/>
            <a:ext cx="1008112" cy="3116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th-TH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6057" y="4515966"/>
            <a:ext cx="360040" cy="400110"/>
          </a:xfrm>
          <a:prstGeom prst="rect">
            <a:avLst/>
          </a:prstGeom>
          <a:solidFill>
            <a:srgbClr val="FF0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D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วงเล็บปีกกาขวา 19"/>
          <p:cNvSpPr/>
          <p:nvPr/>
        </p:nvSpPr>
        <p:spPr>
          <a:xfrm rot="5400000">
            <a:off x="5733134" y="4092918"/>
            <a:ext cx="162017" cy="133215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21" name="TextBox 20"/>
          <p:cNvSpPr txBox="1"/>
          <p:nvPr/>
        </p:nvSpPr>
        <p:spPr>
          <a:xfrm>
            <a:off x="5076056" y="4856118"/>
            <a:ext cx="1741488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Special Focus = C + D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179512" y="735547"/>
            <a:ext cx="8856984" cy="10272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36" tIns="45718" rIns="91436" bIns="45718">
            <a:spAutoFit/>
          </a:bodyPr>
          <a:lstStyle/>
          <a:p>
            <a:pPr lvl="0"/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1. หน่วยบริการมี </a:t>
            </a:r>
            <a:r>
              <a:rPr lang="en-US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: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ความเสี่ยงการเงินสูงมาก (วิกฤติ)  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ระดับ 7     จำนวน</a:t>
            </a:r>
            <a:r>
              <a:rPr lang="en-US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13   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แห่ง 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(1.45</a:t>
            </a: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%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  <a:endParaRPr lang="en-US" sz="2000" b="1" dirty="0">
              <a:solidFill>
                <a:srgbClr val="FF00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lvl="0"/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2. หน่วยบริการมี </a:t>
            </a:r>
            <a:r>
              <a:rPr lang="en-US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: 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ความเสี่ยงการเงินสูง                 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ระดับ 5-6   จำนวน</a:t>
            </a:r>
            <a:r>
              <a:rPr lang="en-US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73   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แห่ง (</a:t>
            </a:r>
            <a:r>
              <a:rPr lang="en-US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8.14%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  <a:endParaRPr lang="en-US" sz="20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lvl="0"/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3. หน่วยบริการมี </a:t>
            </a:r>
            <a:r>
              <a:rPr lang="en-US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: 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ความเสี่ยงการเงินปานกลาง         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ระดับ 4     จำนวน</a:t>
            </a:r>
            <a:r>
              <a:rPr lang="en-US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42   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แห่ง (</a:t>
            </a:r>
            <a:r>
              <a:rPr lang="en-US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4.68%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  <a:endParaRPr lang="en-US" sz="20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25" name="ชื่อเรื่อง 1"/>
          <p:cNvSpPr txBox="1">
            <a:spLocks/>
          </p:cNvSpPr>
          <p:nvPr/>
        </p:nvSpPr>
        <p:spPr>
          <a:xfrm>
            <a:off x="254181" y="87838"/>
            <a:ext cx="8856984" cy="540060"/>
          </a:xfrm>
          <a:prstGeom prst="rect">
            <a:avLst/>
          </a:prstGeom>
          <a:solidFill>
            <a:schemeClr val="accent5"/>
          </a:solidFill>
        </p:spPr>
        <p:txBody>
          <a:bodyPr vert="horz" lIns="91436" tIns="45718" rIns="91436" bIns="4571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32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สถานการณ์</a:t>
            </a:r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การเงินการคลัง </a:t>
            </a:r>
            <a:r>
              <a:rPr lang="th-TH" sz="32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ณ 30 มิ.ย.2561 (ไตรมาส 3/2561</a:t>
            </a:r>
            <a:r>
              <a:rPr lang="th-TH" sz="28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  <a:r>
              <a:rPr lang="th-TH" sz="2800" b="1" u="sng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</a:p>
        </p:txBody>
      </p:sp>
      <p:sp>
        <p:nvSpPr>
          <p:cNvPr id="14" name="วงเล็บปีกกาขวา 13"/>
          <p:cNvSpPr/>
          <p:nvPr/>
        </p:nvSpPr>
        <p:spPr>
          <a:xfrm rot="5400000">
            <a:off x="7929375" y="4092918"/>
            <a:ext cx="162017" cy="133215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sp>
        <p:nvSpPr>
          <p:cNvPr id="15" name="TextBox 14"/>
          <p:cNvSpPr txBox="1"/>
          <p:nvPr/>
        </p:nvSpPr>
        <p:spPr>
          <a:xfrm>
            <a:off x="7344305" y="4840002"/>
            <a:ext cx="1404159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Performance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คำบรรยายภาพแบบสี่เหลี่ยม 4"/>
          <p:cNvSpPr>
            <a:spLocks noChangeArrowheads="1"/>
          </p:cNvSpPr>
          <p:nvPr/>
        </p:nvSpPr>
        <p:spPr bwMode="auto">
          <a:xfrm rot="10800000" flipV="1">
            <a:off x="7380313" y="2625757"/>
            <a:ext cx="720080" cy="323516"/>
          </a:xfrm>
          <a:prstGeom prst="wedgeRectCallout">
            <a:avLst>
              <a:gd name="adj1" fmla="val 70194"/>
              <a:gd name="adj2" fmla="val 109236"/>
            </a:avLst>
          </a:prstGeom>
          <a:solidFill>
            <a:srgbClr val="FFFF00"/>
          </a:solidFill>
          <a:ln w="25400" algn="ctr">
            <a:solidFill>
              <a:srgbClr val="2349BC"/>
            </a:solidFill>
            <a:miter lim="800000"/>
            <a:headEnd/>
            <a:tailEnd/>
          </a:ln>
        </p:spPr>
        <p:txBody>
          <a:bodyPr lIns="91436" tIns="45718" rIns="91436" bIns="45718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400" b="1" dirty="0">
                <a:latin typeface="Tahoma" pitchFamily="34" charset="0"/>
                <a:cs typeface="Tahoma" pitchFamily="34" charset="0"/>
              </a:rPr>
              <a:t>เขต</a:t>
            </a:r>
            <a:r>
              <a:rPr lang="en-US" altLang="th-TH" sz="1400" b="1" dirty="0">
                <a:latin typeface="Tahoma" pitchFamily="34" charset="0"/>
                <a:cs typeface="Tahoma" pitchFamily="34" charset="0"/>
              </a:rPr>
              <a:t>8</a:t>
            </a:r>
            <a:endParaRPr lang="th-TH" altLang="th-TH" sz="14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1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4487" y="23409"/>
            <a:ext cx="8906375" cy="646331"/>
          </a:xfrm>
          <a:prstGeom prst="rect">
            <a:avLst/>
          </a:prstGeom>
          <a:solidFill>
            <a:schemeClr val="tx2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th-TH" b="1" dirty="0" smtClean="0">
                <a:solidFill>
                  <a:schemeClr val="bg1"/>
                </a:solidFill>
                <a:latin typeface="BrowalliaUPC" panose="020B0604020202020204" pitchFamily="34" charset="-34"/>
                <a:ea typeface="Tahoma" pitchFamily="34" charset="0"/>
                <a:cs typeface="BrowalliaUPC" panose="020B0604020202020204" pitchFamily="34" charset="-34"/>
              </a:rPr>
              <a:t>เป้าหมาย </a:t>
            </a:r>
            <a:r>
              <a:rPr lang="en-US" b="1" dirty="0" smtClean="0">
                <a:solidFill>
                  <a:schemeClr val="bg1"/>
                </a:solidFill>
                <a:latin typeface="BrowalliaUPC" panose="020B0604020202020204" pitchFamily="34" charset="-34"/>
                <a:ea typeface="Tahoma" pitchFamily="34" charset="0"/>
                <a:cs typeface="BrowalliaUPC" panose="020B0604020202020204" pitchFamily="34" charset="-34"/>
              </a:rPr>
              <a:t>: </a:t>
            </a:r>
            <a:r>
              <a:rPr lang="th-TH" b="1" dirty="0" smtClean="0">
                <a:solidFill>
                  <a:schemeClr val="bg1"/>
                </a:solidFill>
                <a:latin typeface="BrowalliaUPC" panose="020B0604020202020204" pitchFamily="34" charset="-34"/>
                <a:ea typeface="Tahoma" pitchFamily="34" charset="0"/>
                <a:cs typeface="BrowalliaUPC" panose="020B0604020202020204" pitchFamily="34" charset="-34"/>
              </a:rPr>
              <a:t>หน่วยบริการที่ประสบภาวะวิกฤติการเงินไม่เกินร้อยละ </a:t>
            </a:r>
            <a:r>
              <a:rPr lang="th-TH" sz="3600" b="1" dirty="0">
                <a:solidFill>
                  <a:schemeClr val="bg1"/>
                </a:solidFill>
                <a:latin typeface="BrowalliaUPC" panose="020B0604020202020204" pitchFamily="34" charset="-34"/>
                <a:ea typeface="Tahoma" pitchFamily="34" charset="0"/>
                <a:cs typeface="BrowalliaUPC" panose="020B0604020202020204" pitchFamily="34" charset="-34"/>
              </a:rPr>
              <a:t>6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5546"/>
            <a:ext cx="5799354" cy="39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131841" y="3597864"/>
            <a:ext cx="576064" cy="10523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th-TH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56" y="735548"/>
            <a:ext cx="3270285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04448" y="3104408"/>
            <a:ext cx="470798" cy="3116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400" dirty="0">
                <a:latin typeface="BrowalliaUPC" panose="020B0604020202020204" pitchFamily="34" charset="-34"/>
                <a:cs typeface="BrowalliaUPC" panose="020B0604020202020204" pitchFamily="34" charset="-34"/>
              </a:rPr>
              <a:t>NWC</a:t>
            </a:r>
            <a:endParaRPr lang="th-TH" sz="1400" dirty="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58377" y="4191932"/>
            <a:ext cx="304886" cy="3116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400" dirty="0">
                <a:latin typeface="BrowalliaUPC" panose="020B0604020202020204" pitchFamily="34" charset="-34"/>
                <a:cs typeface="BrowalliaUPC" panose="020B0604020202020204" pitchFamily="34" charset="-34"/>
              </a:rPr>
              <a:t>NI</a:t>
            </a:r>
            <a:endParaRPr lang="th-TH" sz="1400" dirty="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01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7506" y="51180"/>
            <a:ext cx="8928992" cy="5195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36" tIns="45718" rIns="91436" bIns="45718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4000" b="1" dirty="0">
                <a:solidFill>
                  <a:schemeClr val="bg1"/>
                </a:solidFill>
                <a:latin typeface="Browallia New" panose="020B0604020202020204" pitchFamily="34" charset="-34"/>
                <a:ea typeface="Tahoma" pitchFamily="34" charset="0"/>
                <a:cs typeface="Browallia New" panose="020B0604020202020204" pitchFamily="34" charset="-34"/>
              </a:rPr>
              <a:t>สรุป </a:t>
            </a:r>
            <a:r>
              <a:rPr lang="en-US" sz="4000" b="1" dirty="0">
                <a:solidFill>
                  <a:schemeClr val="bg1"/>
                </a:solidFill>
                <a:latin typeface="Browallia New" panose="020B0604020202020204" pitchFamily="34" charset="-34"/>
                <a:ea typeface="Tahoma" pitchFamily="34" charset="0"/>
                <a:cs typeface="Browallia New" panose="020B0604020202020204" pitchFamily="34" charset="-34"/>
              </a:rPr>
              <a:t>Small Success</a:t>
            </a:r>
            <a:r>
              <a:rPr lang="th-TH" sz="4000" b="1" dirty="0">
                <a:solidFill>
                  <a:schemeClr val="bg1"/>
                </a:solidFill>
                <a:latin typeface="Browallia New" panose="020B0604020202020204" pitchFamily="34" charset="-34"/>
                <a:ea typeface="Tahoma" pitchFamily="34" charset="0"/>
                <a:cs typeface="Browallia New" panose="020B0604020202020204" pitchFamily="34" charset="-34"/>
              </a:rPr>
              <a:t> ข้อมูล ณ สิ้นไตรมาส </a:t>
            </a:r>
            <a:r>
              <a:rPr lang="en-US" sz="4000" b="1" dirty="0">
                <a:solidFill>
                  <a:schemeClr val="bg1"/>
                </a:solidFill>
                <a:latin typeface="Browallia New" panose="020B0604020202020204" pitchFamily="34" charset="-34"/>
                <a:ea typeface="Tahoma" pitchFamily="34" charset="0"/>
                <a:cs typeface="Browallia New" panose="020B0604020202020204" pitchFamily="34" charset="-34"/>
              </a:rPr>
              <a:t>3</a:t>
            </a:r>
            <a:r>
              <a:rPr lang="th-TH" sz="4000" b="1" dirty="0">
                <a:solidFill>
                  <a:schemeClr val="bg1"/>
                </a:solidFill>
                <a:latin typeface="Browallia New" panose="020B0604020202020204" pitchFamily="34" charset="-34"/>
                <a:ea typeface="Tahoma" pitchFamily="34" charset="0"/>
                <a:cs typeface="Browallia New" panose="020B0604020202020204" pitchFamily="34" charset="-34"/>
              </a:rPr>
              <a:t>/</a:t>
            </a:r>
            <a:r>
              <a:rPr lang="en-US" sz="4000" b="1" dirty="0">
                <a:solidFill>
                  <a:schemeClr val="bg1"/>
                </a:solidFill>
                <a:latin typeface="Browallia New" panose="020B0604020202020204" pitchFamily="34" charset="-34"/>
                <a:ea typeface="Tahoma" pitchFamily="34" charset="0"/>
                <a:cs typeface="Browallia New" panose="020B0604020202020204" pitchFamily="34" charset="-34"/>
              </a:rPr>
              <a:t>2561</a:t>
            </a:r>
            <a:endParaRPr lang="th-TH" sz="4000" b="1" dirty="0">
              <a:solidFill>
                <a:schemeClr val="bg1"/>
              </a:solidFill>
              <a:latin typeface="Browallia New" panose="020B0604020202020204" pitchFamily="34" charset="-34"/>
              <a:ea typeface="Tahoma" pitchFamily="34" charset="0"/>
              <a:cs typeface="Browallia New" panose="020B0604020202020204" pitchFamily="34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94275"/>
              </p:ext>
            </p:extLst>
          </p:nvPr>
        </p:nvGraphicFramePr>
        <p:xfrm>
          <a:off x="2" y="642940"/>
          <a:ext cx="9145587" cy="407558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880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75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66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81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451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62965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ตัวชี้วัด</a:t>
                      </a: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เป้าหมาย</a:t>
                      </a: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ผ่าน</a:t>
                      </a: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ไม่ผ่าน</a:t>
                      </a: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r>
                        <a:rPr lang="th-TH" sz="15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ผ่าน</a:t>
                      </a: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4345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ร้อยละของหน่วยบริการมีแผน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Planfin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รายได้ </a:t>
                      </a:r>
                      <a:r>
                        <a:rPr lang="en-US" sz="1200" b="1" u="sng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&gt;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</a:p>
                    <a:p>
                      <a:pPr algn="l"/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ค่าใช้จ่าย (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EBITDA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≥80%</a:t>
                      </a:r>
                      <a:endParaRPr kumimoji="0" lang="th-TH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6" marR="91446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88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225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ร้อยละของหน่วยบริการมีผลต่างของแผน</a:t>
                      </a:r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และผล</a:t>
                      </a:r>
                    </a:p>
                    <a:p>
                      <a:pPr algn="l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ไม่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เกินร้อยละ 5 (รายได้และค่าใช้จ่ายสูง</a:t>
                      </a:r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กว่าหรือ</a:t>
                      </a:r>
                    </a:p>
                    <a:p>
                      <a:pPr algn="l"/>
                      <a:r>
                        <a:rPr lang="th-TH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ต่ำ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กว่าแผนได้ไม่เกินร้อยละ 5)</a:t>
                      </a:r>
                    </a:p>
                  </a:txBody>
                  <a:tcPr marL="91446" marR="91446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≥70%</a:t>
                      </a:r>
                      <a:endParaRPr kumimoji="0" lang="th-TH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6" marR="91446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80.68%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4248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 ร้อยละของหน่วยบริการผ่านเกณฑ์ประเมิน</a:t>
                      </a:r>
                    </a:p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ประสิทธิภาพ มากกว่า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4 ตัว จากเกณฑ์ประเมิน </a:t>
                      </a:r>
                    </a:p>
                    <a:p>
                      <a:pPr algn="l"/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7 ตัว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≥60%</a:t>
                      </a:r>
                      <a:endParaRPr kumimoji="0" lang="th-TH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6" marR="91446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86</a:t>
                      </a:r>
                      <a:endParaRPr lang="th-TH" sz="1200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2.27%</a:t>
                      </a:r>
                      <a:endParaRPr lang="th-TH" sz="1200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0876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 ร้อยละของหน่วยบริการที่มีคุณภาพบัญชี</a:t>
                      </a:r>
                    </a:p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ผ่านเกณฑ์ที่กำหนด</a:t>
                      </a:r>
                    </a:p>
                  </a:txBody>
                  <a:tcPr marL="91446" marR="91446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≥85%</a:t>
                      </a:r>
                      <a:endParaRPr kumimoji="0" lang="th-TH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(คะแนนอิเล็กทรอนิกส์)</a:t>
                      </a:r>
                    </a:p>
                  </a:txBody>
                  <a:tcPr marL="91446" marR="91446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86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97.72%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2965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 ร้อยละของหน่วยบริการที่เป็นศูนย์ต้นทุนนำ</a:t>
                      </a:r>
                    </a:p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ข้อมูลเงินนอกงบประมาณเข้าระบบ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GFMIS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≥30%</a:t>
                      </a:r>
                      <a:endParaRPr kumimoji="0" lang="th-TH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6" marR="91446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87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98.86%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2965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 ร้อยละของบุคลากรด้านการเงินการคลัง </a:t>
                      </a:r>
                    </a:p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(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CFO/Auditor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 ที่ได้รับการพัฒนาศักยภาพ </a:t>
                      </a:r>
                    </a:p>
                  </a:txBody>
                  <a:tcPr marL="91446" marR="91446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มีแผนการอบรม</a:t>
                      </a:r>
                    </a:p>
                  </a:txBody>
                  <a:tcPr marL="91446" marR="91446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%</a:t>
                      </a:r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lang="th-TH" sz="1200" b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6" marR="91446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สี่เหลี่ยมมุมมน 4"/>
          <p:cNvSpPr/>
          <p:nvPr/>
        </p:nvSpPr>
        <p:spPr>
          <a:xfrm>
            <a:off x="-108520" y="2247714"/>
            <a:ext cx="4896544" cy="5940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มุมมน 4"/>
          <p:cNvSpPr/>
          <p:nvPr/>
        </p:nvSpPr>
        <p:spPr>
          <a:xfrm>
            <a:off x="-115147" y="2949792"/>
            <a:ext cx="4896544" cy="5940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2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8640960" cy="469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8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HealthFitness">
    <a:dk1>
      <a:srgbClr val="595959"/>
    </a:dk1>
    <a:lt1>
      <a:sysClr val="window" lastClr="FFFFFF"/>
    </a:lt1>
    <a:dk2>
      <a:srgbClr val="000000"/>
    </a:dk2>
    <a:lt2>
      <a:srgbClr val="DDDDDD"/>
    </a:lt2>
    <a:accent1>
      <a:srgbClr val="87A91B"/>
    </a:accent1>
    <a:accent2>
      <a:srgbClr val="FBCE11"/>
    </a:accent2>
    <a:accent3>
      <a:srgbClr val="446ED8"/>
    </a:accent3>
    <a:accent4>
      <a:srgbClr val="9D22E2"/>
    </a:accent4>
    <a:accent5>
      <a:srgbClr val="FE9E00"/>
    </a:accent5>
    <a:accent6>
      <a:srgbClr val="DF5327"/>
    </a:accent6>
    <a:hlink>
      <a:srgbClr val="446ED8"/>
    </a:hlink>
    <a:folHlink>
      <a:srgbClr val="828282"/>
    </a:folHlink>
  </a:clrScheme>
  <a:fontScheme name="Calibri Light">
    <a:majorFont>
      <a:latin typeface="Calibri Light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HealthFitness">
    <a:dk1>
      <a:srgbClr val="595959"/>
    </a:dk1>
    <a:lt1>
      <a:sysClr val="window" lastClr="FFFFFF"/>
    </a:lt1>
    <a:dk2>
      <a:srgbClr val="000000"/>
    </a:dk2>
    <a:lt2>
      <a:srgbClr val="DDDDDD"/>
    </a:lt2>
    <a:accent1>
      <a:srgbClr val="87A91B"/>
    </a:accent1>
    <a:accent2>
      <a:srgbClr val="FBCE11"/>
    </a:accent2>
    <a:accent3>
      <a:srgbClr val="446ED8"/>
    </a:accent3>
    <a:accent4>
      <a:srgbClr val="9D22E2"/>
    </a:accent4>
    <a:accent5>
      <a:srgbClr val="FE9E00"/>
    </a:accent5>
    <a:accent6>
      <a:srgbClr val="DF5327"/>
    </a:accent6>
    <a:hlink>
      <a:srgbClr val="446ED8"/>
    </a:hlink>
    <a:folHlink>
      <a:srgbClr val="828282"/>
    </a:folHlink>
  </a:clrScheme>
  <a:fontScheme name="Calibri Light">
    <a:majorFont>
      <a:latin typeface="Calibri Light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ตัวเมือง">
    <a:dk1>
      <a:sysClr val="windowText" lastClr="000000"/>
    </a:dk1>
    <a:lt1>
      <a:sysClr val="window" lastClr="FFFFFF"/>
    </a:lt1>
    <a:dk2>
      <a:srgbClr val="471101"/>
    </a:dk2>
    <a:lt2>
      <a:srgbClr val="E7E8E2"/>
    </a:lt2>
    <a:accent1>
      <a:srgbClr val="A6B727"/>
    </a:accent1>
    <a:accent2>
      <a:srgbClr val="F04304"/>
    </a:accent2>
    <a:accent3>
      <a:srgbClr val="EF8606"/>
    </a:accent3>
    <a:accent4>
      <a:srgbClr val="F2C100"/>
    </a:accent4>
    <a:accent5>
      <a:srgbClr val="A65001"/>
    </a:accent5>
    <a:accent6>
      <a:srgbClr val="BA9585"/>
    </a:accent6>
    <a:hlink>
      <a:srgbClr val="00B0F0"/>
    </a:hlink>
    <a:folHlink>
      <a:srgbClr val="7F7F7F"/>
    </a:folHlink>
  </a:clrScheme>
  <a:fontScheme name="ตัวเมือง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ตัวเมือง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00000"/>
              <a:lumMod val="110000"/>
            </a:schemeClr>
          </a:gs>
          <a:gs pos="50000">
            <a:schemeClr val="phClr">
              <a:tint val="75000"/>
              <a:satMod val="101000"/>
              <a:lumMod val="105000"/>
            </a:schemeClr>
          </a:gs>
          <a:gs pos="100000">
            <a:schemeClr val="phClr">
              <a:tint val="82000"/>
              <a:satMod val="104000"/>
              <a:lumMod val="105000"/>
            </a:schemeClr>
          </a:gs>
        </a:gsLst>
        <a:lin ang="2700000" scaled="0"/>
      </a:gradFill>
      <a:gradFill rotWithShape="1">
        <a:gsLst>
          <a:gs pos="0">
            <a:schemeClr val="phClr">
              <a:tint val="97000"/>
              <a:satMod val="100000"/>
              <a:lumMod val="102000"/>
            </a:schemeClr>
          </a:gs>
          <a:gs pos="50000">
            <a:schemeClr val="phClr">
              <a:shade val="100000"/>
              <a:satMod val="100000"/>
              <a:lumMod val="100000"/>
            </a:schemeClr>
          </a:gs>
          <a:gs pos="100000">
            <a:schemeClr val="phClr">
              <a:shade val="80000"/>
              <a:satMod val="100000"/>
              <a:lumMod val="99000"/>
            </a:schemeClr>
          </a:gs>
        </a:gsLst>
        <a:lin ang="27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solidFill>
        <a:schemeClr val="phClr">
          <a:shade val="95000"/>
          <a:satMod val="170000"/>
        </a:schemeClr>
      </a:soli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HealthFitness">
    <a:dk1>
      <a:srgbClr val="595959"/>
    </a:dk1>
    <a:lt1>
      <a:sysClr val="window" lastClr="FFFFFF"/>
    </a:lt1>
    <a:dk2>
      <a:srgbClr val="000000"/>
    </a:dk2>
    <a:lt2>
      <a:srgbClr val="DDDDDD"/>
    </a:lt2>
    <a:accent1>
      <a:srgbClr val="87A91B"/>
    </a:accent1>
    <a:accent2>
      <a:srgbClr val="FBCE11"/>
    </a:accent2>
    <a:accent3>
      <a:srgbClr val="446ED8"/>
    </a:accent3>
    <a:accent4>
      <a:srgbClr val="9D22E2"/>
    </a:accent4>
    <a:accent5>
      <a:srgbClr val="FE9E00"/>
    </a:accent5>
    <a:accent6>
      <a:srgbClr val="DF5327"/>
    </a:accent6>
    <a:hlink>
      <a:srgbClr val="446ED8"/>
    </a:hlink>
    <a:folHlink>
      <a:srgbClr val="828282"/>
    </a:folHlink>
  </a:clrScheme>
  <a:fontScheme name="Calibri Light">
    <a:majorFont>
      <a:latin typeface="Calibri Light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HealthFitness">
    <a:dk1>
      <a:srgbClr val="595959"/>
    </a:dk1>
    <a:lt1>
      <a:sysClr val="window" lastClr="FFFFFF"/>
    </a:lt1>
    <a:dk2>
      <a:srgbClr val="000000"/>
    </a:dk2>
    <a:lt2>
      <a:srgbClr val="DDDDDD"/>
    </a:lt2>
    <a:accent1>
      <a:srgbClr val="87A91B"/>
    </a:accent1>
    <a:accent2>
      <a:srgbClr val="FBCE11"/>
    </a:accent2>
    <a:accent3>
      <a:srgbClr val="446ED8"/>
    </a:accent3>
    <a:accent4>
      <a:srgbClr val="9D22E2"/>
    </a:accent4>
    <a:accent5>
      <a:srgbClr val="FE9E00"/>
    </a:accent5>
    <a:accent6>
      <a:srgbClr val="DF5327"/>
    </a:accent6>
    <a:hlink>
      <a:srgbClr val="446ED8"/>
    </a:hlink>
    <a:folHlink>
      <a:srgbClr val="828282"/>
    </a:folHlink>
  </a:clrScheme>
  <a:fontScheme name="Calibri Light">
    <a:majorFont>
      <a:latin typeface="Calibri Light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10828</Words>
  <Application>Microsoft Office PowerPoint</Application>
  <PresentationFormat>นำเสนอทางหน้าจอ (16:9)</PresentationFormat>
  <Paragraphs>2105</Paragraphs>
  <Slides>139</Slides>
  <Notes>27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139</vt:i4>
      </vt:variant>
    </vt:vector>
  </HeadingPairs>
  <TitlesOfParts>
    <vt:vector size="140" baseType="lpstr">
      <vt:lpstr>ชุดรูปแบบของ Office</vt:lpstr>
      <vt:lpstr>การประชุมเชิงปฏิบัติการจัดทำยุทธศาสตร์เขตสุขภาพปี 2562</vt:lpstr>
      <vt:lpstr>กรอบการนำเสนอ</vt:lpstr>
      <vt:lpstr>ยุทธศาสตร์กระทรวง 20 ปี   คำรับรองการปฏิบัติราชการ ปี 2562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ผลงานการดำเนินงานปี 2561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อัตราการเสียชีวิตจากการบาดเจ็บทางถนน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GREEN &amp; CLEAN Hospital </vt:lpstr>
      <vt:lpstr>โรคไข้เลือดออก พื้นที่เขตฯ 8 ปี 2561 (31 ก.ค.61)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ระดับความสำเร็จของหน่วยงานสังกัดสำนักงานปลัดกระทรวงสาธารณสุข                                                                      มีระบบการตรวจสอบภายใน ควบคุมภายใน และการบริหารความเสี่ยงระดับจังหวัด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WHAT’S NEXT?</vt:lpstr>
      <vt:lpstr>WHAT’S NEXT?</vt:lpstr>
      <vt:lpstr>ผลการดำเนินงานตัวชี้วัดยุทธศาสตร์เขตสุขภาพที่ 8  ปีงบประมาณ 2561</vt:lpstr>
      <vt:lpstr>1. อัตราตายด้วยอุบัติเหตุทางถนนไม่เกิน 16 ต่อแสนประชากร</vt:lpstr>
      <vt:lpstr>2. อัตราผู้ป่วยเสียชีวิตจากอุบัติเหตุทางถนน  มีค่า Ps &gt; 0.75 &lt; 1% (เป้าหมาย &lt; ร้อยละ 10)</vt:lpstr>
      <vt:lpstr>3. รพ.ทุกแห่งบันทึกข้อมูล Online ผู้บาดเจ็บและเสียชีวิตอุบัติเหตุทางถนนในโปรแกรม PHER (ร้อยละ 80)</vt:lpstr>
      <vt:lpstr>4. ผู้บาดเจ็บสาหัส (สีแดง) เข้าถึงบริการด้วย AL (ร้อยละ 75)</vt:lpstr>
      <vt:lpstr>5. ผู้ป่วยเบาหวานรายใหม่จากกลุ่มเสี่ยงโรคเบาหวาน  (Pre – DM) ไม่เกินร้อยละ 2.40</vt:lpstr>
      <vt:lpstr>6. ร้อยละสถานบริการสุขภาพที่มีการคลอดมาตรฐาน (เป้าหมาย ร้อยละ 60)</vt:lpstr>
      <vt:lpstr>7. อัตราส่วนการตายมารดาไทย ไม่เกิน 20 ต่อการเกิดมีชีพแสนคน</vt:lpstr>
      <vt:lpstr>8. การคลอดก่อนกำหนด ลดจากเดิมร้อยละ 20  ของการคลอดก่อนกำหนดทั้งหมด </vt:lpstr>
      <vt:lpstr>9. ทารกแรกเกิดน้ำหนักไม่น้อยกว่า 2,500 กรัม  ไม่เกินร้อยละ 7</vt:lpstr>
      <vt:lpstr>10. เด็ก 0-5 ปี มีพัฒนาการสมวัย ร้อยละ 85</vt:lpstr>
      <vt:lpstr>11. เด็กสูงดีสมส่วน ร้อยละ 54</vt:lpstr>
      <vt:lpstr>12. อัตราการติดเชื้อในกระเลือดแบบรุนแรงของผู้ป่วย ที่เข้ารับการรักษาในโรงพยาบาล &lt; ร้อยละ30 ในกลุ่มผู้ป่วย Community-Acquire Sepsis</vt:lpstr>
      <vt:lpstr>13. ข้อมูลสาเหตุการตายที่ไม่ทราบสาเหตุ (Ill Defined)  ของจังหวัดไม่เกินร้อยละ 25 ของการตายทั้งหมด</vt:lpstr>
      <vt:lpstr>14. ร้อยละของประสิทธิภาพการเฝ้าระวังและควบคุมโรค ในระบบรายงาน R8-506 Dashboard (ร้อยละ 80)</vt:lpstr>
      <vt:lpstr>15. ร้อยละของหน่วยบริการที่ประสบภาวะวิกฤติทางการเงินระดับ 7 ไม่เกินร้อยละ 6</vt:lpstr>
      <vt:lpstr>งานนำเสนอ PowerPoint</vt:lpstr>
      <vt:lpstr>งานนำเสนอ PowerPoint</vt:lpstr>
      <vt:lpstr>งานนำเสนอ PowerPoint</vt:lpstr>
      <vt:lpstr>ผลการดำเนินงานตัวชี้วัดตามคำรับรอง การปฏิบัติราชการฯ ประจำปี 2561 (Performance Agreement : PA)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ยุทธศาสตร์กระทรวง 20 ปี   คำรับรองการปฎิบัติราชการ ปี 2561</dc:title>
  <dc:creator>asus pc</dc:creator>
  <cp:lastModifiedBy>asus pc</cp:lastModifiedBy>
  <cp:revision>87</cp:revision>
  <dcterms:created xsi:type="dcterms:W3CDTF">2017-09-16T02:16:54Z</dcterms:created>
  <dcterms:modified xsi:type="dcterms:W3CDTF">2018-09-04T05:57:37Z</dcterms:modified>
</cp:coreProperties>
</file>